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19"/>
  </p:notesMasterIdLst>
  <p:handoutMasterIdLst>
    <p:handoutMasterId r:id="rId20"/>
  </p:handoutMasterIdLst>
  <p:sldIdLst>
    <p:sldId id="285" r:id="rId5"/>
    <p:sldId id="272" r:id="rId6"/>
    <p:sldId id="258" r:id="rId7"/>
    <p:sldId id="260" r:id="rId8"/>
    <p:sldId id="261" r:id="rId9"/>
    <p:sldId id="287" r:id="rId10"/>
    <p:sldId id="274" r:id="rId11"/>
    <p:sldId id="276" r:id="rId12"/>
    <p:sldId id="283" r:id="rId13"/>
    <p:sldId id="280" r:id="rId14"/>
    <p:sldId id="286" r:id="rId15"/>
    <p:sldId id="267" r:id="rId16"/>
    <p:sldId id="288" r:id="rId17"/>
    <p:sldId id="275" r:id="rId18"/>
  </p:sldIdLst>
  <p:sldSz cx="12192000" cy="6858000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gakata" initials="r" lastIdx="1" clrIdx="0">
    <p:extLst>
      <p:ext uri="{19B8F6BF-5375-455C-9EA6-DF929625EA0E}">
        <p15:presenceInfo xmlns:p15="http://schemas.microsoft.com/office/powerpoint/2012/main" userId="ragaka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66"/>
    <a:srgbClr val="339933"/>
    <a:srgbClr val="000000"/>
    <a:srgbClr val="008000"/>
    <a:srgbClr val="006600"/>
    <a:srgbClr val="99FF99"/>
    <a:srgbClr val="B2B2B2"/>
    <a:srgbClr val="5F5F5F"/>
    <a:srgbClr val="F0563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5FCD9C-7D02-4058-B9DA-F952B158EC3C}" v="7" dt="2019-03-15T20:40:56.6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Marques Brizola" userId="083f68e2-a614-4995-bcec-80e5c947d992" providerId="ADAL" clId="{149BA944-1068-4AA3-B38A-D977F7C8AB8F}"/>
    <pc:docChg chg="undo custSel modSld">
      <pc:chgData name="Rafael Marques Brizola" userId="083f68e2-a614-4995-bcec-80e5c947d992" providerId="ADAL" clId="{149BA944-1068-4AA3-B38A-D977F7C8AB8F}" dt="2019-03-15T19:29:47.014" v="632" actId="20577"/>
      <pc:docMkLst>
        <pc:docMk/>
      </pc:docMkLst>
      <pc:sldChg chg="modSp">
        <pc:chgData name="Rafael Marques Brizola" userId="083f68e2-a614-4995-bcec-80e5c947d992" providerId="ADAL" clId="{149BA944-1068-4AA3-B38A-D977F7C8AB8F}" dt="2019-03-15T19:28:22.741" v="625" actId="20577"/>
        <pc:sldMkLst>
          <pc:docMk/>
          <pc:sldMk cId="2228155129" sldId="260"/>
        </pc:sldMkLst>
        <pc:spChg chg="mod">
          <ac:chgData name="Rafael Marques Brizola" userId="083f68e2-a614-4995-bcec-80e5c947d992" providerId="ADAL" clId="{149BA944-1068-4AA3-B38A-D977F7C8AB8F}" dt="2019-03-15T19:28:22.741" v="625" actId="20577"/>
          <ac:spMkLst>
            <pc:docMk/>
            <pc:sldMk cId="2228155129" sldId="260"/>
            <ac:spMk id="6" creationId="{BC8C691D-9667-4F25-A67F-6EA8D0EAA81A}"/>
          </ac:spMkLst>
        </pc:spChg>
      </pc:sldChg>
      <pc:sldChg chg="modSp">
        <pc:chgData name="Rafael Marques Brizola" userId="083f68e2-a614-4995-bcec-80e5c947d992" providerId="ADAL" clId="{149BA944-1068-4AA3-B38A-D977F7C8AB8F}" dt="2019-03-15T19:28:47.854" v="630"/>
        <pc:sldMkLst>
          <pc:docMk/>
          <pc:sldMk cId="645671313" sldId="261"/>
        </pc:sldMkLst>
        <pc:spChg chg="mod">
          <ac:chgData name="Rafael Marques Brizola" userId="083f68e2-a614-4995-bcec-80e5c947d992" providerId="ADAL" clId="{149BA944-1068-4AA3-B38A-D977F7C8AB8F}" dt="2019-03-15T19:23:39.530" v="74" actId="20577"/>
          <ac:spMkLst>
            <pc:docMk/>
            <pc:sldMk cId="645671313" sldId="261"/>
            <ac:spMk id="16" creationId="{9DE739EA-C094-4E92-A5BE-0C109E67ACE0}"/>
          </ac:spMkLst>
        </pc:spChg>
        <pc:spChg chg="mod">
          <ac:chgData name="Rafael Marques Brizola" userId="083f68e2-a614-4995-bcec-80e5c947d992" providerId="ADAL" clId="{149BA944-1068-4AA3-B38A-D977F7C8AB8F}" dt="2019-03-15T19:28:47.854" v="630"/>
          <ac:spMkLst>
            <pc:docMk/>
            <pc:sldMk cId="645671313" sldId="261"/>
            <ac:spMk id="85" creationId="{B776C785-59D6-4AE9-A4D5-45BC6FDCD042}"/>
          </ac:spMkLst>
        </pc:spChg>
      </pc:sldChg>
      <pc:sldChg chg="modSp">
        <pc:chgData name="Rafael Marques Brizola" userId="083f68e2-a614-4995-bcec-80e5c947d992" providerId="ADAL" clId="{149BA944-1068-4AA3-B38A-D977F7C8AB8F}" dt="2019-03-15T19:29:47.014" v="632" actId="20577"/>
        <pc:sldMkLst>
          <pc:docMk/>
          <pc:sldMk cId="259236569" sldId="274"/>
        </pc:sldMkLst>
        <pc:spChg chg="mod">
          <ac:chgData name="Rafael Marques Brizola" userId="083f68e2-a614-4995-bcec-80e5c947d992" providerId="ADAL" clId="{149BA944-1068-4AA3-B38A-D977F7C8AB8F}" dt="2019-03-15T19:29:47.014" v="632" actId="20577"/>
          <ac:spMkLst>
            <pc:docMk/>
            <pc:sldMk cId="259236569" sldId="274"/>
            <ac:spMk id="7" creationId="{7ED89D6A-57D8-45D8-B66F-2F3D4B367A65}"/>
          </ac:spMkLst>
        </pc:spChg>
      </pc:sldChg>
    </pc:docChg>
  </pc:docChgLst>
  <pc:docChgLst>
    <pc:chgData name="Fernanda Lampert Ribas" userId="c6931f72-285c-4313-9c5c-8599eae37293" providerId="ADAL" clId="{505FCD9C-7D02-4058-B9DA-F952B158EC3C}"/>
    <pc:docChg chg="modSld">
      <pc:chgData name="Fernanda Lampert Ribas" userId="c6931f72-285c-4313-9c5c-8599eae37293" providerId="ADAL" clId="{505FCD9C-7D02-4058-B9DA-F952B158EC3C}" dt="2019-03-15T20:46:14.889" v="138" actId="1076"/>
      <pc:docMkLst>
        <pc:docMk/>
      </pc:docMkLst>
      <pc:sldChg chg="modSp">
        <pc:chgData name="Fernanda Lampert Ribas" userId="c6931f72-285c-4313-9c5c-8599eae37293" providerId="ADAL" clId="{505FCD9C-7D02-4058-B9DA-F952B158EC3C}" dt="2019-03-13T15:10:26.211" v="0" actId="403"/>
        <pc:sldMkLst>
          <pc:docMk/>
          <pc:sldMk cId="2228155129" sldId="260"/>
        </pc:sldMkLst>
        <pc:spChg chg="mod">
          <ac:chgData name="Fernanda Lampert Ribas" userId="c6931f72-285c-4313-9c5c-8599eae37293" providerId="ADAL" clId="{505FCD9C-7D02-4058-B9DA-F952B158EC3C}" dt="2019-03-13T15:10:26.211" v="0" actId="403"/>
          <ac:spMkLst>
            <pc:docMk/>
            <pc:sldMk cId="2228155129" sldId="260"/>
            <ac:spMk id="6" creationId="{BC8C691D-9667-4F25-A67F-6EA8D0EAA81A}"/>
          </ac:spMkLst>
        </pc:spChg>
      </pc:sldChg>
      <pc:sldChg chg="addSp delSp modSp">
        <pc:chgData name="Fernanda Lampert Ribas" userId="c6931f72-285c-4313-9c5c-8599eae37293" providerId="ADAL" clId="{505FCD9C-7D02-4058-B9DA-F952B158EC3C}" dt="2019-03-15T20:46:14.889" v="138" actId="1076"/>
        <pc:sldMkLst>
          <pc:docMk/>
          <pc:sldMk cId="645671313" sldId="261"/>
        </pc:sldMkLst>
        <pc:spChg chg="mod">
          <ac:chgData name="Fernanda Lampert Ribas" userId="c6931f72-285c-4313-9c5c-8599eae37293" providerId="ADAL" clId="{505FCD9C-7D02-4058-B9DA-F952B158EC3C}" dt="2019-03-15T20:40:51.074" v="127" actId="1037"/>
          <ac:spMkLst>
            <pc:docMk/>
            <pc:sldMk cId="645671313" sldId="261"/>
            <ac:spMk id="49" creationId="{1B74D69B-7746-41A6-B800-3340B6F6314F}"/>
          </ac:spMkLst>
        </pc:spChg>
        <pc:spChg chg="mod">
          <ac:chgData name="Fernanda Lampert Ribas" userId="c6931f72-285c-4313-9c5c-8599eae37293" providerId="ADAL" clId="{505FCD9C-7D02-4058-B9DA-F952B158EC3C}" dt="2019-03-15T20:40:51.074" v="127" actId="1037"/>
          <ac:spMkLst>
            <pc:docMk/>
            <pc:sldMk cId="645671313" sldId="261"/>
            <ac:spMk id="50" creationId="{A69E1E32-66B2-406E-BDB8-BF0B94D854CC}"/>
          </ac:spMkLst>
        </pc:spChg>
        <pc:spChg chg="add mod">
          <ac:chgData name="Fernanda Lampert Ribas" userId="c6931f72-285c-4313-9c5c-8599eae37293" providerId="ADAL" clId="{505FCD9C-7D02-4058-B9DA-F952B158EC3C}" dt="2019-03-15T20:38:00.105" v="63" actId="1076"/>
          <ac:spMkLst>
            <pc:docMk/>
            <pc:sldMk cId="645671313" sldId="261"/>
            <ac:spMk id="51" creationId="{173F16ED-6272-4936-AAF1-02352F886A1B}"/>
          </ac:spMkLst>
        </pc:spChg>
        <pc:spChg chg="add del">
          <ac:chgData name="Fernanda Lampert Ribas" userId="c6931f72-285c-4313-9c5c-8599eae37293" providerId="ADAL" clId="{505FCD9C-7D02-4058-B9DA-F952B158EC3C}" dt="2019-03-15T20:38:03.854" v="65"/>
          <ac:spMkLst>
            <pc:docMk/>
            <pc:sldMk cId="645671313" sldId="261"/>
            <ac:spMk id="52" creationId="{25FCCD56-2017-473D-AA09-68763D887D47}"/>
          </ac:spMkLst>
        </pc:spChg>
        <pc:spChg chg="add mod">
          <ac:chgData name="Fernanda Lampert Ribas" userId="c6931f72-285c-4313-9c5c-8599eae37293" providerId="ADAL" clId="{505FCD9C-7D02-4058-B9DA-F952B158EC3C}" dt="2019-03-15T20:40:24.560" v="116" actId="20577"/>
          <ac:spMkLst>
            <pc:docMk/>
            <pc:sldMk cId="645671313" sldId="261"/>
            <ac:spMk id="54" creationId="{45A1E689-FDFD-449A-8FC1-D4744CDC44DC}"/>
          </ac:spMkLst>
        </pc:spChg>
        <pc:spChg chg="add mod">
          <ac:chgData name="Fernanda Lampert Ribas" userId="c6931f72-285c-4313-9c5c-8599eae37293" providerId="ADAL" clId="{505FCD9C-7D02-4058-B9DA-F952B158EC3C}" dt="2019-03-15T20:40:46.090" v="118" actId="1076"/>
          <ac:spMkLst>
            <pc:docMk/>
            <pc:sldMk cId="645671313" sldId="261"/>
            <ac:spMk id="55" creationId="{6C513250-8C83-46CB-9E38-1F56252DA843}"/>
          </ac:spMkLst>
        </pc:spChg>
        <pc:spChg chg="add mod">
          <ac:chgData name="Fernanda Lampert Ribas" userId="c6931f72-285c-4313-9c5c-8599eae37293" providerId="ADAL" clId="{505FCD9C-7D02-4058-B9DA-F952B158EC3C}" dt="2019-03-15T20:40:46.090" v="118" actId="1076"/>
          <ac:spMkLst>
            <pc:docMk/>
            <pc:sldMk cId="645671313" sldId="261"/>
            <ac:spMk id="56" creationId="{0E30E397-3C01-4F34-A284-9D47AA98FBFE}"/>
          </ac:spMkLst>
        </pc:spChg>
        <pc:spChg chg="add mod">
          <ac:chgData name="Fernanda Lampert Ribas" userId="c6931f72-285c-4313-9c5c-8599eae37293" providerId="ADAL" clId="{505FCD9C-7D02-4058-B9DA-F952B158EC3C}" dt="2019-03-15T20:46:03.584" v="137" actId="20577"/>
          <ac:spMkLst>
            <pc:docMk/>
            <pc:sldMk cId="645671313" sldId="261"/>
            <ac:spMk id="57" creationId="{485B7CA9-E0F8-4C5F-AD4D-258CC3878D08}"/>
          </ac:spMkLst>
        </pc:spChg>
        <pc:spChg chg="mod">
          <ac:chgData name="Fernanda Lampert Ribas" userId="c6931f72-285c-4313-9c5c-8599eae37293" providerId="ADAL" clId="{505FCD9C-7D02-4058-B9DA-F952B158EC3C}" dt="2019-03-15T20:46:14.889" v="138" actId="1076"/>
          <ac:spMkLst>
            <pc:docMk/>
            <pc:sldMk cId="645671313" sldId="261"/>
            <ac:spMk id="77" creationId="{5EB2479C-7A4C-483C-A960-845B9273C5A3}"/>
          </ac:spMkLst>
        </pc:spChg>
        <pc:spChg chg="mod">
          <ac:chgData name="Fernanda Lampert Ribas" userId="c6931f72-285c-4313-9c5c-8599eae37293" providerId="ADAL" clId="{505FCD9C-7D02-4058-B9DA-F952B158EC3C}" dt="2019-03-15T20:37:31.586" v="31" actId="1037"/>
          <ac:spMkLst>
            <pc:docMk/>
            <pc:sldMk cId="645671313" sldId="261"/>
            <ac:spMk id="80" creationId="{512DDFC3-E28F-4AC5-AAB3-E6FA22684B66}"/>
          </ac:spMkLst>
        </pc:spChg>
        <pc:spChg chg="mod">
          <ac:chgData name="Fernanda Lampert Ribas" userId="c6931f72-285c-4313-9c5c-8599eae37293" providerId="ADAL" clId="{505FCD9C-7D02-4058-B9DA-F952B158EC3C}" dt="2019-03-15T20:37:31.586" v="31" actId="1037"/>
          <ac:spMkLst>
            <pc:docMk/>
            <pc:sldMk cId="645671313" sldId="261"/>
            <ac:spMk id="82" creationId="{E3524944-AFE0-49E3-8E4B-A447035AAAD8}"/>
          </ac:spMkLst>
        </pc:spChg>
        <pc:spChg chg="mod">
          <ac:chgData name="Fernanda Lampert Ribas" userId="c6931f72-285c-4313-9c5c-8599eae37293" providerId="ADAL" clId="{505FCD9C-7D02-4058-B9DA-F952B158EC3C}" dt="2019-03-15T20:37:31.586" v="31" actId="1037"/>
          <ac:spMkLst>
            <pc:docMk/>
            <pc:sldMk cId="645671313" sldId="261"/>
            <ac:spMk id="85" creationId="{B776C785-59D6-4AE9-A4D5-45BC6FDCD042}"/>
          </ac:spMkLst>
        </pc:spChg>
        <pc:spChg chg="mod">
          <ac:chgData name="Fernanda Lampert Ribas" userId="c6931f72-285c-4313-9c5c-8599eae37293" providerId="ADAL" clId="{505FCD9C-7D02-4058-B9DA-F952B158EC3C}" dt="2019-03-15T20:37:31.586" v="31" actId="1037"/>
          <ac:spMkLst>
            <pc:docMk/>
            <pc:sldMk cId="645671313" sldId="261"/>
            <ac:spMk id="87" creationId="{EFD1C07C-B783-4AEC-96DE-C4A3BCD0193B}"/>
          </ac:spMkLst>
        </pc:spChg>
        <pc:grpChg chg="mod">
          <ac:chgData name="Fernanda Lampert Ribas" userId="c6931f72-285c-4313-9c5c-8599eae37293" providerId="ADAL" clId="{505FCD9C-7D02-4058-B9DA-F952B158EC3C}" dt="2019-03-15T20:37:31.586" v="31" actId="1037"/>
          <ac:grpSpMkLst>
            <pc:docMk/>
            <pc:sldMk cId="645671313" sldId="261"/>
            <ac:grpSpMk id="88" creationId="{1BD7E947-8AFF-4083-8A4D-E4C6AD39B809}"/>
          </ac:grpSpMkLst>
        </pc:grpChg>
        <pc:cxnChg chg="add mod">
          <ac:chgData name="Fernanda Lampert Ribas" userId="c6931f72-285c-4313-9c5c-8599eae37293" providerId="ADAL" clId="{505FCD9C-7D02-4058-B9DA-F952B158EC3C}" dt="2019-03-15T20:38:16.826" v="69" actId="1036"/>
          <ac:cxnSpMkLst>
            <pc:docMk/>
            <pc:sldMk cId="645671313" sldId="261"/>
            <ac:cxnSpMk id="53" creationId="{981818BF-1E6A-4492-93FC-361D7711146F}"/>
          </ac:cxnSpMkLst>
        </pc:cxnChg>
        <pc:cxnChg chg="mod">
          <ac:chgData name="Fernanda Lampert Ribas" userId="c6931f72-285c-4313-9c5c-8599eae37293" providerId="ADAL" clId="{505FCD9C-7D02-4058-B9DA-F952B158EC3C}" dt="2019-03-15T20:37:31.586" v="31" actId="1037"/>
          <ac:cxnSpMkLst>
            <pc:docMk/>
            <pc:sldMk cId="645671313" sldId="261"/>
            <ac:cxnSpMk id="79" creationId="{887935AD-073A-486A-BA2C-736E8493E718}"/>
          </ac:cxnSpMkLst>
        </pc:cxnChg>
        <pc:cxnChg chg="mod">
          <ac:chgData name="Fernanda Lampert Ribas" userId="c6931f72-285c-4313-9c5c-8599eae37293" providerId="ADAL" clId="{505FCD9C-7D02-4058-B9DA-F952B158EC3C}" dt="2019-03-15T20:37:31.586" v="31" actId="1037"/>
          <ac:cxnSpMkLst>
            <pc:docMk/>
            <pc:sldMk cId="645671313" sldId="261"/>
            <ac:cxnSpMk id="83" creationId="{4B03DA94-9D6C-4841-85B3-A17202D46274}"/>
          </ac:cxnSpMkLst>
        </pc:cxnChg>
      </pc:sldChg>
    </pc:docChg>
  </pc:docChgLst>
  <pc:docChgLst>
    <pc:chgData name="Guilherme Falceta" userId="473ba443-6fbe-48a9-81f4-5a908b64145e" providerId="ADAL" clId="{35C3150C-B110-4567-9A79-BCBD43E01049}"/>
    <pc:docChg chg="modSld">
      <pc:chgData name="Guilherme Falceta" userId="473ba443-6fbe-48a9-81f4-5a908b64145e" providerId="ADAL" clId="{35C3150C-B110-4567-9A79-BCBD43E01049}" dt="2019-03-13T15:12:29.640" v="152" actId="20577"/>
      <pc:docMkLst>
        <pc:docMk/>
      </pc:docMkLst>
      <pc:sldChg chg="modSp">
        <pc:chgData name="Guilherme Falceta" userId="473ba443-6fbe-48a9-81f4-5a908b64145e" providerId="ADAL" clId="{35C3150C-B110-4567-9A79-BCBD43E01049}" dt="2019-03-13T15:12:29.640" v="152" actId="20577"/>
        <pc:sldMkLst>
          <pc:docMk/>
          <pc:sldMk cId="2228155129" sldId="260"/>
        </pc:sldMkLst>
        <pc:spChg chg="mod">
          <ac:chgData name="Guilherme Falceta" userId="473ba443-6fbe-48a9-81f4-5a908b64145e" providerId="ADAL" clId="{35C3150C-B110-4567-9A79-BCBD43E01049}" dt="2019-03-13T15:12:29.640" v="152" actId="20577"/>
          <ac:spMkLst>
            <pc:docMk/>
            <pc:sldMk cId="2228155129" sldId="260"/>
            <ac:spMk id="6" creationId="{BC8C691D-9667-4F25-A67F-6EA8D0EAA81A}"/>
          </ac:spMkLst>
        </pc:spChg>
      </pc:sldChg>
      <pc:sldChg chg="modSp">
        <pc:chgData name="Guilherme Falceta" userId="473ba443-6fbe-48a9-81f4-5a908b64145e" providerId="ADAL" clId="{35C3150C-B110-4567-9A79-BCBD43E01049}" dt="2019-03-13T15:05:12.487" v="0" actId="20577"/>
        <pc:sldMkLst>
          <pc:docMk/>
          <pc:sldMk cId="645671313" sldId="261"/>
        </pc:sldMkLst>
        <pc:spChg chg="mod">
          <ac:chgData name="Guilherme Falceta" userId="473ba443-6fbe-48a9-81f4-5a908b64145e" providerId="ADAL" clId="{35C3150C-B110-4567-9A79-BCBD43E01049}" dt="2019-03-13T15:05:12.487" v="0" actId="20577"/>
          <ac:spMkLst>
            <pc:docMk/>
            <pc:sldMk cId="645671313" sldId="261"/>
            <ac:spMk id="78" creationId="{C069D4BF-D0A5-4B10-871A-8C58096D45DD}"/>
          </ac:spMkLst>
        </pc:spChg>
      </pc:sldChg>
      <pc:sldChg chg="modSp">
        <pc:chgData name="Guilherme Falceta" userId="473ba443-6fbe-48a9-81f4-5a908b64145e" providerId="ADAL" clId="{35C3150C-B110-4567-9A79-BCBD43E01049}" dt="2019-03-13T15:08:10.114" v="95" actId="20577"/>
        <pc:sldMkLst>
          <pc:docMk/>
          <pc:sldMk cId="259236569" sldId="274"/>
        </pc:sldMkLst>
        <pc:spChg chg="mod">
          <ac:chgData name="Guilherme Falceta" userId="473ba443-6fbe-48a9-81f4-5a908b64145e" providerId="ADAL" clId="{35C3150C-B110-4567-9A79-BCBD43E01049}" dt="2019-03-13T15:08:10.114" v="95" actId="20577"/>
          <ac:spMkLst>
            <pc:docMk/>
            <pc:sldMk cId="259236569" sldId="274"/>
            <ac:spMk id="7" creationId="{7ED89D6A-57D8-45D8-B66F-2F3D4B367A65}"/>
          </ac:spMkLst>
        </pc:spChg>
      </pc:sldChg>
      <pc:sldChg chg="modSp">
        <pc:chgData name="Guilherme Falceta" userId="473ba443-6fbe-48a9-81f4-5a908b64145e" providerId="ADAL" clId="{35C3150C-B110-4567-9A79-BCBD43E01049}" dt="2019-03-13T15:09:24.432" v="113" actId="20577"/>
        <pc:sldMkLst>
          <pc:docMk/>
          <pc:sldMk cId="2175450251" sldId="276"/>
        </pc:sldMkLst>
        <pc:spChg chg="mod">
          <ac:chgData name="Guilherme Falceta" userId="473ba443-6fbe-48a9-81f4-5a908b64145e" providerId="ADAL" clId="{35C3150C-B110-4567-9A79-BCBD43E01049}" dt="2019-03-13T15:09:24.432" v="113" actId="20577"/>
          <ac:spMkLst>
            <pc:docMk/>
            <pc:sldMk cId="2175450251" sldId="276"/>
            <ac:spMk id="3" creationId="{97F590CF-0D04-4E4D-A265-34DC87383319}"/>
          </ac:spMkLst>
        </pc:spChg>
      </pc:sldChg>
      <pc:sldChg chg="modSp">
        <pc:chgData name="Guilherme Falceta" userId="473ba443-6fbe-48a9-81f4-5a908b64145e" providerId="ADAL" clId="{35C3150C-B110-4567-9A79-BCBD43E01049}" dt="2019-03-13T15:11:25.343" v="139" actId="1076"/>
        <pc:sldMkLst>
          <pc:docMk/>
          <pc:sldMk cId="3193770751" sldId="280"/>
        </pc:sldMkLst>
        <pc:spChg chg="mod">
          <ac:chgData name="Guilherme Falceta" userId="473ba443-6fbe-48a9-81f4-5a908b64145e" providerId="ADAL" clId="{35C3150C-B110-4567-9A79-BCBD43E01049}" dt="2019-03-13T15:10:37.778" v="137" actId="20577"/>
          <ac:spMkLst>
            <pc:docMk/>
            <pc:sldMk cId="3193770751" sldId="280"/>
            <ac:spMk id="24" creationId="{E86D12AB-ED7E-49EE-B24B-4856B999613F}"/>
          </ac:spMkLst>
        </pc:spChg>
        <pc:graphicFrameChg chg="mod">
          <ac:chgData name="Guilherme Falceta" userId="473ba443-6fbe-48a9-81f4-5a908b64145e" providerId="ADAL" clId="{35C3150C-B110-4567-9A79-BCBD43E01049}" dt="2019-03-13T15:11:25.343" v="139" actId="1076"/>
          <ac:graphicFrameMkLst>
            <pc:docMk/>
            <pc:sldMk cId="3193770751" sldId="280"/>
            <ac:graphicFrameMk id="7" creationId="{14097FF6-E919-4456-A9BC-9379BF6559D0}"/>
          </ac:graphicFrameMkLst>
        </pc:graphicFrameChg>
      </pc:sldChg>
      <pc:sldChg chg="modSp">
        <pc:chgData name="Guilherme Falceta" userId="473ba443-6fbe-48a9-81f4-5a908b64145e" providerId="ADAL" clId="{35C3150C-B110-4567-9A79-BCBD43E01049}" dt="2019-03-13T15:10:09.921" v="131" actId="20577"/>
        <pc:sldMkLst>
          <pc:docMk/>
          <pc:sldMk cId="1006804090" sldId="283"/>
        </pc:sldMkLst>
        <pc:spChg chg="mod">
          <ac:chgData name="Guilherme Falceta" userId="473ba443-6fbe-48a9-81f4-5a908b64145e" providerId="ADAL" clId="{35C3150C-B110-4567-9A79-BCBD43E01049}" dt="2019-03-13T15:10:09.921" v="131" actId="20577"/>
          <ac:spMkLst>
            <pc:docMk/>
            <pc:sldMk cId="1006804090" sldId="283"/>
            <ac:spMk id="7" creationId="{1C9A7E22-ADEA-43DB-89FE-96FF239A8685}"/>
          </ac:spMkLst>
        </pc:spChg>
      </pc:sldChg>
      <pc:sldChg chg="modSp">
        <pc:chgData name="Guilherme Falceta" userId="473ba443-6fbe-48a9-81f4-5a908b64145e" providerId="ADAL" clId="{35C3150C-B110-4567-9A79-BCBD43E01049}" dt="2019-03-13T15:11:56.066" v="151" actId="20577"/>
        <pc:sldMkLst>
          <pc:docMk/>
          <pc:sldMk cId="776403017" sldId="286"/>
        </pc:sldMkLst>
        <pc:spChg chg="mod">
          <ac:chgData name="Guilherme Falceta" userId="473ba443-6fbe-48a9-81f4-5a908b64145e" providerId="ADAL" clId="{35C3150C-B110-4567-9A79-BCBD43E01049}" dt="2019-03-13T15:11:56.066" v="151" actId="20577"/>
          <ac:spMkLst>
            <pc:docMk/>
            <pc:sldMk cId="776403017" sldId="286"/>
            <ac:spMk id="8" creationId="{326A066A-69DC-44AD-95BB-B3F7CADDFA17}"/>
          </ac:spMkLst>
        </pc:spChg>
      </pc:sldChg>
      <pc:sldChg chg="modSp">
        <pc:chgData name="Guilherme Falceta" userId="473ba443-6fbe-48a9-81f4-5a908b64145e" providerId="ADAL" clId="{35C3150C-B110-4567-9A79-BCBD43E01049}" dt="2019-03-13T15:06:22.960" v="9" actId="20577"/>
        <pc:sldMkLst>
          <pc:docMk/>
          <pc:sldMk cId="516198558" sldId="287"/>
        </pc:sldMkLst>
        <pc:spChg chg="mod">
          <ac:chgData name="Guilherme Falceta" userId="473ba443-6fbe-48a9-81f4-5a908b64145e" providerId="ADAL" clId="{35C3150C-B110-4567-9A79-BCBD43E01049}" dt="2019-03-13T15:05:40.564" v="7" actId="20577"/>
          <ac:spMkLst>
            <pc:docMk/>
            <pc:sldMk cId="516198558" sldId="287"/>
            <ac:spMk id="15" creationId="{BC5BF78D-235F-4599-B058-AFCE91911049}"/>
          </ac:spMkLst>
        </pc:spChg>
        <pc:spChg chg="mod">
          <ac:chgData name="Guilherme Falceta" userId="473ba443-6fbe-48a9-81f4-5a908b64145e" providerId="ADAL" clId="{35C3150C-B110-4567-9A79-BCBD43E01049}" dt="2019-03-13T15:06:22.960" v="9" actId="20577"/>
          <ac:spMkLst>
            <pc:docMk/>
            <pc:sldMk cId="516198558" sldId="287"/>
            <ac:spMk id="26" creationId="{5ED891A8-B054-47BF-96E9-2B3FECFA877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QUINTA%20DO%20VALE/RMA/MESTRA%20QUINTA%20DO%20VAL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QUINTA%20DO%20VALE/RMA/MESTRA%20QUINTA%20DO%20VAL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QUINTA%20DO%20VALE/RMA/MESTRA%20QUINTA%20DO%20VAL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preservacaodeempresas.sharepoint.com/Shared%20Documents/BRIZOLA%20E%20JAPUR%20ADMINISTRA&#199;&#195;O%20JUDICIAL/QUINTA%20DO%20VALE/RMA/MESTRA%20QUINTA%20DO%20VALE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25000"/>
                  <a:lumOff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8BF-4262-91EC-DFD4F7B73138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8BF-4262-91EC-DFD4F7B73138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8BF-4262-91EC-DFD4F7B7313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8BF-4262-91EC-DFD4F7B73138}"/>
              </c:ext>
            </c:extLst>
          </c:dPt>
          <c:dPt>
            <c:idx val="4"/>
            <c:bubble3D val="0"/>
            <c:spPr>
              <a:solidFill>
                <a:srgbClr val="99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8BF-4262-91EC-DFD4F7B73138}"/>
              </c:ext>
            </c:extLst>
          </c:dPt>
          <c:dPt>
            <c:idx val="5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8BF-4262-91EC-DFD4F7B73138}"/>
              </c:ext>
            </c:extLst>
          </c:dPt>
          <c:dPt>
            <c:idx val="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8BF-4262-91EC-DFD4F7B7313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8BF-4262-91EC-DFD4F7B7313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8BF-4262-91EC-DFD4F7B73138}"/>
              </c:ext>
            </c:extLst>
          </c:dPt>
          <c:dLbls>
            <c:dLbl>
              <c:idx val="0"/>
              <c:layout>
                <c:manualLayout>
                  <c:x val="0.1411111111111111"/>
                  <c:y val="-6.1736111111111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BF-4262-91EC-DFD4F7B73138}"/>
                </c:ext>
              </c:extLst>
            </c:dLbl>
            <c:dLbl>
              <c:idx val="1"/>
              <c:layout>
                <c:manualLayout>
                  <c:x val="2.6977124183006459E-2"/>
                  <c:y val="0.288101851851851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8BF-4262-91EC-DFD4F7B73138}"/>
                </c:ext>
              </c:extLst>
            </c:dLbl>
            <c:dLbl>
              <c:idx val="2"/>
              <c:layout>
                <c:manualLayout>
                  <c:x val="7.8856209150326761E-2"/>
                  <c:y val="0.102893518518518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8BF-4262-91EC-DFD4F7B73138}"/>
                </c:ext>
              </c:extLst>
            </c:dLbl>
            <c:dLbl>
              <c:idx val="3"/>
              <c:layout>
                <c:manualLayout>
                  <c:x val="-2.4901960784313726E-2"/>
                  <c:y val="0.10877314814814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8BF-4262-91EC-DFD4F7B73138}"/>
                </c:ext>
              </c:extLst>
            </c:dLbl>
            <c:dLbl>
              <c:idx val="4"/>
              <c:layout>
                <c:manualLayout>
                  <c:x val="-0.12243464052287584"/>
                  <c:y val="7.3495370370370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8BF-4262-91EC-DFD4F7B73138}"/>
                </c:ext>
              </c:extLst>
            </c:dLbl>
            <c:dLbl>
              <c:idx val="5"/>
              <c:layout>
                <c:manualLayout>
                  <c:x val="-0.14318627450980392"/>
                  <c:y val="3.821759259259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8BF-4262-91EC-DFD4F7B73138}"/>
                </c:ext>
              </c:extLst>
            </c:dLbl>
            <c:dLbl>
              <c:idx val="6"/>
              <c:layout>
                <c:manualLayout>
                  <c:x val="-2.0751633986928111E-2"/>
                  <c:y val="-0.238125000000000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8BF-4262-91EC-DFD4F7B73138}"/>
                </c:ext>
              </c:extLst>
            </c:dLbl>
            <c:dLbl>
              <c:idx val="7"/>
              <c:layout>
                <c:manualLayout>
                  <c:x val="-8.9232026143790846E-2"/>
                  <c:y val="-9.9953703703703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8BF-4262-91EC-DFD4F7B73138}"/>
                </c:ext>
              </c:extLst>
            </c:dLbl>
            <c:dLbl>
              <c:idx val="8"/>
              <c:layout>
                <c:manualLayout>
                  <c:x val="5.6029411764705883E-2"/>
                  <c:y val="-9.40740740740740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68BF-4262-91EC-DFD4F7B73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'[MESTRA QUINTA DO VALE.xlsx]2018'!$I$3:$I$11</c:f>
              <c:strCache>
                <c:ptCount val="9"/>
                <c:pt idx="0">
                  <c:v>Disponível</c:v>
                </c:pt>
                <c:pt idx="1">
                  <c:v>Créditos</c:v>
                </c:pt>
                <c:pt idx="2">
                  <c:v>Estoques</c:v>
                </c:pt>
                <c:pt idx="3">
                  <c:v>Despesas do exercício seguinte</c:v>
                </c:pt>
                <c:pt idx="4">
                  <c:v>Realizável a longo prazo</c:v>
                </c:pt>
                <c:pt idx="5">
                  <c:v>Investimentos</c:v>
                </c:pt>
                <c:pt idx="6">
                  <c:v>Imobilizado</c:v>
                </c:pt>
                <c:pt idx="7">
                  <c:v>Intangível</c:v>
                </c:pt>
                <c:pt idx="8">
                  <c:v>Bens em comodato</c:v>
                </c:pt>
              </c:strCache>
            </c:strRef>
          </c:cat>
          <c:val>
            <c:numRef>
              <c:f>'[MESTRA QUINTA DO VALE.xlsx]2018'!$J$3:$J$11</c:f>
              <c:numCache>
                <c:formatCode>#,##0.00</c:formatCode>
                <c:ptCount val="9"/>
                <c:pt idx="0">
                  <c:v>758108.24</c:v>
                </c:pt>
                <c:pt idx="1">
                  <c:v>17026286.640000001</c:v>
                </c:pt>
                <c:pt idx="2">
                  <c:v>1077231.26</c:v>
                </c:pt>
                <c:pt idx="3">
                  <c:v>14738.05</c:v>
                </c:pt>
                <c:pt idx="4">
                  <c:v>274146.59999999998</c:v>
                </c:pt>
                <c:pt idx="5">
                  <c:v>280490.40999999997</c:v>
                </c:pt>
                <c:pt idx="6">
                  <c:v>15963154.039999999</c:v>
                </c:pt>
                <c:pt idx="7">
                  <c:v>53174.97</c:v>
                </c:pt>
                <c:pt idx="8">
                  <c:v>13000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8BF-4262-91EC-DFD4F7B73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8B-444D-8C5D-DC6419E129A1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8B-444D-8C5D-DC6419E129A1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8B-444D-8C5D-DC6419E129A1}"/>
              </c:ext>
            </c:extLst>
          </c:dPt>
          <c:dPt>
            <c:idx val="3"/>
            <c:bubble3D val="0"/>
            <c:spPr>
              <a:solidFill>
                <a:srgbClr val="99FF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8B-444D-8C5D-DC6419E129A1}"/>
              </c:ext>
            </c:extLst>
          </c:dPt>
          <c:dPt>
            <c:idx val="4"/>
            <c:bubble3D val="0"/>
            <c:spPr>
              <a:solidFill>
                <a:srgbClr val="B2B2B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8B-444D-8C5D-DC6419E129A1}"/>
              </c:ext>
            </c:extLst>
          </c:dPt>
          <c:dPt>
            <c:idx val="5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28B-444D-8C5D-DC6419E129A1}"/>
              </c:ext>
            </c:extLst>
          </c:dPt>
          <c:dPt>
            <c:idx val="6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28B-444D-8C5D-DC6419E129A1}"/>
              </c:ext>
            </c:extLst>
          </c:dPt>
          <c:dLbls>
            <c:dLbl>
              <c:idx val="0"/>
              <c:layout>
                <c:manualLayout>
                  <c:x val="6.0179738562091502E-2"/>
                  <c:y val="-0.102893518518518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28B-444D-8C5D-DC6419E129A1}"/>
                </c:ext>
              </c:extLst>
            </c:dLbl>
            <c:dLbl>
              <c:idx val="1"/>
              <c:layout>
                <c:manualLayout>
                  <c:x val="0.10790849673202607"/>
                  <c:y val="-0.102893518518518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8B-444D-8C5D-DC6419E129A1}"/>
                </c:ext>
              </c:extLst>
            </c:dLbl>
            <c:dLbl>
              <c:idx val="2"/>
              <c:layout>
                <c:manualLayout>
                  <c:x val="7.4705882352941178E-2"/>
                  <c:y val="0.120532407407407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8B-444D-8C5D-DC6419E129A1}"/>
                </c:ext>
              </c:extLst>
            </c:dLbl>
            <c:dLbl>
              <c:idx val="3"/>
              <c:layout>
                <c:manualLayout>
                  <c:x val="4.9803921568627452E-2"/>
                  <c:y val="8.23148148148148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8B-444D-8C5D-DC6419E129A1}"/>
                </c:ext>
              </c:extLst>
            </c:dLbl>
            <c:dLbl>
              <c:idx val="4"/>
              <c:layout>
                <c:manualLayout>
                  <c:x val="-3.7352941176470589E-2"/>
                  <c:y val="0.132291666666666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28B-444D-8C5D-DC6419E129A1}"/>
                </c:ext>
              </c:extLst>
            </c:dLbl>
            <c:dLbl>
              <c:idx val="5"/>
              <c:layout>
                <c:manualLayout>
                  <c:x val="-3.9428104575163402E-2"/>
                  <c:y val="0.223425925925925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28B-444D-8C5D-DC6419E129A1}"/>
                </c:ext>
              </c:extLst>
            </c:dLbl>
            <c:dLbl>
              <c:idx val="6"/>
              <c:layout>
                <c:manualLayout>
                  <c:x val="-7.0555555555555566E-2"/>
                  <c:y val="-0.10877314814814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28B-444D-8C5D-DC6419E129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accent1"/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'2018'!$I$15:$I$21</c:f>
              <c:strCache>
                <c:ptCount val="7"/>
                <c:pt idx="0">
                  <c:v>Empréstimo e financiamentos</c:v>
                </c:pt>
                <c:pt idx="1">
                  <c:v>Fornecedores</c:v>
                </c:pt>
                <c:pt idx="2">
                  <c:v>Obrigações tributárias</c:v>
                </c:pt>
                <c:pt idx="3">
                  <c:v>Obrigações trabalhistas</c:v>
                </c:pt>
                <c:pt idx="4">
                  <c:v>Outras obrigações</c:v>
                </c:pt>
                <c:pt idx="5">
                  <c:v>Exigível a longo prazo</c:v>
                </c:pt>
                <c:pt idx="6">
                  <c:v>Patrimônio líquido</c:v>
                </c:pt>
              </c:strCache>
            </c:strRef>
          </c:cat>
          <c:val>
            <c:numRef>
              <c:f>'2018'!$J$15:$J$21</c:f>
              <c:numCache>
                <c:formatCode>#,##0.00</c:formatCode>
                <c:ptCount val="7"/>
                <c:pt idx="0">
                  <c:v>9218704.2699999996</c:v>
                </c:pt>
                <c:pt idx="1">
                  <c:v>5881148.9900000002</c:v>
                </c:pt>
                <c:pt idx="2">
                  <c:v>9658758.5800000001</c:v>
                </c:pt>
                <c:pt idx="3">
                  <c:v>5674140.9299999997</c:v>
                </c:pt>
                <c:pt idx="4">
                  <c:v>9112492.6500000004</c:v>
                </c:pt>
                <c:pt idx="5">
                  <c:v>9423275.0600000005</c:v>
                </c:pt>
                <c:pt idx="6">
                  <c:v>-13508190.27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28B-444D-8C5D-DC6419E12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'[MESTRA QUINTA DO VALE.xlsx]DRE'!$H$11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'[MESTRA QUINTA DO VALE.xlsx]DRE'!$G$12:$G$16</c:f>
              <c:strCache>
                <c:ptCount val="5"/>
                <c:pt idx="0">
                  <c:v>RECEITA BRUTA SERVIÇOS</c:v>
                </c:pt>
                <c:pt idx="1">
                  <c:v>RECEITA BRUTA DE REVENDA</c:v>
                </c:pt>
                <c:pt idx="2">
                  <c:v>RECEITA BRUTA INDUSTRIAL</c:v>
                </c:pt>
                <c:pt idx="3">
                  <c:v>RECEITAS FINANCEIRAS</c:v>
                </c:pt>
                <c:pt idx="4">
                  <c:v>OUTRAS RECEITAS OPERACIONAIS</c:v>
                </c:pt>
              </c:strCache>
            </c:strRef>
          </c:cat>
          <c:val>
            <c:numRef>
              <c:f>'[MESTRA QUINTA DO VALE.xlsx]DRE'!$H$12:$H$16</c:f>
              <c:numCache>
                <c:formatCode>_(* #,##0.00_);_(* \(#,##0.00\);_(* "-"??_);_(@_)</c:formatCode>
                <c:ptCount val="5"/>
                <c:pt idx="0">
                  <c:v>0</c:v>
                </c:pt>
                <c:pt idx="1">
                  <c:v>6549593.3899999997</c:v>
                </c:pt>
                <c:pt idx="2">
                  <c:v>52310421.200000003</c:v>
                </c:pt>
                <c:pt idx="3">
                  <c:v>358723.14</c:v>
                </c:pt>
                <c:pt idx="4">
                  <c:v>5794856.7599999998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63-47D8-81EA-A16534E0339A}"/>
            </c:ext>
          </c:extLst>
        </c:ser>
        <c:ser>
          <c:idx val="1"/>
          <c:order val="1"/>
          <c:tx>
            <c:strRef>
              <c:f>'[MESTRA QUINTA DO VALE.xlsx]DRE'!$I$11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'[MESTRA QUINTA DO VALE.xlsx]DRE'!$G$12:$G$16</c:f>
              <c:strCache>
                <c:ptCount val="5"/>
                <c:pt idx="0">
                  <c:v>RECEITA BRUTA SERVIÇOS</c:v>
                </c:pt>
                <c:pt idx="1">
                  <c:v>RECEITA BRUTA DE REVENDA</c:v>
                </c:pt>
                <c:pt idx="2">
                  <c:v>RECEITA BRUTA INDUSTRIAL</c:v>
                </c:pt>
                <c:pt idx="3">
                  <c:v>RECEITAS FINANCEIRAS</c:v>
                </c:pt>
                <c:pt idx="4">
                  <c:v>OUTRAS RECEITAS OPERACIONAIS</c:v>
                </c:pt>
              </c:strCache>
            </c:strRef>
          </c:cat>
          <c:val>
            <c:numRef>
              <c:f>'[MESTRA QUINTA DO VALE.xlsx]DRE'!$I$12:$I$16</c:f>
              <c:numCache>
                <c:formatCode>_(* #,##0.00_);_(* \(#,##0.00\);_(* "-"??_);_(@_)</c:formatCode>
                <c:ptCount val="5"/>
                <c:pt idx="0">
                  <c:v>423.33</c:v>
                </c:pt>
                <c:pt idx="1">
                  <c:v>3423238.46</c:v>
                </c:pt>
                <c:pt idx="2">
                  <c:v>77362903.189999998</c:v>
                </c:pt>
                <c:pt idx="3">
                  <c:v>181132.9</c:v>
                </c:pt>
                <c:pt idx="4">
                  <c:v>8892665.0700000003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63-47D8-81EA-A16534E03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78610207"/>
        <c:axId val="881525791"/>
      </c:barChart>
      <c:catAx>
        <c:axId val="87861020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1525791"/>
        <c:crosses val="autoZero"/>
        <c:auto val="1"/>
        <c:lblAlgn val="ctr"/>
        <c:lblOffset val="100"/>
        <c:noMultiLvlLbl val="0"/>
      </c:catAx>
      <c:valAx>
        <c:axId val="88152579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878610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'[MESTRA QUINTA DO VALE.xlsx]DRE'!$H$54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6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'[MESTRA QUINTA DO VALE.xlsx]DRE'!$G$55:$G$57</c:f>
              <c:strCache>
                <c:ptCount val="3"/>
                <c:pt idx="0">
                  <c:v>  CUSTO DA REVENDA</c:v>
                </c:pt>
                <c:pt idx="1">
                  <c:v>  CUSTOS INDUSTRIAIS</c:v>
                </c:pt>
                <c:pt idx="2">
                  <c:v>  DESPESAS OPERACIONAIS</c:v>
                </c:pt>
              </c:strCache>
            </c:strRef>
          </c:cat>
          <c:val>
            <c:numRef>
              <c:f>'[MESTRA QUINTA DO VALE.xlsx]DRE'!$H$55:$H$57</c:f>
              <c:numCache>
                <c:formatCode>_(* #,##0.00_);_(* \(#,##0.00\);_(* "-"??_);_(@_)</c:formatCode>
                <c:ptCount val="3"/>
                <c:pt idx="0">
                  <c:v>4430934.75</c:v>
                </c:pt>
                <c:pt idx="1">
                  <c:v>33570603.670000002</c:v>
                </c:pt>
                <c:pt idx="2">
                  <c:v>16822267.600000001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72-4C7D-8129-114F2FF66810}"/>
            </c:ext>
          </c:extLst>
        </c:ser>
        <c:ser>
          <c:idx val="1"/>
          <c:order val="1"/>
          <c:tx>
            <c:strRef>
              <c:f>'[MESTRA QUINTA DO VALE.xlsx]DRE'!$I$54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rgbClr val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'[MESTRA QUINTA DO VALE.xlsx]DRE'!$G$55:$G$57</c:f>
              <c:strCache>
                <c:ptCount val="3"/>
                <c:pt idx="0">
                  <c:v>  CUSTO DA REVENDA</c:v>
                </c:pt>
                <c:pt idx="1">
                  <c:v>  CUSTOS INDUSTRIAIS</c:v>
                </c:pt>
                <c:pt idx="2">
                  <c:v>  DESPESAS OPERACIONAIS</c:v>
                </c:pt>
              </c:strCache>
            </c:strRef>
          </c:cat>
          <c:val>
            <c:numRef>
              <c:f>'[MESTRA QUINTA DO VALE.xlsx]DRE'!$I$55:$I$57</c:f>
              <c:numCache>
                <c:formatCode>_(* #,##0.00_);_(* \(#,##0.00\);_(* "-"??_);_(@_)</c:formatCode>
                <c:ptCount val="3"/>
                <c:pt idx="0">
                  <c:v>3087675.51</c:v>
                </c:pt>
                <c:pt idx="1">
                  <c:v>48645150.369999997</c:v>
                </c:pt>
                <c:pt idx="2">
                  <c:v>24412673.82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72-4C7D-8129-114F2FF668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7"/>
        <c:axId val="878610207"/>
        <c:axId val="881525791"/>
      </c:barChart>
      <c:catAx>
        <c:axId val="8786102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81525791"/>
        <c:crosses val="autoZero"/>
        <c:auto val="1"/>
        <c:lblAlgn val="ctr"/>
        <c:lblOffset val="100"/>
        <c:noMultiLvlLbl val="0"/>
      </c:catAx>
      <c:valAx>
        <c:axId val="881525791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crossAx val="878610207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9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E2090794-6BC2-4F24-BA6E-3611D9799407}" type="datetimeFigureOut">
              <a:rPr lang="hu-HU" smtClean="0"/>
              <a:t>2019. 03. 15.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F5897FE-58C4-4877-8289-3D632D00929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7245399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68E12942-9543-4646-A6BF-81AB3457998B}" type="datetimeFigureOut">
              <a:rPr lang="hu-HU" smtClean="0"/>
              <a:t>2019. 03. 15.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43225" y="860425"/>
            <a:ext cx="4133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2031" y="3314929"/>
            <a:ext cx="8016239" cy="271221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r>
              <a:rPr lang="hu-HU"/>
              <a:t>http://slideist.com/index_.html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1" cy="34560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74304892-B9D8-4EC3-BC48-8EC8F7C3A0A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089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805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975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252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530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6421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1654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hu-HU"/>
              <a:t>http://slideist.com/index_.html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04892-B9D8-4EC3-BC48-8EC8F7C3A0AF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7668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IST info">
    <p:bg>
      <p:bgPr>
        <a:solidFill>
          <a:srgbClr val="F2EC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4218073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SECOND STEP</a:t>
            </a:r>
            <a:endParaRPr lang="en-US" sz="20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4218073" y="5355072"/>
            <a:ext cx="3337027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Customize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templates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text,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add </a:t>
            </a:r>
            <a:r>
              <a:rPr lang="hu-HU" sz="1400" baseline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images</a:t>
            </a:r>
            <a:endParaRPr lang="en-US" sz="14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618931" y="4945637"/>
            <a:ext cx="2923591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FIRST STEP</a:t>
            </a:r>
            <a:endParaRPr lang="en-US" sz="20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 userDrawn="1"/>
        </p:nvSpPr>
        <p:spPr>
          <a:xfrm>
            <a:off x="618930" y="5355072"/>
            <a:ext cx="2923591" cy="1269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140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Click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</a:t>
            </a:r>
            <a:r>
              <a:rPr lang="hu-HU" sz="1400" baseline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</a:t>
            </a:r>
            <a:endParaRPr lang="hu-HU" sz="1400" baseline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Master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slides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contain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4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design </a:t>
            </a:r>
            <a:r>
              <a:rPr lang="hu-HU" sz="1400" baseline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layouts</a:t>
            </a:r>
            <a:endParaRPr lang="hu-HU" sz="1400" baseline="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 userDrawn="1"/>
        </p:nvSpPr>
        <p:spPr>
          <a:xfrm>
            <a:off x="8007215" y="4945637"/>
            <a:ext cx="3337027" cy="3612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  <a:defRPr sz="6000" b="0" kern="1200" spc="-120" baseline="0">
                <a:solidFill>
                  <a:srgbClr val="EE2E6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THIRD STEP</a:t>
            </a:r>
            <a:endParaRPr lang="en-US" sz="200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Subtitle 2"/>
          <p:cNvSpPr txBox="1">
            <a:spLocks/>
          </p:cNvSpPr>
          <p:nvPr userDrawn="1"/>
        </p:nvSpPr>
        <p:spPr>
          <a:xfrm>
            <a:off x="8007214" y="5355073"/>
            <a:ext cx="3277953" cy="12696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40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should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lost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</a:t>
            </a:r>
            <a:r>
              <a:rPr lang="hu-HU"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aseline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</a:t>
            </a:r>
            <a:r>
              <a:rPr lang="hu-HU" sz="1400" baseline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u-HU" sz="1400" baseline="0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hello@</a:t>
            </a:r>
            <a:r>
              <a:rPr lang="hu-HU" sz="1400" baseline="0" err="1">
                <a:solidFill>
                  <a:srgbClr val="EE2E6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slideist.com</a:t>
            </a:r>
            <a:endParaRPr lang="en-US" sz="1400">
              <a:solidFill>
                <a:srgbClr val="EE2E6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Oval 24"/>
          <p:cNvSpPr/>
          <p:nvPr userDrawn="1"/>
        </p:nvSpPr>
        <p:spPr>
          <a:xfrm>
            <a:off x="939845" y="2212304"/>
            <a:ext cx="2281759" cy="228175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" name="Oval 25"/>
          <p:cNvSpPr/>
          <p:nvPr userDrawn="1"/>
        </p:nvSpPr>
        <p:spPr>
          <a:xfrm>
            <a:off x="4737346" y="2212303"/>
            <a:ext cx="2281759" cy="228175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" name="Oval 26"/>
          <p:cNvSpPr/>
          <p:nvPr userDrawn="1"/>
        </p:nvSpPr>
        <p:spPr>
          <a:xfrm>
            <a:off x="8534848" y="2212303"/>
            <a:ext cx="2281759" cy="2281759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" name="Rectangle 27"/>
          <p:cNvSpPr/>
          <p:nvPr userDrawn="1"/>
        </p:nvSpPr>
        <p:spPr>
          <a:xfrm>
            <a:off x="3823335" y="716738"/>
            <a:ext cx="42011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sz="4000">
                <a:solidFill>
                  <a:schemeClr val="tx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MICRO TUTORIAL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08" y="556697"/>
            <a:ext cx="1200928" cy="21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2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6" y="1483567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0"/>
          </p:nvPr>
        </p:nvSpPr>
        <p:spPr>
          <a:xfrm>
            <a:off x="6214186" y="1483566"/>
            <a:ext cx="5617030" cy="4236097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/>
              </a:buBlip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90872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0121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6204856" y="1763497"/>
            <a:ext cx="5617030" cy="423609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05835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ture +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6204856" y="1716838"/>
            <a:ext cx="5617030" cy="4236097"/>
          </a:xfrm>
        </p:spPr>
        <p:txBody>
          <a:bodyPr>
            <a:no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1pPr>
            <a:lvl2pPr marL="290322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2pPr>
            <a:lvl3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3pPr>
            <a:lvl4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4pPr>
            <a:lvl5pPr marL="285750" indent="-285750">
              <a:lnSpc>
                <a:spcPct val="150000"/>
              </a:lnSpc>
              <a:buFontTx/>
              <a:buBlip>
                <a:blip r:embed="rId2"/>
              </a:buBlip>
              <a:defRPr sz="28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01216" y="1716838"/>
            <a:ext cx="5579706" cy="423609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54156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6 Imag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1772817" y="156755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01216" y="171684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6" name="Text Placeholder 11"/>
          <p:cNvSpPr>
            <a:spLocks noGrp="1"/>
          </p:cNvSpPr>
          <p:nvPr>
            <p:ph type="body" sz="quarter" idx="24"/>
          </p:nvPr>
        </p:nvSpPr>
        <p:spPr>
          <a:xfrm>
            <a:off x="7476932" y="151157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6105331" y="166086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8" name="Text Placeholder 11"/>
          <p:cNvSpPr>
            <a:spLocks noGrp="1"/>
          </p:cNvSpPr>
          <p:nvPr>
            <p:ph type="body" sz="quarter" idx="26"/>
          </p:nvPr>
        </p:nvSpPr>
        <p:spPr>
          <a:xfrm>
            <a:off x="1772817" y="3181762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401216" y="333105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8"/>
          </p:nvPr>
        </p:nvSpPr>
        <p:spPr>
          <a:xfrm>
            <a:off x="7476932" y="312578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6105331" y="327507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30"/>
          </p:nvPr>
        </p:nvSpPr>
        <p:spPr>
          <a:xfrm>
            <a:off x="1772817" y="4761091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31"/>
          </p:nvPr>
        </p:nvSpPr>
        <p:spPr>
          <a:xfrm>
            <a:off x="401216" y="491038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32"/>
          </p:nvPr>
        </p:nvSpPr>
        <p:spPr>
          <a:xfrm>
            <a:off x="7476932" y="4705110"/>
            <a:ext cx="3965510" cy="131561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Picture Placeholder 6"/>
          <p:cNvSpPr>
            <a:spLocks noGrp="1"/>
          </p:cNvSpPr>
          <p:nvPr>
            <p:ph type="pic" sz="quarter" idx="33"/>
          </p:nvPr>
        </p:nvSpPr>
        <p:spPr>
          <a:xfrm>
            <a:off x="6105331" y="485440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4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383115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Big image (Monito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132388" y="1614196"/>
            <a:ext cx="5868404" cy="363884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041780"/>
            <a:ext cx="4017413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48979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Browser)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2506" y="1322260"/>
            <a:ext cx="4017412" cy="1374287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00347" y="1726162"/>
            <a:ext cx="6512216" cy="421743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2506" y="2741851"/>
            <a:ext cx="4017413" cy="145692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94289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Big image (Tablets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20214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550500" y="2855167"/>
            <a:ext cx="2313443" cy="307910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968" y="410547"/>
            <a:ext cx="4017412" cy="2631233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95966" y="3461657"/>
            <a:ext cx="4017413" cy="270711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948632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Big image (Mobile)">
    <p:bg>
      <p:bgPr>
        <a:blipFill dpi="0" rotWithShape="1">
          <a:blip r:embed="rId2">
            <a:lum/>
          </a:blip>
          <a:srcRect/>
          <a:stretch>
            <a:fillRect t="-2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58644" y="3349690"/>
            <a:ext cx="4290333" cy="28222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 rot="60000">
            <a:off x="6317770" y="326509"/>
            <a:ext cx="2997971" cy="5867879"/>
          </a:xfrm>
          <a:effectLst>
            <a:softEdge rad="406400"/>
          </a:effectLst>
          <a:scene3d>
            <a:camera prst="orthographicFront"/>
            <a:lightRig rig="chilly" dir="t"/>
          </a:scene3d>
          <a:sp3d extrusionH="76200" prstMaterial="softEdge">
            <a:bevelT w="63500" h="63500"/>
            <a:bevelB w="165100" prst="coolSlant"/>
            <a:extrusionClr>
              <a:schemeClr val="accent1"/>
            </a:extrusionClr>
          </a:sp3d>
        </p:spPr>
        <p:txBody>
          <a:bodyPr>
            <a:normAutofit/>
            <a:sp3d extrusionH="57150">
              <a:bevelT w="38100" h="38100" prst="slope"/>
            </a:sp3d>
          </a:bodyPr>
          <a:lstStyle>
            <a:lvl1pPr marL="0" indent="0" algn="ctr">
              <a:lnSpc>
                <a:spcPct val="150000"/>
              </a:lnSpc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008036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mage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4422712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4422711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4422710"/>
            <a:ext cx="2470151" cy="1670180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7"/>
          </p:nvPr>
        </p:nvSpPr>
        <p:spPr>
          <a:xfrm>
            <a:off x="498597" y="1700634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8"/>
          </p:nvPr>
        </p:nvSpPr>
        <p:spPr>
          <a:xfrm>
            <a:off x="3287606" y="1700633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9"/>
          </p:nvPr>
        </p:nvSpPr>
        <p:spPr>
          <a:xfrm>
            <a:off x="6076615" y="1700632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30"/>
          </p:nvPr>
        </p:nvSpPr>
        <p:spPr>
          <a:xfrm>
            <a:off x="8865625" y="1700631"/>
            <a:ext cx="2470151" cy="2470151"/>
          </a:xfrm>
          <a:prstGeom prst="ellipse">
            <a:avLst/>
          </a:prstGeom>
          <a:solidFill>
            <a:schemeClr val="tx1"/>
          </a:solidFill>
          <a:ln w="101600" cmpd="dbl">
            <a:solidFill>
              <a:schemeClr val="accent6">
                <a:lumMod val="10000"/>
                <a:lumOff val="90000"/>
              </a:schemeClr>
            </a:solidFill>
            <a:prstDash val="solid"/>
          </a:ln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216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Icon +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16" y="499534"/>
            <a:ext cx="11168743" cy="638802"/>
          </a:xfrm>
        </p:spPr>
        <p:txBody>
          <a:bodyPr>
            <a:normAutofit/>
          </a:bodyPr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498598" y="3275047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3287607" y="3275046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18"/>
          <p:cNvSpPr>
            <a:spLocks noGrp="1"/>
          </p:cNvSpPr>
          <p:nvPr>
            <p:ph type="body" sz="quarter" idx="25"/>
          </p:nvPr>
        </p:nvSpPr>
        <p:spPr>
          <a:xfrm>
            <a:off x="6076616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18"/>
          <p:cNvSpPr>
            <a:spLocks noGrp="1"/>
          </p:cNvSpPr>
          <p:nvPr>
            <p:ph type="body" sz="quarter" idx="26"/>
          </p:nvPr>
        </p:nvSpPr>
        <p:spPr>
          <a:xfrm>
            <a:off x="8865625" y="3275045"/>
            <a:ext cx="2470151" cy="2397968"/>
          </a:xfrm>
        </p:spPr>
        <p:txBody>
          <a:bodyPr anchor="t">
            <a:normAutofit/>
          </a:bodyPr>
          <a:lstStyle>
            <a:lvl1pPr marL="0" indent="0" algn="ctr">
              <a:lnSpc>
                <a:spcPct val="1500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122517" y="1866132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3911526" y="1866131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1" name="Picture Placeholder 6"/>
          <p:cNvSpPr>
            <a:spLocks noGrp="1"/>
          </p:cNvSpPr>
          <p:nvPr>
            <p:ph type="pic" sz="quarter" idx="28"/>
          </p:nvPr>
        </p:nvSpPr>
        <p:spPr>
          <a:xfrm>
            <a:off x="6700535" y="1866130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9489544" y="1866129"/>
            <a:ext cx="1222311" cy="1166325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31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84078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Red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750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Subtitle + 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0922" y="1539557"/>
            <a:ext cx="5495731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281" y="1530227"/>
            <a:ext cx="5496892" cy="320664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60388" y="1870146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116216" y="1879477"/>
            <a:ext cx="5308600" cy="41671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hu-HU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03259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477906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Background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226384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60244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Conten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8"/>
            <a:ext cx="7044612" cy="52189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973423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Right Line (Title + List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467634"/>
            <a:ext cx="3383280" cy="1118567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217" y="419877"/>
            <a:ext cx="7044612" cy="54677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75982" y="1660849"/>
            <a:ext cx="3398520" cy="4777273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/>
              <a:t> </a:t>
            </a:r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81072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Line (Title + Cont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64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227982" y="1143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653143" y="6147927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371340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+ Left Title +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01216" y="3173514"/>
            <a:ext cx="3485645" cy="1099906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4326" y="588935"/>
            <a:ext cx="7523583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217" y="4273420"/>
            <a:ext cx="3500885" cy="177281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87918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24" y="588935"/>
            <a:ext cx="11364685" cy="54573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04049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mage +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265" y="5543226"/>
            <a:ext cx="11196734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1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33265" y="6156509"/>
            <a:ext cx="11196670" cy="5381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4pPr marL="0" indent="0"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233265" y="259930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</p:spTree>
    <p:extLst>
      <p:ext uri="{BB962C8B-B14F-4D97-AF65-F5344CB8AC3E}">
        <p14:creationId xmlns:p14="http://schemas.microsoft.com/office/powerpoint/2010/main" val="366713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Title + Subtitle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3116425"/>
            <a:ext cx="11140751" cy="830264"/>
          </a:xfrm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54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5" y="3962012"/>
            <a:ext cx="11140751" cy="106036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09831" y="759781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+ Subtitle // Blue">
    <p:bg>
      <p:bgPr>
        <a:pattFill prst="pct40">
          <a:fgClr>
            <a:schemeClr val="accent6"/>
          </a:fgClr>
          <a:bgClr>
            <a:schemeClr val="tx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88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3410444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1217" y="714376"/>
            <a:ext cx="8104608" cy="4781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42879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ogo + Subtitle // Light">
    <p:bg>
      <p:bgPr>
        <a:pattFill prst="pct40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9380" y="4065812"/>
            <a:ext cx="11363520" cy="489857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27" hasCustomPrompt="1"/>
          </p:nvPr>
        </p:nvSpPr>
        <p:spPr>
          <a:xfrm>
            <a:off x="4065815" y="1787979"/>
            <a:ext cx="4057650" cy="2129713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i="0" baseline="0"/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LOGO</a:t>
            </a:r>
            <a:r>
              <a:rPr lang="en-US"/>
              <a:t> </a:t>
            </a:r>
            <a:r>
              <a:rPr lang="hu-HU"/>
              <a:t>(</a:t>
            </a:r>
            <a:r>
              <a:rPr lang="hu-HU" err="1"/>
              <a:t>Logo</a:t>
            </a:r>
            <a:r>
              <a:rPr lang="hu-HU"/>
              <a:t> </a:t>
            </a:r>
            <a:r>
              <a:rPr lang="hu-HU" err="1"/>
              <a:t>size</a:t>
            </a:r>
            <a:r>
              <a:rPr lang="hu-HU"/>
              <a:t>: 1000X500px and </a:t>
            </a:r>
            <a:r>
              <a:rPr lang="en-US"/>
              <a:t>preferably be transparent background PNG</a:t>
            </a:r>
            <a:r>
              <a:rPr lang="hu-HU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3061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Blue bg">
    <p:bg>
      <p:bgPr>
        <a:pattFill prst="pct40">
          <a:fgClr>
            <a:schemeClr val="accent6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986251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Red bg">
    <p:bg>
      <p:bgPr>
        <a:pattFill prst="pct40">
          <a:fgClr>
            <a:srgbClr val="EF5339"/>
          </a:fgClr>
          <a:bgClr>
            <a:schemeClr val="accent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34465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Subtitle -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01216" y="578498"/>
            <a:ext cx="11140751" cy="4198615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01216" y="4792436"/>
            <a:ext cx="9476208" cy="106036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8" hasCustomPrompt="1"/>
          </p:nvPr>
        </p:nvSpPr>
        <p:spPr>
          <a:xfrm>
            <a:off x="11541967" y="241268"/>
            <a:ext cx="463418" cy="46902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</a:t>
            </a:r>
            <a:r>
              <a:rPr lang="hu-HU"/>
              <a:t>LICK</a:t>
            </a:r>
            <a:r>
              <a:rPr lang="en-US"/>
              <a:t> </a:t>
            </a:r>
            <a:r>
              <a:rPr lang="hu-HU"/>
              <a:t>ICON TO ADD ICON (50X50px)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062179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20794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List - Blue b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72656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216" y="499533"/>
            <a:ext cx="11430000" cy="78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216" y="1390262"/>
            <a:ext cx="11430000" cy="43876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4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2" r:id="rId2"/>
    <p:sldLayoutId id="2147483896" r:id="rId3"/>
    <p:sldLayoutId id="2147483897" r:id="rId4"/>
    <p:sldLayoutId id="2147483865" r:id="rId5"/>
    <p:sldLayoutId id="2147483893" r:id="rId6"/>
    <p:sldLayoutId id="2147483894" r:id="rId7"/>
    <p:sldLayoutId id="2147483867" r:id="rId8"/>
    <p:sldLayoutId id="2147483890" r:id="rId9"/>
    <p:sldLayoutId id="2147483866" r:id="rId10"/>
    <p:sldLayoutId id="2147483880" r:id="rId11"/>
    <p:sldLayoutId id="2147483885" r:id="rId12"/>
    <p:sldLayoutId id="2147483881" r:id="rId13"/>
    <p:sldLayoutId id="2147483876" r:id="rId14"/>
    <p:sldLayoutId id="2147483883" r:id="rId15"/>
    <p:sldLayoutId id="2147483884" r:id="rId16"/>
    <p:sldLayoutId id="2147483877" r:id="rId17"/>
    <p:sldLayoutId id="2147483868" r:id="rId18"/>
    <p:sldLayoutId id="2147483891" r:id="rId19"/>
    <p:sldLayoutId id="2147483869" r:id="rId20"/>
    <p:sldLayoutId id="2147483870" r:id="rId21"/>
    <p:sldLayoutId id="2147483871" r:id="rId22"/>
    <p:sldLayoutId id="2147483872" r:id="rId23"/>
    <p:sldLayoutId id="2147483889" r:id="rId24"/>
    <p:sldLayoutId id="2147483878" r:id="rId25"/>
    <p:sldLayoutId id="2147483886" r:id="rId26"/>
    <p:sldLayoutId id="2147483888" r:id="rId27"/>
    <p:sldLayoutId id="2147483873" r:id="rId28"/>
    <p:sldLayoutId id="2147483887" r:id="rId29"/>
    <p:sldLayoutId id="2147483874" r:id="rId30"/>
    <p:sldLayoutId id="2147483875" r:id="rId3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b="0" kern="1200" spc="-120" baseline="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accent1"/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359916AA-184A-46B1-BBB7-ED1D29BC4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36744ECF-3100-49F4-BE50-1044962C6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429000"/>
            <a:ext cx="12192000" cy="1758142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Autos n</a:t>
            </a:r>
            <a:r>
              <a:rPr lang="pt-BR" sz="1600" b="1" baseline="300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</a:t>
            </a: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044/1.19.0000007-7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Ação: Recuperação Judicial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1ª Vara Cível – Encantado – RS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Recuperanda: Quinta do Vale Alimentos LTDA</a:t>
            </a:r>
          </a:p>
          <a:p>
            <a:pPr algn="ctr">
              <a:lnSpc>
                <a:spcPct val="114000"/>
              </a:lnSpc>
              <a:spcBef>
                <a:spcPts val="0"/>
              </a:spcBef>
            </a:pPr>
            <a:r>
              <a:rPr lang="pt-BR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Administração Judicial: Brizola e Japur Administração Judicial</a:t>
            </a:r>
            <a:endParaRPr lang="en-US" sz="400" b="1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335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102213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Foram encaminhadas à Administração Judicial as demonstrações contábeis da Recuperanda referentes ao mês de dezembro/18. Apresenta-se abaixo uma análise sobre seu desempenho: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7A7ABD-89DC-49B1-9456-D03E83062F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4097FF6-E919-4456-A9BC-9379BF6559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755804"/>
              </p:ext>
            </p:extLst>
          </p:nvPr>
        </p:nvGraphicFramePr>
        <p:xfrm>
          <a:off x="706934" y="1344259"/>
          <a:ext cx="3796825" cy="509748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983412">
                  <a:extLst>
                    <a:ext uri="{9D8B030D-6E8A-4147-A177-3AD203B41FA5}">
                      <a16:colId xmlns:a16="http://schemas.microsoft.com/office/drawing/2014/main" val="61975178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122485796"/>
                    </a:ext>
                  </a:extLst>
                </a:gridCol>
                <a:gridCol w="913413">
                  <a:extLst>
                    <a:ext uri="{9D8B030D-6E8A-4147-A177-3AD203B41FA5}">
                      <a16:colId xmlns:a16="http://schemas.microsoft.com/office/drawing/2014/main" val="483926679"/>
                    </a:ext>
                  </a:extLst>
                </a:gridCol>
              </a:tblGrid>
              <a:tr h="261443">
                <a:tc>
                  <a:txBody>
                    <a:bodyPr/>
                    <a:lstStyle/>
                    <a:p>
                      <a:pPr algn="l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21126417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BRUTA DE VENDAS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64.654.871,35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89.679.230,05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97721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Deduções da receita bruta das vendas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(16.367.616,61)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(22.133.050,62)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317727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 LÍQUIDA DE VENDAS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48.287.254,74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67.546.179,43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15974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 DOS PRODUTOS VENDIDOS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(38.001.538,42)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(51.732.825,88)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56429066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 da revenda</a:t>
                      </a:r>
                      <a:endParaRPr lang="pt-BR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(4.430.934,75)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(3.087.675,51)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9164258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Custos industriais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(33.570.603,67)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(48.645.150,37)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6590980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LUCRO BRUTO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10.285.716,32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15.813.353,55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19953836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DESPESAS OPERACIONAIS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(11.590.553,19)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(15.528.103,70)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509352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Administrativas com pessoal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(1.768.350,80)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(2.328.926,95)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838100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Administrativas gerais 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(3.302.846,06)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(5.453.374,15)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758242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Tributárias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(167.389,08)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(669.325,88)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7812773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despesas opracionais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(947.296,51)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(528.906,65)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9729199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Comerciais</a:t>
                      </a: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(5.404.670,74)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(6.547.570,07)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30068745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auto"/>
                      <a:r>
                        <a:rPr lang="pt-BR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LUCRO OPERACIONAL ANTES  DO RESULTADO FINANCEIRO</a:t>
                      </a:r>
                      <a:endParaRPr lang="pt-BR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(1.304.836,87)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85.249,85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0769176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FINANCEIRO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(4.872.991,27)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(8.703.437,22))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5235353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financeiras</a:t>
                      </a:r>
                      <a:endParaRPr lang="pt-BR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(5.231.714,41)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(8.884.570,12)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79547537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pt-BR" sz="100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Receitas financeiras</a:t>
                      </a:r>
                      <a:endParaRPr lang="pt-BR" sz="10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425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358.723,14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181.132,90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61964732"/>
                  </a:ext>
                </a:extLst>
              </a:tr>
              <a:tr h="26144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PREJUÍZO DO EXERCÍCIO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(6.177.828,14)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(8.418.187,37)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511661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EB6D313-841F-45A3-9D33-2F2E6CAE9CE7}"/>
              </a:ext>
            </a:extLst>
          </p:cNvPr>
          <p:cNvSpPr/>
          <p:nvPr/>
        </p:nvSpPr>
        <p:spPr>
          <a:xfrm>
            <a:off x="493626" y="3277168"/>
            <a:ext cx="4230806" cy="24907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9B25ED35-A5E6-4E8E-A3AC-688438EB8C30}"/>
              </a:ext>
            </a:extLst>
          </p:cNvPr>
          <p:cNvCxnSpPr>
            <a:cxnSpLocks/>
            <a:stCxn id="2" idx="3"/>
            <a:endCxn id="11" idx="1"/>
          </p:cNvCxnSpPr>
          <p:nvPr/>
        </p:nvCxnSpPr>
        <p:spPr>
          <a:xfrm flipV="1">
            <a:off x="4724432" y="1697433"/>
            <a:ext cx="1261656" cy="1704271"/>
          </a:xfrm>
          <a:prstGeom prst="curvedConnector3">
            <a:avLst>
              <a:gd name="adj1" fmla="val 50000"/>
            </a:avLst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DDD4F74-FDEA-487F-B96F-D1B773526F9A}"/>
              </a:ext>
            </a:extLst>
          </p:cNvPr>
          <p:cNvSpPr/>
          <p:nvPr/>
        </p:nvSpPr>
        <p:spPr>
          <a:xfrm>
            <a:off x="5986088" y="1344259"/>
            <a:ext cx="5750257" cy="7063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receita líquida de vendas sofreu uma redução de 28% entre os exercícios de 2017 e 2018. O lucro bruto sofreu redução de 35% neste mesmo período e a margem bruta¹ passou de 18% em 2017 para 16% em 2018.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E2E128-B4D7-4F73-B011-A05326E99861}"/>
              </a:ext>
            </a:extLst>
          </p:cNvPr>
          <p:cNvSpPr/>
          <p:nvPr/>
        </p:nvSpPr>
        <p:spPr>
          <a:xfrm>
            <a:off x="5365950" y="6111891"/>
            <a:ext cx="4479346" cy="44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¹</a:t>
            </a:r>
            <a:r>
              <a:rPr lang="pt-BR" sz="10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margem bruta corresponde à representatividade do lucro bruto sobre a receita bruta.</a:t>
            </a:r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FEE91D58-0B69-4BB5-87B1-B8F038EF9CC0}"/>
              </a:ext>
            </a:extLst>
          </p:cNvPr>
          <p:cNvCxnSpPr>
            <a:cxnSpLocks/>
            <a:stCxn id="25" idx="3"/>
            <a:endCxn id="11" idx="1"/>
          </p:cNvCxnSpPr>
          <p:nvPr/>
        </p:nvCxnSpPr>
        <p:spPr>
          <a:xfrm flipV="1">
            <a:off x="4724432" y="1697433"/>
            <a:ext cx="1261656" cy="617546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86D12AB-ED7E-49EE-B24B-4856B999613F}"/>
              </a:ext>
            </a:extLst>
          </p:cNvPr>
          <p:cNvSpPr/>
          <p:nvPr/>
        </p:nvSpPr>
        <p:spPr>
          <a:xfrm>
            <a:off x="5986091" y="2388374"/>
            <a:ext cx="5750257" cy="9168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despesas operacionais são substancialmente compostas por despesas com pessoal (salários, encargos), gerais (serviços de terceiros, processos judiciais, materiais diversos, etc.) e comerciais (fretes, comissões, armazenagem e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Houve uma redução de 25% entre os exerícios de 2017 e 2018.</a:t>
            </a:r>
          </a:p>
        </p:txBody>
      </p: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0C0018ED-9EE5-40FC-9805-8D03054E4644}"/>
              </a:ext>
            </a:extLst>
          </p:cNvPr>
          <p:cNvCxnSpPr>
            <a:cxnSpLocks/>
            <a:stCxn id="29" idx="3"/>
            <a:endCxn id="24" idx="1"/>
          </p:cNvCxnSpPr>
          <p:nvPr/>
        </p:nvCxnSpPr>
        <p:spPr>
          <a:xfrm flipV="1">
            <a:off x="4724432" y="2846801"/>
            <a:ext cx="1261659" cy="845718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5BE6022-31A7-4CC2-993E-862224951BF8}"/>
              </a:ext>
            </a:extLst>
          </p:cNvPr>
          <p:cNvSpPr/>
          <p:nvPr/>
        </p:nvSpPr>
        <p:spPr>
          <a:xfrm>
            <a:off x="5986087" y="3613400"/>
            <a:ext cx="5750257" cy="9168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resultado financeiro é composto essencialmente pelas despesas financeiras. Estas correspondem, em sua maioria, pelos juros passivos, despesas e juros com antecipação de títulos. De toda forma, houve redução de 41% destas despesas entre os exercícios de 2017 e 2018.</a:t>
            </a:r>
          </a:p>
        </p:txBody>
      </p: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B6086932-A657-4EDB-B2D5-C7E31EC972D4}"/>
              </a:ext>
            </a:extLst>
          </p:cNvPr>
          <p:cNvCxnSpPr>
            <a:cxnSpLocks/>
            <a:stCxn id="30" idx="3"/>
            <a:endCxn id="28" idx="1"/>
          </p:cNvCxnSpPr>
          <p:nvPr/>
        </p:nvCxnSpPr>
        <p:spPr>
          <a:xfrm flipV="1">
            <a:off x="4720749" y="4071827"/>
            <a:ext cx="1265338" cy="1729149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2C0B86C6-344D-401A-9E6A-687B13DEE2F1}"/>
              </a:ext>
            </a:extLst>
          </p:cNvPr>
          <p:cNvSpPr/>
          <p:nvPr/>
        </p:nvSpPr>
        <p:spPr>
          <a:xfrm>
            <a:off x="5986089" y="4824539"/>
            <a:ext cx="5750257" cy="70634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prejuízo acumulado foi reduzido entre os exercícios de 2017 e 2018, o que demonstra controle sobre custos e despesas, considerando a redução do faturamento.</a:t>
            </a:r>
          </a:p>
        </p:txBody>
      </p: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A433FC81-4351-40CC-A3E2-CFE87AB9143C}"/>
              </a:ext>
            </a:extLst>
          </p:cNvPr>
          <p:cNvCxnSpPr>
            <a:cxnSpLocks/>
            <a:stCxn id="31" idx="3"/>
            <a:endCxn id="37" idx="1"/>
          </p:cNvCxnSpPr>
          <p:nvPr/>
        </p:nvCxnSpPr>
        <p:spPr>
          <a:xfrm flipV="1">
            <a:off x="4720749" y="5177713"/>
            <a:ext cx="1265340" cy="1123949"/>
          </a:xfrm>
          <a:prstGeom prst="curvedConnector3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4D17299F-8E62-47FB-BE62-F81EC54C2B52}"/>
              </a:ext>
            </a:extLst>
          </p:cNvPr>
          <p:cNvSpPr/>
          <p:nvPr/>
        </p:nvSpPr>
        <p:spPr>
          <a:xfrm>
            <a:off x="493626" y="2190443"/>
            <a:ext cx="4230806" cy="24907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324B12-E1C4-4B79-9E2F-BEA1D659D75F}"/>
              </a:ext>
            </a:extLst>
          </p:cNvPr>
          <p:cNvSpPr/>
          <p:nvPr/>
        </p:nvSpPr>
        <p:spPr>
          <a:xfrm>
            <a:off x="493626" y="3567983"/>
            <a:ext cx="4230806" cy="24907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20AD58E-F5DC-4FFD-BC90-9B25A90E47A5}"/>
              </a:ext>
            </a:extLst>
          </p:cNvPr>
          <p:cNvSpPr/>
          <p:nvPr/>
        </p:nvSpPr>
        <p:spPr>
          <a:xfrm>
            <a:off x="489943" y="5676440"/>
            <a:ext cx="4230806" cy="24907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828CEB2-6379-4891-8603-34ABFE381828}"/>
              </a:ext>
            </a:extLst>
          </p:cNvPr>
          <p:cNvSpPr/>
          <p:nvPr/>
        </p:nvSpPr>
        <p:spPr>
          <a:xfrm>
            <a:off x="489943" y="6177126"/>
            <a:ext cx="4230806" cy="24907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7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102213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Foram encaminhadas à Administração Judicial as demonstrações contábeis da Recuperanda referentes ao mês de dezembro/18. Apresenta-se abaixo uma análise sobre seu desempenho: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E7A7ABD-89DC-49B1-9456-D03E83062F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F644158C-7872-4C15-A662-B74C3C8902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2272007"/>
              </p:ext>
            </p:extLst>
          </p:nvPr>
        </p:nvGraphicFramePr>
        <p:xfrm>
          <a:off x="696000" y="1520804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326A066A-69DC-44AD-95BB-B3F7CADDFA17}"/>
              </a:ext>
            </a:extLst>
          </p:cNvPr>
          <p:cNvSpPr/>
          <p:nvPr/>
        </p:nvSpPr>
        <p:spPr>
          <a:xfrm>
            <a:off x="378238" y="5074651"/>
            <a:ext cx="10416756" cy="112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 2018, a receita bruta mais representativa correspondia à industrial (80%), seguida da receita de revenda (10%) e outras receitas operacionais (9%) – as quais representam, em sua maioria, créditos presumidos de ICMS.</a:t>
            </a:r>
          </a:p>
          <a:p>
            <a:pPr marL="171450" indent="-1714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 2018, os custos industriais eram os mais representativos (61%), em linha com sua respectiva receita. O custo da revenda apresentou aumento de 44% entre 2017 e 2018, ao contrário dos custos industriais e das despesas operacionais que sofreram redução de 31%, ambos.</a:t>
            </a:r>
          </a:p>
        </p:txBody>
      </p:sp>
      <p:graphicFrame>
        <p:nvGraphicFramePr>
          <p:cNvPr id="31" name="Chart 30">
            <a:extLst>
              <a:ext uri="{FF2B5EF4-FFF2-40B4-BE49-F238E27FC236}">
                <a16:creationId xmlns:a16="http://schemas.microsoft.com/office/drawing/2014/main" id="{C8B0F466-4E8D-469F-A62C-9073F30438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6667981"/>
              </p:ext>
            </p:extLst>
          </p:nvPr>
        </p:nvGraphicFramePr>
        <p:xfrm>
          <a:off x="6605385" y="1520804"/>
          <a:ext cx="540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76403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220608-4A90-46A9-A6DE-6674C5B26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16216" y="1232753"/>
            <a:ext cx="5495731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administrativo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242" y="1232753"/>
            <a:ext cx="5496892" cy="320664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DIVISÃO DE EMBUTIDOS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E92BBB7-E9BD-4480-8784-1C417F64CA6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/>
          <a:srcRect l="2229" r="2229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FC381EF9-5E96-4D5A-8F81-E9C027E4BA6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l="2229" r="22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01232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BD1E35-1D8C-4FCD-8A46-2F29DB660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30037" y="747725"/>
            <a:ext cx="9782719" cy="336631"/>
          </a:xfrm>
        </p:spPr>
        <p:txBody>
          <a:bodyPr>
            <a:noAutofit/>
          </a:bodyPr>
          <a:lstStyle/>
          <a:p>
            <a:pPr algn="ctr"/>
            <a:r>
              <a:rPr lang="pt-BR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CAMINHÃO REALIZANDO ENTREGA DE MERCADORIAS EM PORTO ALEGE – RS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1BF396-2B1C-417D-AB73-D6A9160048B9}"/>
              </a:ext>
            </a:extLst>
          </p:cNvPr>
          <p:cNvSpPr/>
          <p:nvPr/>
        </p:nvSpPr>
        <p:spPr>
          <a:xfrm>
            <a:off x="368969" y="348183"/>
            <a:ext cx="11598442" cy="336631"/>
          </a:xfrm>
          <a:prstGeom prst="rect">
            <a:avLst/>
          </a:prstGeom>
          <a:solidFill>
            <a:schemeClr val="bg1"/>
          </a:solidFill>
        </p:spPr>
        <p:txBody>
          <a:bodyPr wrap="square" numCol="1">
            <a:spAutoFit/>
          </a:bodyPr>
          <a:lstStyle/>
          <a:p>
            <a:pPr lvl="0" indent="352425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</a:pPr>
            <a:r>
              <a:rPr lang="pt-BR" sz="16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</a:t>
            </a:r>
            <a:endParaRPr lang="en-US" sz="16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6CFE953-A31D-40DD-9502-02BD51F6B3B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D819649-4417-46D6-B6C1-9B681ECCCA8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7D5A9C-C00B-4218-B4A7-14009667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951" y="1091973"/>
            <a:ext cx="4096097" cy="546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62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93CA9B-9786-4F1A-BB1F-48BDBC45C4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327" y="2261870"/>
            <a:ext cx="6189345" cy="2334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006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FF05DA-62EC-44E6-ACBD-B592C9DA536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C9A12-5C9F-4724-914D-09736E2065B6}"/>
              </a:ext>
            </a:extLst>
          </p:cNvPr>
          <p:cNvSpPr txBox="1"/>
          <p:nvPr/>
        </p:nvSpPr>
        <p:spPr>
          <a:xfrm>
            <a:off x="1499651" y="1794739"/>
            <a:ext cx="9192698" cy="3118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algn="just" defTabSz="360000">
              <a:lnSpc>
                <a:spcPct val="114000"/>
              </a:lnSpc>
            </a:pPr>
            <a:r>
              <a:rPr lang="pt-BR" sz="16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ÍNDICE</a:t>
            </a:r>
          </a:p>
          <a:p>
            <a:pPr marL="342900" lvl="0" algn="just" defTabSz="360000">
              <a:lnSpc>
                <a:spcPct val="114000"/>
              </a:lnSpc>
            </a:pPr>
            <a:endParaRPr lang="pt-BR" sz="1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lvl="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Introdução............................................................................................................................................... 3</a:t>
            </a:r>
            <a:endParaRPr lang="en-US" sz="1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1.1. Considerações Preliminares.............................................................................................................. 3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1.2. </a:t>
            </a:r>
            <a:r>
              <a:rPr lang="pt-BR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Processual............................................................................................................................ 4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Crongrama Processual...................................................................................................................... 5</a:t>
            </a: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Informações sobre a Recuperanda.......................................................................................................</a:t>
            </a: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2.1. Histórico da Recuperanda..................................................................................................................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6</a:t>
            </a:r>
            <a:endParaRPr lang="pt-BR" sz="1400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2.2. Visita à sede da Recuperanda...........................................................................................................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7</a:t>
            </a:r>
          </a:p>
          <a:p>
            <a:pPr marL="342900" indent="195263" algn="just" defTabSz="360000">
              <a:lnSpc>
                <a:spcPct val="114000"/>
              </a:lnSpc>
            </a:pP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econômico-financeira.............................................................................................................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8</a:t>
            </a:r>
            <a:endParaRPr lang="pt-BR" sz="1400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algn="just" defTabSz="360000">
              <a:lnSpc>
                <a:spcPct val="114000"/>
              </a:lnSpc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3. Registros Fotográficos.......................................................................................................................... 12</a:t>
            </a:r>
          </a:p>
          <a:p>
            <a:pPr marL="342900" algn="just" defTabSz="360000">
              <a:lnSpc>
                <a:spcPct val="114000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054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8" y="330651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marL="342900" lvl="0" indent="360000" defTabSz="360000">
              <a:lnSpc>
                <a:spcPct val="114000"/>
              </a:lnSpc>
              <a:spcAft>
                <a:spcPts val="0"/>
              </a:spcAft>
              <a:buFont typeface="+mj-lt"/>
              <a:buAutoNum type="arabicPeriod"/>
            </a:pPr>
            <a:r>
              <a:rPr lang="pt-BR" sz="16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Introdução</a:t>
            </a:r>
            <a:endParaRPr lang="en-US" sz="1600" b="1" kern="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1.1. Considerações Preliminares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Primeiramente, cumpre referir as premissas que embasaram este relatório, bem como destacar alguns pontos que julgamos pertinentes para uma melhor compreensão do trabalho desenvolvido.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Para chegarmos às conclusões apresentadas no presente relatório, entre outros aspectos: (i) tomamos como boas e válidas as informações contidas nas demonstrações contábeis da Quinta do Vale Alimentos LTDA., as quais foram fornecidas por seus administradores; e (ii) conduzimos discussões com membros integrantes da administração da Quinta do Vale Alimentos LTDA. sobre os negócios e as operações da referida empresa.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Nenhum dos profissionais que participaram da elaboração deste relatório têm qualquer interesse financeiro na Recuperanda ou qualquer relação com quaisquer das partes envolvidas, o que caracteriza nossa independência em relação ao presente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administração da Quinta do Vale Alimentos LTDA. e seus sócios não impuseram qualquer restrição a: (i) obter todas as informações solicitadas para produzir este relatório; e (ii) chegar de forma independente às conclusões aqui contidas.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Este relatório e as opiniões aqui contidas tem a finalidade de informar a todos os interessados no presente processo, observando o fato de que qualquer leitor deste relatório deve estar ciente das condições que nortearam este trabalho.</a:t>
            </a: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Exceto quando expressamente mencionado, os valores indicados neste relatório estão expressos em reais (R$).</a:t>
            </a:r>
            <a:endParaRPr lang="en-US" sz="1200" dirty="0">
              <a:solidFill>
                <a:srgbClr val="000000"/>
              </a:solidFill>
              <a:effectLst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568310-8571-4F86-888C-9FBA4F7BA7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777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A0ED28-CDB3-4DD3-A463-1081668D32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AE565-18A9-46C5-9892-52DF0F136A4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8C691D-9667-4F25-A67F-6EA8D0EAA81A}"/>
              </a:ext>
            </a:extLst>
          </p:cNvPr>
          <p:cNvSpPr/>
          <p:nvPr/>
        </p:nvSpPr>
        <p:spPr>
          <a:xfrm>
            <a:off x="368968" y="330651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1.2. Estágio Processual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Trata-se de Recuperação Judicial requerida por sociedade empresária dedicada à produção e à comercialização de embutidos (presunto,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apresuntado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patê, linguiça, mortadela, salsicha e etc.) e pratos prontos (lasanha e pizza), tendo uma capacidade de produção de aproximadamente 500 toneladas/mês.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Inicialmente, em 02/01/2019, houve o ajuizamento de “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pedido de tutela cautelar em caráter antecedente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” com o objetivo de suspender a exigibilidade de crédito fiscal e evitar a perda de crédito presumido de ICMS.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Deferida a tutela,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aditou a petição inicial e requereu a Recuperação Judicial em 04/02/2019.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Quanto à definição da data do ajuizamento da Recuperação Judicial, importante marco temporal para os fins dos artigos 9º, II, e 49, da LRF, será objeto de pedido de esclarecimento por parte da Administração Judicial.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Examinados os requisitos objetivos e subjetivos, o deferimento do processamento de seu em 05/02/2019.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Nesta decisão, ficou assentado que os prazos de suspensão das ações e execuções, de apresentação do plano, das objeções, impugnações e habilitações serão contados em dia corridos.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À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foi concedido o prazo de 30 dias para que finalizasse a relação de seus credores.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Finalizada a relação em 13/03/2019, a Administração Judicial está providenciando o envio das correspondências previstas no art. 22, I, “a”, da LRF, e compartilhará com a Serventia a minuta do edital de que trata o art. 52, § 1º, da LRF.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Com a publicação do edital, terão início os prazos das habilitações e divergências.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Além disso, está em curso o prazo para que 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apresente o seu plano de recuperação.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É como se encontra o processo. </a:t>
            </a: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5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290F03-DB57-41F4-A9B8-08C2AF8B36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9EF5ED83-453C-416A-9933-4DCD89BD6B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36">
            <a:extLst>
              <a:ext uri="{FF2B5EF4-FFF2-40B4-BE49-F238E27FC236}">
                <a16:creationId xmlns:a16="http://schemas.microsoft.com/office/drawing/2014/main" id="{98259B35-487E-4FC0-8C85-00CFC3BECB9A}"/>
              </a:ext>
            </a:extLst>
          </p:cNvPr>
          <p:cNvCxnSpPr>
            <a:cxnSpLocks/>
          </p:cNvCxnSpPr>
          <p:nvPr/>
        </p:nvCxnSpPr>
        <p:spPr>
          <a:xfrm flipV="1">
            <a:off x="1792595" y="1938240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E06D13-82CD-431B-AC77-12F9484E1F10}"/>
              </a:ext>
            </a:extLst>
          </p:cNvPr>
          <p:cNvSpPr txBox="1"/>
          <p:nvPr/>
        </p:nvSpPr>
        <p:spPr>
          <a:xfrm>
            <a:off x="1835428" y="1893952"/>
            <a:ext cx="12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81CD33A3-DAD2-4D23-8C80-D53B8FCB871E}"/>
              </a:ext>
            </a:extLst>
          </p:cNvPr>
          <p:cNvCxnSpPr/>
          <p:nvPr/>
        </p:nvCxnSpPr>
        <p:spPr>
          <a:xfrm flipV="1">
            <a:off x="3651717" y="1917192"/>
            <a:ext cx="0" cy="1800000"/>
          </a:xfrm>
          <a:prstGeom prst="line">
            <a:avLst/>
          </a:prstGeom>
          <a:ln w="25400">
            <a:solidFill>
              <a:srgbClr val="008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3C1CB3-E0D2-4C78-ACE2-329BB50DF2D1}"/>
              </a:ext>
            </a:extLst>
          </p:cNvPr>
          <p:cNvSpPr txBox="1"/>
          <p:nvPr/>
        </p:nvSpPr>
        <p:spPr>
          <a:xfrm>
            <a:off x="3679428" y="1879535"/>
            <a:ext cx="15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Aguarda publicação do 1º edital (art. 52, §1º LRF)</a:t>
            </a:r>
          </a:p>
        </p:txBody>
      </p:sp>
      <p:cxnSp>
        <p:nvCxnSpPr>
          <p:cNvPr id="12" name="Straight Connector 52">
            <a:extLst>
              <a:ext uri="{FF2B5EF4-FFF2-40B4-BE49-F238E27FC236}">
                <a16:creationId xmlns:a16="http://schemas.microsoft.com/office/drawing/2014/main" id="{A62A1CA2-66F2-4CA9-B953-0B91237CA273}"/>
              </a:ext>
            </a:extLst>
          </p:cNvPr>
          <p:cNvCxnSpPr/>
          <p:nvPr/>
        </p:nvCxnSpPr>
        <p:spPr>
          <a:xfrm flipV="1">
            <a:off x="2723789" y="404924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D80547-1416-40FD-9C1E-DDE981A1EC1B}"/>
              </a:ext>
            </a:extLst>
          </p:cNvPr>
          <p:cNvSpPr txBox="1"/>
          <p:nvPr/>
        </p:nvSpPr>
        <p:spPr>
          <a:xfrm>
            <a:off x="2723789" y="5251638"/>
            <a:ext cx="1236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Deferimento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52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E739EA-C094-4E92-A5BE-0C109E67ACE0}"/>
              </a:ext>
            </a:extLst>
          </p:cNvPr>
          <p:cNvSpPr txBox="1"/>
          <p:nvPr/>
        </p:nvSpPr>
        <p:spPr>
          <a:xfrm>
            <a:off x="824360" y="4141922"/>
            <a:ext cx="1977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02/01/2019</a:t>
            </a:r>
            <a:r>
              <a:rPr lang="ko-KR" altLang="pt-B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(tutela de urgência)</a:t>
            </a:r>
          </a:p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04/02/2019</a:t>
            </a:r>
          </a:p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conversão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RJ)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15D4EB-7306-40DB-9704-18A1E4D5EB0D}"/>
              </a:ext>
            </a:extLst>
          </p:cNvPr>
          <p:cNvSpPr txBox="1"/>
          <p:nvPr/>
        </p:nvSpPr>
        <p:spPr>
          <a:xfrm>
            <a:off x="3033523" y="4078016"/>
            <a:ext cx="12363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atual</a:t>
            </a:r>
            <a:endParaRPr lang="pt-BR" altLang="ko-KR" sz="1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EFEC2-1CDE-41E8-97B0-FB7A1E707952}"/>
              </a:ext>
            </a:extLst>
          </p:cNvPr>
          <p:cNvSpPr txBox="1"/>
          <p:nvPr/>
        </p:nvSpPr>
        <p:spPr>
          <a:xfrm>
            <a:off x="2019730" y="3445989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05/02/2019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그룹 1">
            <a:extLst>
              <a:ext uri="{FF2B5EF4-FFF2-40B4-BE49-F238E27FC236}">
                <a16:creationId xmlns:a16="http://schemas.microsoft.com/office/drawing/2014/main" id="{CF08B0F3-F42F-492A-B8B4-95E24667CE62}"/>
              </a:ext>
            </a:extLst>
          </p:cNvPr>
          <p:cNvGrpSpPr/>
          <p:nvPr/>
        </p:nvGrpSpPr>
        <p:grpSpPr>
          <a:xfrm>
            <a:off x="1029990" y="3632387"/>
            <a:ext cx="4744768" cy="550376"/>
            <a:chOff x="940255" y="3631652"/>
            <a:chExt cx="4769099" cy="550376"/>
          </a:xfrm>
          <a:solidFill>
            <a:srgbClr val="B2B2B2"/>
          </a:solidFill>
        </p:grpSpPr>
        <p:sp>
          <p:nvSpPr>
            <p:cNvPr id="22" name="Oval 2">
              <a:extLst>
                <a:ext uri="{FF2B5EF4-FFF2-40B4-BE49-F238E27FC236}">
                  <a16:creationId xmlns:a16="http://schemas.microsoft.com/office/drawing/2014/main" id="{78843CCB-51F9-40C2-8A2F-E907425B19AD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4">
              <a:extLst>
                <a:ext uri="{FF2B5EF4-FFF2-40B4-BE49-F238E27FC236}">
                  <a16:creationId xmlns:a16="http://schemas.microsoft.com/office/drawing/2014/main" id="{14BC21F4-D4F2-475C-B82E-8AB847E1D075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438E361E-0407-4607-8989-73CB4AD13DDB}"/>
                </a:ext>
              </a:extLst>
            </p:cNvPr>
            <p:cNvSpPr/>
            <p:nvPr/>
          </p:nvSpPr>
          <p:spPr>
            <a:xfrm>
              <a:off x="192995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6">
              <a:extLst>
                <a:ext uri="{FF2B5EF4-FFF2-40B4-BE49-F238E27FC236}">
                  <a16:creationId xmlns:a16="http://schemas.microsoft.com/office/drawing/2014/main" id="{0F7948E0-1D47-4E04-84F5-45DFFBC1620D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Oval 7">
              <a:extLst>
                <a:ext uri="{FF2B5EF4-FFF2-40B4-BE49-F238E27FC236}">
                  <a16:creationId xmlns:a16="http://schemas.microsoft.com/office/drawing/2014/main" id="{E11506CE-E8CB-4BBB-96A7-D1ABC8D14A8B}"/>
                </a:ext>
              </a:extLst>
            </p:cNvPr>
            <p:cNvSpPr/>
            <p:nvPr/>
          </p:nvSpPr>
          <p:spPr>
            <a:xfrm>
              <a:off x="286050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8">
              <a:extLst>
                <a:ext uri="{FF2B5EF4-FFF2-40B4-BE49-F238E27FC236}">
                  <a16:creationId xmlns:a16="http://schemas.microsoft.com/office/drawing/2014/main" id="{3F6AE5AC-E916-494D-8F74-E1DC2F7E8032}"/>
                </a:ext>
              </a:extLst>
            </p:cNvPr>
            <p:cNvSpPr/>
            <p:nvPr/>
          </p:nvSpPr>
          <p:spPr>
            <a:xfrm>
              <a:off x="313516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9">
              <a:extLst>
                <a:ext uri="{FF2B5EF4-FFF2-40B4-BE49-F238E27FC236}">
                  <a16:creationId xmlns:a16="http://schemas.microsoft.com/office/drawing/2014/main" id="{824E48A6-545E-46C8-942B-C27D6891BD71}"/>
                </a:ext>
              </a:extLst>
            </p:cNvPr>
            <p:cNvSpPr/>
            <p:nvPr/>
          </p:nvSpPr>
          <p:spPr>
            <a:xfrm>
              <a:off x="3783604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7" name="Group 27">
              <a:extLst>
                <a:ext uri="{FF2B5EF4-FFF2-40B4-BE49-F238E27FC236}">
                  <a16:creationId xmlns:a16="http://schemas.microsoft.com/office/drawing/2014/main" id="{0EDF128D-846D-4549-8994-B9718D49249D}"/>
                </a:ext>
              </a:extLst>
            </p:cNvPr>
            <p:cNvGrpSpPr/>
            <p:nvPr/>
          </p:nvGrpSpPr>
          <p:grpSpPr>
            <a:xfrm>
              <a:off x="5004541" y="3631652"/>
              <a:ext cx="704813" cy="550376"/>
              <a:chOff x="910622" y="4454916"/>
              <a:chExt cx="704813" cy="550376"/>
            </a:xfrm>
            <a:grpFill/>
          </p:grpSpPr>
          <p:sp>
            <p:nvSpPr>
              <p:cNvPr id="49" name="Rounded Rectangle 25">
                <a:extLst>
                  <a:ext uri="{FF2B5EF4-FFF2-40B4-BE49-F238E27FC236}">
                    <a16:creationId xmlns:a16="http://schemas.microsoft.com/office/drawing/2014/main" id="{1B74D69B-7746-41A6-B800-3340B6F6314F}"/>
                  </a:ext>
                </a:extLst>
              </p:cNvPr>
              <p:cNvSpPr/>
              <p:nvPr/>
            </p:nvSpPr>
            <p:spPr>
              <a:xfrm rot="2624939">
                <a:off x="910622" y="445491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ounded Rectangle 26">
                <a:extLst>
                  <a:ext uri="{FF2B5EF4-FFF2-40B4-BE49-F238E27FC236}">
                    <a16:creationId xmlns:a16="http://schemas.microsoft.com/office/drawing/2014/main" id="{A69E1E32-66B2-406E-BDB8-BF0B94D854CC}"/>
                  </a:ext>
                </a:extLst>
              </p:cNvPr>
              <p:cNvSpPr/>
              <p:nvPr/>
            </p:nvSpPr>
            <p:spPr>
              <a:xfrm rot="18900000">
                <a:off x="932593" y="482529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Oval 29">
              <a:extLst>
                <a:ext uri="{FF2B5EF4-FFF2-40B4-BE49-F238E27FC236}">
                  <a16:creationId xmlns:a16="http://schemas.microsoft.com/office/drawing/2014/main" id="{5A3B5447-D552-4BD8-B988-6A7E13E12ED8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Oval 30">
              <a:extLst>
                <a:ext uri="{FF2B5EF4-FFF2-40B4-BE49-F238E27FC236}">
                  <a16:creationId xmlns:a16="http://schemas.microsoft.com/office/drawing/2014/main" id="{BFE0DC19-EB26-4C7B-87F7-7919247046A3}"/>
                </a:ext>
              </a:extLst>
            </p:cNvPr>
            <p:cNvSpPr/>
            <p:nvPr/>
          </p:nvSpPr>
          <p:spPr>
            <a:xfrm>
              <a:off x="246492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Oval 31">
              <a:extLst>
                <a:ext uri="{FF2B5EF4-FFF2-40B4-BE49-F238E27FC236}">
                  <a16:creationId xmlns:a16="http://schemas.microsoft.com/office/drawing/2014/main" id="{3C57149D-45B4-45D3-AE1E-2D295CE6F976}"/>
                </a:ext>
              </a:extLst>
            </p:cNvPr>
            <p:cNvSpPr/>
            <p:nvPr/>
          </p:nvSpPr>
          <p:spPr>
            <a:xfrm>
              <a:off x="3384601" y="3717089"/>
              <a:ext cx="368424" cy="36842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Oval 5">
              <a:extLst>
                <a:ext uri="{FF2B5EF4-FFF2-40B4-BE49-F238E27FC236}">
                  <a16:creationId xmlns:a16="http://schemas.microsoft.com/office/drawing/2014/main" id="{0CA29135-0EBB-4A4D-894A-C89C79ABE924}"/>
                </a:ext>
              </a:extLst>
            </p:cNvPr>
            <p:cNvSpPr/>
            <p:nvPr/>
          </p:nvSpPr>
          <p:spPr>
            <a:xfrm>
              <a:off x="221793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Oval 9">
              <a:extLst>
                <a:ext uri="{FF2B5EF4-FFF2-40B4-BE49-F238E27FC236}">
                  <a16:creationId xmlns:a16="http://schemas.microsoft.com/office/drawing/2014/main" id="{3FC998A2-7100-49D1-B45B-DC7C33AA6FAC}"/>
                </a:ext>
              </a:extLst>
            </p:cNvPr>
            <p:cNvSpPr/>
            <p:nvPr/>
          </p:nvSpPr>
          <p:spPr>
            <a:xfrm>
              <a:off x="404494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CaixaDeTexto 92">
            <a:extLst>
              <a:ext uri="{FF2B5EF4-FFF2-40B4-BE49-F238E27FC236}">
                <a16:creationId xmlns:a16="http://schemas.microsoft.com/office/drawing/2014/main" id="{D5D3DE0F-12FD-4647-8E2C-C75F687FCD5C}"/>
              </a:ext>
            </a:extLst>
          </p:cNvPr>
          <p:cNvSpPr txBox="1"/>
          <p:nvPr/>
        </p:nvSpPr>
        <p:spPr>
          <a:xfrm>
            <a:off x="719252" y="1246100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Recuperação judicial</a:t>
            </a:r>
          </a:p>
        </p:txBody>
      </p:sp>
      <p:sp>
        <p:nvSpPr>
          <p:cNvPr id="78" name="Rectangle 4">
            <a:extLst>
              <a:ext uri="{FF2B5EF4-FFF2-40B4-BE49-F238E27FC236}">
                <a16:creationId xmlns:a16="http://schemas.microsoft.com/office/drawing/2014/main" id="{C069D4BF-D0A5-4B10-871A-8C58096D45DD}"/>
              </a:ext>
            </a:extLst>
          </p:cNvPr>
          <p:cNvSpPr/>
          <p:nvPr/>
        </p:nvSpPr>
        <p:spPr>
          <a:xfrm>
            <a:off x="368969" y="330651"/>
            <a:ext cx="11448000" cy="723916"/>
          </a:xfrm>
          <a:prstGeom prst="rect">
            <a:avLst/>
          </a:prstGeom>
        </p:spPr>
        <p:txBody>
          <a:bodyPr wrap="square" numCol="1" spcCol="360000">
            <a:spAutoFit/>
          </a:bodyPr>
          <a:lstStyle/>
          <a:p>
            <a:pPr marL="342900" lvl="0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1.3. Cronograma Processual</a:t>
            </a:r>
            <a:endParaRPr lang="en-US" sz="1400" b="1" kern="0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100" dirty="0">
                <a:solidFill>
                  <a:schemeClr val="accent5"/>
                </a:solidFill>
                <a:highlight>
                  <a:srgbClr val="FFFF00"/>
                </a:highlight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highlight>
                <a:srgbClr val="FFFF00"/>
              </a:highlight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Abaixo apresentamos o cronograma processual subdividido nas etapas de Recuperação Judicial e verificação de créditos</a:t>
            </a:r>
            <a:r>
              <a:rPr lang="pt-BR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ixaDeTexto 92">
            <a:extLst>
              <a:ext uri="{FF2B5EF4-FFF2-40B4-BE49-F238E27FC236}">
                <a16:creationId xmlns:a16="http://schemas.microsoft.com/office/drawing/2014/main" id="{5EB2479C-7A4C-483C-A960-845B9273C5A3}"/>
              </a:ext>
            </a:extLst>
          </p:cNvPr>
          <p:cNvSpPr txBox="1"/>
          <p:nvPr/>
        </p:nvSpPr>
        <p:spPr>
          <a:xfrm>
            <a:off x="6762198" y="1237149"/>
            <a:ext cx="4281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u="sng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Verificação de créditos</a:t>
            </a:r>
          </a:p>
        </p:txBody>
      </p:sp>
      <p:cxnSp>
        <p:nvCxnSpPr>
          <p:cNvPr id="79" name="Straight Connector 36">
            <a:extLst>
              <a:ext uri="{FF2B5EF4-FFF2-40B4-BE49-F238E27FC236}">
                <a16:creationId xmlns:a16="http://schemas.microsoft.com/office/drawing/2014/main" id="{887935AD-073A-486A-BA2C-736E8493E718}"/>
              </a:ext>
            </a:extLst>
          </p:cNvPr>
          <p:cNvCxnSpPr>
            <a:cxnSpLocks/>
          </p:cNvCxnSpPr>
          <p:nvPr/>
        </p:nvCxnSpPr>
        <p:spPr>
          <a:xfrm flipV="1">
            <a:off x="8502955" y="1991194"/>
            <a:ext cx="11363" cy="1800000"/>
          </a:xfrm>
          <a:prstGeom prst="line">
            <a:avLst/>
          </a:prstGeom>
          <a:ln w="25400"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512DDFC3-E28F-4AC5-AAB3-E6FA22684B66}"/>
              </a:ext>
            </a:extLst>
          </p:cNvPr>
          <p:cNvSpPr txBox="1"/>
          <p:nvPr/>
        </p:nvSpPr>
        <p:spPr>
          <a:xfrm>
            <a:off x="8545788" y="1946906"/>
            <a:ext cx="1247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Ajuizamento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(art. 51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3524944-AFE0-49E3-8E4B-A447035AAAD8}"/>
              </a:ext>
            </a:extLst>
          </p:cNvPr>
          <p:cNvSpPr txBox="1"/>
          <p:nvPr/>
        </p:nvSpPr>
        <p:spPr>
          <a:xfrm>
            <a:off x="9467674" y="5159304"/>
            <a:ext cx="15764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Aguarda publicação do 1º edital (art. 52, §1º LRF)</a:t>
            </a:r>
          </a:p>
        </p:txBody>
      </p:sp>
      <p:cxnSp>
        <p:nvCxnSpPr>
          <p:cNvPr id="83" name="Straight Connector 52">
            <a:extLst>
              <a:ext uri="{FF2B5EF4-FFF2-40B4-BE49-F238E27FC236}">
                <a16:creationId xmlns:a16="http://schemas.microsoft.com/office/drawing/2014/main" id="{4B03DA94-9D6C-4841-85B3-A17202D46274}"/>
              </a:ext>
            </a:extLst>
          </p:cNvPr>
          <p:cNvCxnSpPr/>
          <p:nvPr/>
        </p:nvCxnSpPr>
        <p:spPr>
          <a:xfrm flipV="1">
            <a:off x="9434149" y="4102196"/>
            <a:ext cx="0" cy="1800000"/>
          </a:xfrm>
          <a:prstGeom prst="line">
            <a:avLst/>
          </a:prstGeom>
          <a:ln w="25400">
            <a:solidFill>
              <a:srgbClr val="00800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776C785-59D6-4AE9-A4D5-45BC6FDCD042}"/>
              </a:ext>
            </a:extLst>
          </p:cNvPr>
          <p:cNvSpPr txBox="1"/>
          <p:nvPr/>
        </p:nvSpPr>
        <p:spPr>
          <a:xfrm>
            <a:off x="7534720" y="4194876"/>
            <a:ext cx="19774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02/01/2019</a:t>
            </a:r>
            <a:r>
              <a:rPr lang="ko-KR" altLang="pt-B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pt-BR" altLang="ko-KR" sz="1200" b="1" dirty="0">
              <a:solidFill>
                <a:srgbClr val="00206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(tutela de urgência)</a:t>
            </a:r>
          </a:p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04/02/2019</a:t>
            </a:r>
          </a:p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conversão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ko-KR" sz="1200" b="1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RJ)</a:t>
            </a:r>
          </a:p>
          <a:p>
            <a:pPr algn="ctr"/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FD1C07C-B783-4AEC-96DE-C4A3BCD0193B}"/>
              </a:ext>
            </a:extLst>
          </p:cNvPr>
          <p:cNvSpPr txBox="1"/>
          <p:nvPr/>
        </p:nvSpPr>
        <p:spPr>
          <a:xfrm>
            <a:off x="8730090" y="3498943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altLang="ko-KR" sz="1200" b="1" dirty="0">
                <a:solidFill>
                  <a:srgbClr val="0066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Estágio atual</a:t>
            </a:r>
            <a:endParaRPr lang="pt-BR" altLang="ko-KR" sz="1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8" name="그룹 1">
            <a:extLst>
              <a:ext uri="{FF2B5EF4-FFF2-40B4-BE49-F238E27FC236}">
                <a16:creationId xmlns:a16="http://schemas.microsoft.com/office/drawing/2014/main" id="{1BD7E947-8AFF-4083-8A4D-E4C6AD39B809}"/>
              </a:ext>
            </a:extLst>
          </p:cNvPr>
          <p:cNvGrpSpPr/>
          <p:nvPr/>
        </p:nvGrpSpPr>
        <p:grpSpPr>
          <a:xfrm>
            <a:off x="7740350" y="3685341"/>
            <a:ext cx="2898875" cy="550376"/>
            <a:chOff x="940255" y="3631652"/>
            <a:chExt cx="2913739" cy="550376"/>
          </a:xfrm>
          <a:solidFill>
            <a:srgbClr val="B2B2B2"/>
          </a:solidFill>
        </p:grpSpPr>
        <p:sp>
          <p:nvSpPr>
            <p:cNvPr id="89" name="Oval 2">
              <a:extLst>
                <a:ext uri="{FF2B5EF4-FFF2-40B4-BE49-F238E27FC236}">
                  <a16:creationId xmlns:a16="http://schemas.microsoft.com/office/drawing/2014/main" id="{75B0E1AD-90A5-431F-89E5-C870559091CA}"/>
                </a:ext>
              </a:extLst>
            </p:cNvPr>
            <p:cNvSpPr/>
            <p:nvPr/>
          </p:nvSpPr>
          <p:spPr>
            <a:xfrm>
              <a:off x="940255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4">
              <a:extLst>
                <a:ext uri="{FF2B5EF4-FFF2-40B4-BE49-F238E27FC236}">
                  <a16:creationId xmlns:a16="http://schemas.microsoft.com/office/drawing/2014/main" id="{06BBF9A8-AFD7-411A-9BBE-8BDF14765F9E}"/>
                </a:ext>
              </a:extLst>
            </p:cNvPr>
            <p:cNvSpPr/>
            <p:nvPr/>
          </p:nvSpPr>
          <p:spPr>
            <a:xfrm>
              <a:off x="1228236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Oval 5">
              <a:extLst>
                <a:ext uri="{FF2B5EF4-FFF2-40B4-BE49-F238E27FC236}">
                  <a16:creationId xmlns:a16="http://schemas.microsoft.com/office/drawing/2014/main" id="{46296EE9-289D-4DAB-A40F-1C5DB8A61DEA}"/>
                </a:ext>
              </a:extLst>
            </p:cNvPr>
            <p:cNvSpPr/>
            <p:nvPr/>
          </p:nvSpPr>
          <p:spPr>
            <a:xfrm>
              <a:off x="1929958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Oval 6">
              <a:extLst>
                <a:ext uri="{FF2B5EF4-FFF2-40B4-BE49-F238E27FC236}">
                  <a16:creationId xmlns:a16="http://schemas.microsoft.com/office/drawing/2014/main" id="{8C32B25D-A539-44F8-818E-2E1EDB2709F1}"/>
                </a:ext>
              </a:extLst>
            </p:cNvPr>
            <p:cNvSpPr/>
            <p:nvPr/>
          </p:nvSpPr>
          <p:spPr>
            <a:xfrm>
              <a:off x="2532560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Oval 7">
              <a:extLst>
                <a:ext uri="{FF2B5EF4-FFF2-40B4-BE49-F238E27FC236}">
                  <a16:creationId xmlns:a16="http://schemas.microsoft.com/office/drawing/2014/main" id="{68DCFEB5-FA12-4BEA-99F9-4954DB2A2151}"/>
                </a:ext>
              </a:extLst>
            </p:cNvPr>
            <p:cNvSpPr/>
            <p:nvPr/>
          </p:nvSpPr>
          <p:spPr>
            <a:xfrm>
              <a:off x="2860501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Oval 8">
              <a:extLst>
                <a:ext uri="{FF2B5EF4-FFF2-40B4-BE49-F238E27FC236}">
                  <a16:creationId xmlns:a16="http://schemas.microsoft.com/office/drawing/2014/main" id="{32AFEE0E-A4C6-49FA-A640-260AA0533B8C}"/>
                </a:ext>
              </a:extLst>
            </p:cNvPr>
            <p:cNvSpPr/>
            <p:nvPr/>
          </p:nvSpPr>
          <p:spPr>
            <a:xfrm>
              <a:off x="3135162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6" name="Group 27">
              <a:extLst>
                <a:ext uri="{FF2B5EF4-FFF2-40B4-BE49-F238E27FC236}">
                  <a16:creationId xmlns:a16="http://schemas.microsoft.com/office/drawing/2014/main" id="{36377243-1C5D-4226-A932-AF83C3E3BA08}"/>
                </a:ext>
              </a:extLst>
            </p:cNvPr>
            <p:cNvGrpSpPr/>
            <p:nvPr/>
          </p:nvGrpSpPr>
          <p:grpSpPr>
            <a:xfrm>
              <a:off x="3149184" y="3631652"/>
              <a:ext cx="704810" cy="550376"/>
              <a:chOff x="-944735" y="4454916"/>
              <a:chExt cx="704810" cy="550376"/>
            </a:xfrm>
            <a:grpFill/>
          </p:grpSpPr>
          <p:sp>
            <p:nvSpPr>
              <p:cNvPr id="102" name="Rounded Rectangle 25">
                <a:extLst>
                  <a:ext uri="{FF2B5EF4-FFF2-40B4-BE49-F238E27FC236}">
                    <a16:creationId xmlns:a16="http://schemas.microsoft.com/office/drawing/2014/main" id="{67461057-3081-4053-A90C-1AF6CFB8ECFF}"/>
                  </a:ext>
                </a:extLst>
              </p:cNvPr>
              <p:cNvSpPr/>
              <p:nvPr/>
            </p:nvSpPr>
            <p:spPr>
              <a:xfrm rot="2624939">
                <a:off x="-944735" y="4454916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Rounded Rectangle 26">
                <a:extLst>
                  <a:ext uri="{FF2B5EF4-FFF2-40B4-BE49-F238E27FC236}">
                    <a16:creationId xmlns:a16="http://schemas.microsoft.com/office/drawing/2014/main" id="{DC08ED3D-7F0B-418D-8329-53675A8D49EE}"/>
                  </a:ext>
                </a:extLst>
              </p:cNvPr>
              <p:cNvSpPr/>
              <p:nvPr/>
            </p:nvSpPr>
            <p:spPr>
              <a:xfrm rot="18900000">
                <a:off x="-922767" y="4825292"/>
                <a:ext cx="682842" cy="18000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7" name="Oval 29">
              <a:extLst>
                <a:ext uri="{FF2B5EF4-FFF2-40B4-BE49-F238E27FC236}">
                  <a16:creationId xmlns:a16="http://schemas.microsoft.com/office/drawing/2014/main" id="{B3609D13-A7A0-4B8C-B408-BA0B0DC9C3C0}"/>
                </a:ext>
              </a:extLst>
            </p:cNvPr>
            <p:cNvSpPr/>
            <p:nvPr/>
          </p:nvSpPr>
          <p:spPr>
            <a:xfrm>
              <a:off x="1516217" y="3734345"/>
              <a:ext cx="368424" cy="36842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Oval 30">
              <a:extLst>
                <a:ext uri="{FF2B5EF4-FFF2-40B4-BE49-F238E27FC236}">
                  <a16:creationId xmlns:a16="http://schemas.microsoft.com/office/drawing/2014/main" id="{A44B3A67-D62C-4227-8BD2-E7950D444DA1}"/>
                </a:ext>
              </a:extLst>
            </p:cNvPr>
            <p:cNvSpPr/>
            <p:nvPr/>
          </p:nvSpPr>
          <p:spPr>
            <a:xfrm>
              <a:off x="2464927" y="3734345"/>
              <a:ext cx="368424" cy="368424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Oval 5">
              <a:extLst>
                <a:ext uri="{FF2B5EF4-FFF2-40B4-BE49-F238E27FC236}">
                  <a16:creationId xmlns:a16="http://schemas.microsoft.com/office/drawing/2014/main" id="{E1651091-E645-49F1-B1A6-112BD93F1684}"/>
                </a:ext>
              </a:extLst>
            </p:cNvPr>
            <p:cNvSpPr/>
            <p:nvPr/>
          </p:nvSpPr>
          <p:spPr>
            <a:xfrm>
              <a:off x="2217939" y="3810545"/>
              <a:ext cx="216024" cy="21602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Oval 30">
            <a:extLst>
              <a:ext uri="{FF2B5EF4-FFF2-40B4-BE49-F238E27FC236}">
                <a16:creationId xmlns:a16="http://schemas.microsoft.com/office/drawing/2014/main" id="{173F16ED-6272-4936-AAF1-02352F886A1B}"/>
              </a:ext>
            </a:extLst>
          </p:cNvPr>
          <p:cNvSpPr/>
          <p:nvPr/>
        </p:nvSpPr>
        <p:spPr>
          <a:xfrm>
            <a:off x="4393143" y="3724339"/>
            <a:ext cx="366544" cy="36842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81818BF-1E6A-4492-93FC-361D7711146F}"/>
              </a:ext>
            </a:extLst>
          </p:cNvPr>
          <p:cNvCxnSpPr/>
          <p:nvPr/>
        </p:nvCxnSpPr>
        <p:spPr>
          <a:xfrm flipV="1">
            <a:off x="4591405" y="4064232"/>
            <a:ext cx="0" cy="1800000"/>
          </a:xfrm>
          <a:prstGeom prst="line">
            <a:avLst/>
          </a:prstGeom>
          <a:ln w="25400">
            <a:solidFill>
              <a:srgbClr val="00206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45A1E689-FDFD-449A-8FC1-D4744CDC44DC}"/>
              </a:ext>
            </a:extLst>
          </p:cNvPr>
          <p:cNvSpPr txBox="1"/>
          <p:nvPr/>
        </p:nvSpPr>
        <p:spPr>
          <a:xfrm>
            <a:off x="4702854" y="5047933"/>
            <a:ext cx="1393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Prazo para apresentação do plano </a:t>
            </a:r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(art. 53 LRF)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9">
            <a:extLst>
              <a:ext uri="{FF2B5EF4-FFF2-40B4-BE49-F238E27FC236}">
                <a16:creationId xmlns:a16="http://schemas.microsoft.com/office/drawing/2014/main" id="{6C513250-8C83-46CB-9E38-1F56252DA843}"/>
              </a:ext>
            </a:extLst>
          </p:cNvPr>
          <p:cNvSpPr/>
          <p:nvPr/>
        </p:nvSpPr>
        <p:spPr>
          <a:xfrm>
            <a:off x="4821141" y="381378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9">
            <a:extLst>
              <a:ext uri="{FF2B5EF4-FFF2-40B4-BE49-F238E27FC236}">
                <a16:creationId xmlns:a16="http://schemas.microsoft.com/office/drawing/2014/main" id="{0E30E397-3C01-4F34-A284-9D47AA98FBFE}"/>
              </a:ext>
            </a:extLst>
          </p:cNvPr>
          <p:cNvSpPr/>
          <p:nvPr/>
        </p:nvSpPr>
        <p:spPr>
          <a:xfrm>
            <a:off x="5081149" y="3813783"/>
            <a:ext cx="214922" cy="216024"/>
          </a:xfrm>
          <a:prstGeom prst="ellipse">
            <a:avLst/>
          </a:prstGeom>
          <a:solidFill>
            <a:srgbClr val="B2B2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85B7CA9-E0F8-4C5F-AD4D-258CC3878D08}"/>
              </a:ext>
            </a:extLst>
          </p:cNvPr>
          <p:cNvSpPr txBox="1"/>
          <p:nvPr/>
        </p:nvSpPr>
        <p:spPr>
          <a:xfrm>
            <a:off x="3867489" y="3434915"/>
            <a:ext cx="1436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1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12/04/2019</a:t>
            </a:r>
            <a:endParaRPr lang="ko-KR" altLang="en-US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67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D89D6A-57D8-45D8-B66F-2F3D4B367A65}"/>
              </a:ext>
            </a:extLst>
          </p:cNvPr>
          <p:cNvSpPr/>
          <p:nvPr/>
        </p:nvSpPr>
        <p:spPr>
          <a:xfrm>
            <a:off x="368968" y="330650"/>
            <a:ext cx="11448000" cy="758926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2.1. Histórico da Recuperanda</a:t>
            </a: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42C4BD-5EA6-436C-8C3E-68E9B9EBF5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C7177ED-16F3-42AD-9EA4-14B480FEE2D0}"/>
              </a:ext>
            </a:extLst>
          </p:cNvPr>
          <p:cNvGrpSpPr/>
          <p:nvPr/>
        </p:nvGrpSpPr>
        <p:grpSpPr>
          <a:xfrm>
            <a:off x="900306" y="1607235"/>
            <a:ext cx="9740265" cy="4790519"/>
            <a:chOff x="0" y="2372219"/>
            <a:chExt cx="9382456" cy="4790519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25F9620-85C5-4A21-A845-52AC994DD794}"/>
                </a:ext>
              </a:extLst>
            </p:cNvPr>
            <p:cNvSpPr/>
            <p:nvPr/>
          </p:nvSpPr>
          <p:spPr>
            <a:xfrm>
              <a:off x="0" y="2453917"/>
              <a:ext cx="9382456" cy="4708821"/>
            </a:xfrm>
            <a:custGeom>
              <a:avLst/>
              <a:gdLst>
                <a:gd name="connsiteX0" fmla="*/ 20298 w 5266475"/>
                <a:gd name="connsiteY0" fmla="*/ 2279224 h 2279224"/>
                <a:gd name="connsiteX1" fmla="*/ 268271 w 5266475"/>
                <a:gd name="connsiteY1" fmla="*/ 1240837 h 2279224"/>
                <a:gd name="connsiteX2" fmla="*/ 1903343 w 5266475"/>
                <a:gd name="connsiteY2" fmla="*/ 2116491 h 2279224"/>
                <a:gd name="connsiteX3" fmla="*/ 2438034 w 5266475"/>
                <a:gd name="connsiteY3" fmla="*/ 1853020 h 2279224"/>
                <a:gd name="connsiteX4" fmla="*/ 1492637 w 5266475"/>
                <a:gd name="connsiteY4" fmla="*/ 1209841 h 2279224"/>
                <a:gd name="connsiteX5" fmla="*/ 1973085 w 5266475"/>
                <a:gd name="connsiteY5" fmla="*/ 884376 h 2279224"/>
                <a:gd name="connsiteX6" fmla="*/ 2554271 w 5266475"/>
                <a:gd name="connsiteY6" fmla="*/ 1194342 h 2279224"/>
                <a:gd name="connsiteX7" fmla="*/ 3057966 w 5266475"/>
                <a:gd name="connsiteY7" fmla="*/ 884376 h 2279224"/>
                <a:gd name="connsiteX8" fmla="*/ 2073824 w 5266475"/>
                <a:gd name="connsiteY8" fmla="*/ 326437 h 2279224"/>
                <a:gd name="connsiteX9" fmla="*/ 2616265 w 5266475"/>
                <a:gd name="connsiteY9" fmla="*/ 16471 h 2279224"/>
                <a:gd name="connsiteX10" fmla="*/ 4104102 w 5266475"/>
                <a:gd name="connsiteY10" fmla="*/ 822383 h 2279224"/>
                <a:gd name="connsiteX11" fmla="*/ 5266475 w 526647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976515 w 5269905"/>
                <a:gd name="connsiteY5" fmla="*/ 884376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658440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545 h 2279545"/>
                <a:gd name="connsiteX1" fmla="*/ 271701 w 5269905"/>
                <a:gd name="connsiteY1" fmla="*/ 1241158 h 2279545"/>
                <a:gd name="connsiteX2" fmla="*/ 1906773 w 5269905"/>
                <a:gd name="connsiteY2" fmla="*/ 2116812 h 2279545"/>
                <a:gd name="connsiteX3" fmla="*/ 2441464 w 5269905"/>
                <a:gd name="connsiteY3" fmla="*/ 1853341 h 2279545"/>
                <a:gd name="connsiteX4" fmla="*/ 1534813 w 5269905"/>
                <a:gd name="connsiteY4" fmla="*/ 1202413 h 2279545"/>
                <a:gd name="connsiteX5" fmla="*/ 1868027 w 5269905"/>
                <a:gd name="connsiteY5" fmla="*/ 907944 h 2279545"/>
                <a:gd name="connsiteX6" fmla="*/ 2658440 w 5269905"/>
                <a:gd name="connsiteY6" fmla="*/ 1194663 h 2279545"/>
                <a:gd name="connsiteX7" fmla="*/ 3022650 w 5269905"/>
                <a:gd name="connsiteY7" fmla="*/ 923443 h 2279545"/>
                <a:gd name="connsiteX8" fmla="*/ 2077254 w 5269905"/>
                <a:gd name="connsiteY8" fmla="*/ 326758 h 2279545"/>
                <a:gd name="connsiteX9" fmla="*/ 2619695 w 5269905"/>
                <a:gd name="connsiteY9" fmla="*/ 16792 h 2279545"/>
                <a:gd name="connsiteX10" fmla="*/ 4107532 w 5269905"/>
                <a:gd name="connsiteY10" fmla="*/ 822704 h 2279545"/>
                <a:gd name="connsiteX11" fmla="*/ 5269905 w 5269905"/>
                <a:gd name="connsiteY11" fmla="*/ 226019 h 2279545"/>
                <a:gd name="connsiteX0" fmla="*/ 23728 w 5269905"/>
                <a:gd name="connsiteY0" fmla="*/ 2289789 h 2289789"/>
                <a:gd name="connsiteX1" fmla="*/ 271701 w 5269905"/>
                <a:gd name="connsiteY1" fmla="*/ 1251402 h 2289789"/>
                <a:gd name="connsiteX2" fmla="*/ 1906773 w 5269905"/>
                <a:gd name="connsiteY2" fmla="*/ 2127056 h 2289789"/>
                <a:gd name="connsiteX3" fmla="*/ 2441464 w 5269905"/>
                <a:gd name="connsiteY3" fmla="*/ 1863585 h 2289789"/>
                <a:gd name="connsiteX4" fmla="*/ 1534813 w 5269905"/>
                <a:gd name="connsiteY4" fmla="*/ 1212657 h 2289789"/>
                <a:gd name="connsiteX5" fmla="*/ 1868027 w 5269905"/>
                <a:gd name="connsiteY5" fmla="*/ 918188 h 2289789"/>
                <a:gd name="connsiteX6" fmla="*/ 2658440 w 5269905"/>
                <a:gd name="connsiteY6" fmla="*/ 1204907 h 2289789"/>
                <a:gd name="connsiteX7" fmla="*/ 3022650 w 5269905"/>
                <a:gd name="connsiteY7" fmla="*/ 933687 h 2289789"/>
                <a:gd name="connsiteX8" fmla="*/ 2061756 w 5269905"/>
                <a:gd name="connsiteY8" fmla="*/ 259511 h 2289789"/>
                <a:gd name="connsiteX9" fmla="*/ 2619695 w 5269905"/>
                <a:gd name="connsiteY9" fmla="*/ 27036 h 2289789"/>
                <a:gd name="connsiteX10" fmla="*/ 4107532 w 5269905"/>
                <a:gd name="connsiteY10" fmla="*/ 832948 h 2289789"/>
                <a:gd name="connsiteX11" fmla="*/ 5269905 w 5269905"/>
                <a:gd name="connsiteY11" fmla="*/ 236263 h 2289789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07532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46278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303485 h 2303485"/>
                <a:gd name="connsiteX1" fmla="*/ 271701 w 5269905"/>
                <a:gd name="connsiteY1" fmla="*/ 1265098 h 2303485"/>
                <a:gd name="connsiteX2" fmla="*/ 1906773 w 5269905"/>
                <a:gd name="connsiteY2" fmla="*/ 2140752 h 2303485"/>
                <a:gd name="connsiteX3" fmla="*/ 2441464 w 5269905"/>
                <a:gd name="connsiteY3" fmla="*/ 1877281 h 2303485"/>
                <a:gd name="connsiteX4" fmla="*/ 1534813 w 5269905"/>
                <a:gd name="connsiteY4" fmla="*/ 1226353 h 2303485"/>
                <a:gd name="connsiteX5" fmla="*/ 1868027 w 5269905"/>
                <a:gd name="connsiteY5" fmla="*/ 931884 h 2303485"/>
                <a:gd name="connsiteX6" fmla="*/ 2658440 w 5269905"/>
                <a:gd name="connsiteY6" fmla="*/ 1218603 h 2303485"/>
                <a:gd name="connsiteX7" fmla="*/ 2976155 w 5269905"/>
                <a:gd name="connsiteY7" fmla="*/ 908637 h 2303485"/>
                <a:gd name="connsiteX8" fmla="*/ 2061756 w 5269905"/>
                <a:gd name="connsiteY8" fmla="*/ 273207 h 2303485"/>
                <a:gd name="connsiteX9" fmla="*/ 2534454 w 5269905"/>
                <a:gd name="connsiteY9" fmla="*/ 25234 h 2303485"/>
                <a:gd name="connsiteX10" fmla="*/ 4146278 w 5269905"/>
                <a:gd name="connsiteY10" fmla="*/ 846644 h 2303485"/>
                <a:gd name="connsiteX11" fmla="*/ 5269905 w 5269905"/>
                <a:gd name="connsiteY11" fmla="*/ 249959 h 2303485"/>
                <a:gd name="connsiteX0" fmla="*/ 23728 w 5269905"/>
                <a:gd name="connsiteY0" fmla="*/ 2346463 h 2346463"/>
                <a:gd name="connsiteX1" fmla="*/ 271701 w 5269905"/>
                <a:gd name="connsiteY1" fmla="*/ 1308076 h 2346463"/>
                <a:gd name="connsiteX2" fmla="*/ 1906773 w 5269905"/>
                <a:gd name="connsiteY2" fmla="*/ 2183730 h 2346463"/>
                <a:gd name="connsiteX3" fmla="*/ 2441464 w 5269905"/>
                <a:gd name="connsiteY3" fmla="*/ 1920259 h 2346463"/>
                <a:gd name="connsiteX4" fmla="*/ 1534813 w 5269905"/>
                <a:gd name="connsiteY4" fmla="*/ 1269331 h 2346463"/>
                <a:gd name="connsiteX5" fmla="*/ 1868027 w 5269905"/>
                <a:gd name="connsiteY5" fmla="*/ 974862 h 2346463"/>
                <a:gd name="connsiteX6" fmla="*/ 2658440 w 5269905"/>
                <a:gd name="connsiteY6" fmla="*/ 1261581 h 2346463"/>
                <a:gd name="connsiteX7" fmla="*/ 2976155 w 5269905"/>
                <a:gd name="connsiteY7" fmla="*/ 951615 h 2346463"/>
                <a:gd name="connsiteX8" fmla="*/ 2061756 w 5269905"/>
                <a:gd name="connsiteY8" fmla="*/ 316185 h 2346463"/>
                <a:gd name="connsiteX9" fmla="*/ 2534454 w 5269905"/>
                <a:gd name="connsiteY9" fmla="*/ 68212 h 2346463"/>
                <a:gd name="connsiteX10" fmla="*/ 4146278 w 5269905"/>
                <a:gd name="connsiteY10" fmla="*/ 889622 h 2346463"/>
                <a:gd name="connsiteX11" fmla="*/ 5269905 w 5269905"/>
                <a:gd name="connsiteY11" fmla="*/ 292937 h 2346463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3798 w 5629683"/>
                <a:gd name="connsiteY0" fmla="*/ 2499801 h 2499801"/>
                <a:gd name="connsiteX1" fmla="*/ 631479 w 5629683"/>
                <a:gd name="connsiteY1" fmla="*/ 1267685 h 2499801"/>
                <a:gd name="connsiteX2" fmla="*/ 2266551 w 5629683"/>
                <a:gd name="connsiteY2" fmla="*/ 2143339 h 2499801"/>
                <a:gd name="connsiteX3" fmla="*/ 2801242 w 5629683"/>
                <a:gd name="connsiteY3" fmla="*/ 1879868 h 2499801"/>
                <a:gd name="connsiteX4" fmla="*/ 1894591 w 5629683"/>
                <a:gd name="connsiteY4" fmla="*/ 1228940 h 2499801"/>
                <a:gd name="connsiteX5" fmla="*/ 2227805 w 5629683"/>
                <a:gd name="connsiteY5" fmla="*/ 934471 h 2499801"/>
                <a:gd name="connsiteX6" fmla="*/ 3018218 w 5629683"/>
                <a:gd name="connsiteY6" fmla="*/ 1221190 h 2499801"/>
                <a:gd name="connsiteX7" fmla="*/ 3335933 w 5629683"/>
                <a:gd name="connsiteY7" fmla="*/ 911224 h 2499801"/>
                <a:gd name="connsiteX8" fmla="*/ 2421534 w 5629683"/>
                <a:gd name="connsiteY8" fmla="*/ 275794 h 2499801"/>
                <a:gd name="connsiteX9" fmla="*/ 3033717 w 5629683"/>
                <a:gd name="connsiteY9" fmla="*/ 74316 h 2499801"/>
                <a:gd name="connsiteX10" fmla="*/ 4506056 w 5629683"/>
                <a:gd name="connsiteY10" fmla="*/ 849231 h 2499801"/>
                <a:gd name="connsiteX11" fmla="*/ 5629683 w 5629683"/>
                <a:gd name="connsiteY11" fmla="*/ 252546 h 2499801"/>
                <a:gd name="connsiteX0" fmla="*/ 4116 w 5599005"/>
                <a:gd name="connsiteY0" fmla="*/ 2678031 h 2678031"/>
                <a:gd name="connsiteX1" fmla="*/ 600801 w 5599005"/>
                <a:gd name="connsiteY1" fmla="*/ 1267685 h 2678031"/>
                <a:gd name="connsiteX2" fmla="*/ 2235873 w 5599005"/>
                <a:gd name="connsiteY2" fmla="*/ 2143339 h 2678031"/>
                <a:gd name="connsiteX3" fmla="*/ 2770564 w 5599005"/>
                <a:gd name="connsiteY3" fmla="*/ 1879868 h 2678031"/>
                <a:gd name="connsiteX4" fmla="*/ 1863913 w 5599005"/>
                <a:gd name="connsiteY4" fmla="*/ 1228940 h 2678031"/>
                <a:gd name="connsiteX5" fmla="*/ 2197127 w 5599005"/>
                <a:gd name="connsiteY5" fmla="*/ 934471 h 2678031"/>
                <a:gd name="connsiteX6" fmla="*/ 2987540 w 5599005"/>
                <a:gd name="connsiteY6" fmla="*/ 1221190 h 2678031"/>
                <a:gd name="connsiteX7" fmla="*/ 3305255 w 5599005"/>
                <a:gd name="connsiteY7" fmla="*/ 911224 h 2678031"/>
                <a:gd name="connsiteX8" fmla="*/ 2390856 w 5599005"/>
                <a:gd name="connsiteY8" fmla="*/ 275794 h 2678031"/>
                <a:gd name="connsiteX9" fmla="*/ 3003039 w 5599005"/>
                <a:gd name="connsiteY9" fmla="*/ 74316 h 2678031"/>
                <a:gd name="connsiteX10" fmla="*/ 4475378 w 5599005"/>
                <a:gd name="connsiteY10" fmla="*/ 849231 h 2678031"/>
                <a:gd name="connsiteX11" fmla="*/ 5599005 w 5599005"/>
                <a:gd name="connsiteY11" fmla="*/ 252546 h 2678031"/>
                <a:gd name="connsiteX0" fmla="*/ 3590 w 5652723"/>
                <a:gd name="connsiteY0" fmla="*/ 3003496 h 3003496"/>
                <a:gd name="connsiteX1" fmla="*/ 654519 w 5652723"/>
                <a:gd name="connsiteY1" fmla="*/ 1267685 h 3003496"/>
                <a:gd name="connsiteX2" fmla="*/ 2289591 w 5652723"/>
                <a:gd name="connsiteY2" fmla="*/ 2143339 h 3003496"/>
                <a:gd name="connsiteX3" fmla="*/ 2824282 w 5652723"/>
                <a:gd name="connsiteY3" fmla="*/ 1879868 h 3003496"/>
                <a:gd name="connsiteX4" fmla="*/ 1917631 w 5652723"/>
                <a:gd name="connsiteY4" fmla="*/ 1228940 h 3003496"/>
                <a:gd name="connsiteX5" fmla="*/ 2250845 w 5652723"/>
                <a:gd name="connsiteY5" fmla="*/ 934471 h 3003496"/>
                <a:gd name="connsiteX6" fmla="*/ 3041258 w 5652723"/>
                <a:gd name="connsiteY6" fmla="*/ 1221190 h 3003496"/>
                <a:gd name="connsiteX7" fmla="*/ 3358973 w 5652723"/>
                <a:gd name="connsiteY7" fmla="*/ 911224 h 3003496"/>
                <a:gd name="connsiteX8" fmla="*/ 2444574 w 5652723"/>
                <a:gd name="connsiteY8" fmla="*/ 275794 h 3003496"/>
                <a:gd name="connsiteX9" fmla="*/ 3056757 w 5652723"/>
                <a:gd name="connsiteY9" fmla="*/ 74316 h 3003496"/>
                <a:gd name="connsiteX10" fmla="*/ 4529096 w 5652723"/>
                <a:gd name="connsiteY10" fmla="*/ 849231 h 3003496"/>
                <a:gd name="connsiteX11" fmla="*/ 5652723 w 5652723"/>
                <a:gd name="connsiteY11" fmla="*/ 252546 h 3003496"/>
                <a:gd name="connsiteX0" fmla="*/ 3525 w 5660407"/>
                <a:gd name="connsiteY0" fmla="*/ 2840763 h 2840763"/>
                <a:gd name="connsiteX1" fmla="*/ 662203 w 5660407"/>
                <a:gd name="connsiteY1" fmla="*/ 1267685 h 2840763"/>
                <a:gd name="connsiteX2" fmla="*/ 2297275 w 5660407"/>
                <a:gd name="connsiteY2" fmla="*/ 2143339 h 2840763"/>
                <a:gd name="connsiteX3" fmla="*/ 2831966 w 5660407"/>
                <a:gd name="connsiteY3" fmla="*/ 1879868 h 2840763"/>
                <a:gd name="connsiteX4" fmla="*/ 1925315 w 5660407"/>
                <a:gd name="connsiteY4" fmla="*/ 1228940 h 2840763"/>
                <a:gd name="connsiteX5" fmla="*/ 2258529 w 5660407"/>
                <a:gd name="connsiteY5" fmla="*/ 934471 h 2840763"/>
                <a:gd name="connsiteX6" fmla="*/ 3048942 w 5660407"/>
                <a:gd name="connsiteY6" fmla="*/ 1221190 h 2840763"/>
                <a:gd name="connsiteX7" fmla="*/ 3366657 w 5660407"/>
                <a:gd name="connsiteY7" fmla="*/ 911224 h 2840763"/>
                <a:gd name="connsiteX8" fmla="*/ 2452258 w 5660407"/>
                <a:gd name="connsiteY8" fmla="*/ 275794 h 2840763"/>
                <a:gd name="connsiteX9" fmla="*/ 3064441 w 5660407"/>
                <a:gd name="connsiteY9" fmla="*/ 74316 h 2840763"/>
                <a:gd name="connsiteX10" fmla="*/ 4536780 w 5660407"/>
                <a:gd name="connsiteY10" fmla="*/ 849231 h 2840763"/>
                <a:gd name="connsiteX11" fmla="*/ 5660407 w 5660407"/>
                <a:gd name="connsiteY11" fmla="*/ 252546 h 2840763"/>
                <a:gd name="connsiteX0" fmla="*/ 4962 w 5661844"/>
                <a:gd name="connsiteY0" fmla="*/ 2840763 h 2840763"/>
                <a:gd name="connsiteX1" fmla="*/ 663640 w 5661844"/>
                <a:gd name="connsiteY1" fmla="*/ 1267685 h 2840763"/>
                <a:gd name="connsiteX2" fmla="*/ 2298712 w 5661844"/>
                <a:gd name="connsiteY2" fmla="*/ 2143339 h 2840763"/>
                <a:gd name="connsiteX3" fmla="*/ 2833403 w 5661844"/>
                <a:gd name="connsiteY3" fmla="*/ 1879868 h 2840763"/>
                <a:gd name="connsiteX4" fmla="*/ 1926752 w 5661844"/>
                <a:gd name="connsiteY4" fmla="*/ 1228940 h 2840763"/>
                <a:gd name="connsiteX5" fmla="*/ 2259966 w 5661844"/>
                <a:gd name="connsiteY5" fmla="*/ 934471 h 2840763"/>
                <a:gd name="connsiteX6" fmla="*/ 3050379 w 5661844"/>
                <a:gd name="connsiteY6" fmla="*/ 1221190 h 2840763"/>
                <a:gd name="connsiteX7" fmla="*/ 3368094 w 5661844"/>
                <a:gd name="connsiteY7" fmla="*/ 911224 h 2840763"/>
                <a:gd name="connsiteX8" fmla="*/ 2453695 w 5661844"/>
                <a:gd name="connsiteY8" fmla="*/ 275794 h 2840763"/>
                <a:gd name="connsiteX9" fmla="*/ 3065878 w 5661844"/>
                <a:gd name="connsiteY9" fmla="*/ 74316 h 2840763"/>
                <a:gd name="connsiteX10" fmla="*/ 4538217 w 5661844"/>
                <a:gd name="connsiteY10" fmla="*/ 849231 h 2840763"/>
                <a:gd name="connsiteX11" fmla="*/ 5661844 w 5661844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31859 w 5660300"/>
                <a:gd name="connsiteY3" fmla="*/ 1879868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08612 w 5660300"/>
                <a:gd name="connsiteY3" fmla="*/ 1864370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0300" h="2840763">
                  <a:moveTo>
                    <a:pt x="3418" y="2840763"/>
                  </a:moveTo>
                  <a:cubicBezTo>
                    <a:pt x="-37265" y="1792689"/>
                    <a:pt x="291428" y="1392963"/>
                    <a:pt x="662096" y="1267685"/>
                  </a:cubicBezTo>
                  <a:cubicBezTo>
                    <a:pt x="1032764" y="1142407"/>
                    <a:pt x="1869673" y="1989647"/>
                    <a:pt x="2227426" y="2089095"/>
                  </a:cubicBezTo>
                  <a:cubicBezTo>
                    <a:pt x="2585179" y="2188543"/>
                    <a:pt x="2858982" y="2007729"/>
                    <a:pt x="2808612" y="1864370"/>
                  </a:cubicBezTo>
                  <a:cubicBezTo>
                    <a:pt x="2758242" y="1721011"/>
                    <a:pt x="2016906" y="1383923"/>
                    <a:pt x="1925208" y="1228940"/>
                  </a:cubicBezTo>
                  <a:cubicBezTo>
                    <a:pt x="1833510" y="1073957"/>
                    <a:pt x="2071151" y="935763"/>
                    <a:pt x="2258422" y="934471"/>
                  </a:cubicBezTo>
                  <a:cubicBezTo>
                    <a:pt x="2445693" y="933179"/>
                    <a:pt x="2864147" y="1225065"/>
                    <a:pt x="3048835" y="1221190"/>
                  </a:cubicBezTo>
                  <a:cubicBezTo>
                    <a:pt x="3233523" y="1217315"/>
                    <a:pt x="3465997" y="1068790"/>
                    <a:pt x="3366550" y="911224"/>
                  </a:cubicBezTo>
                  <a:cubicBezTo>
                    <a:pt x="3267103" y="753658"/>
                    <a:pt x="2502520" y="415279"/>
                    <a:pt x="2452151" y="275794"/>
                  </a:cubicBezTo>
                  <a:cubicBezTo>
                    <a:pt x="2401782" y="136309"/>
                    <a:pt x="2716914" y="-129745"/>
                    <a:pt x="3064334" y="74316"/>
                  </a:cubicBezTo>
                  <a:cubicBezTo>
                    <a:pt x="3411754" y="278377"/>
                    <a:pt x="4173754" y="804027"/>
                    <a:pt x="4536673" y="849231"/>
                  </a:cubicBezTo>
                  <a:cubicBezTo>
                    <a:pt x="4899592" y="894435"/>
                    <a:pt x="5447198" y="362326"/>
                    <a:pt x="5660300" y="252546"/>
                  </a:cubicBezTo>
                </a:path>
              </a:pathLst>
            </a:custGeom>
            <a:noFill/>
            <a:ln w="254000">
              <a:solidFill>
                <a:srgbClr val="182839">
                  <a:alpha val="33000"/>
                </a:srgbClr>
              </a:solidFill>
            </a:ln>
            <a:effectLst>
              <a:outerShdw dist="50800" dir="5400000" algn="ctr" rotWithShape="0">
                <a:srgbClr val="000000">
                  <a:alpha val="61000"/>
                </a:srgbClr>
              </a:outerShdw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10DAA91-9436-41AB-A0BA-4DAE1137A53B}"/>
                </a:ext>
              </a:extLst>
            </p:cNvPr>
            <p:cNvSpPr/>
            <p:nvPr/>
          </p:nvSpPr>
          <p:spPr>
            <a:xfrm>
              <a:off x="0" y="2372219"/>
              <a:ext cx="9382456" cy="4708821"/>
            </a:xfrm>
            <a:custGeom>
              <a:avLst/>
              <a:gdLst>
                <a:gd name="connsiteX0" fmla="*/ 20298 w 5266475"/>
                <a:gd name="connsiteY0" fmla="*/ 2279224 h 2279224"/>
                <a:gd name="connsiteX1" fmla="*/ 268271 w 5266475"/>
                <a:gd name="connsiteY1" fmla="*/ 1240837 h 2279224"/>
                <a:gd name="connsiteX2" fmla="*/ 1903343 w 5266475"/>
                <a:gd name="connsiteY2" fmla="*/ 2116491 h 2279224"/>
                <a:gd name="connsiteX3" fmla="*/ 2438034 w 5266475"/>
                <a:gd name="connsiteY3" fmla="*/ 1853020 h 2279224"/>
                <a:gd name="connsiteX4" fmla="*/ 1492637 w 5266475"/>
                <a:gd name="connsiteY4" fmla="*/ 1209841 h 2279224"/>
                <a:gd name="connsiteX5" fmla="*/ 1973085 w 5266475"/>
                <a:gd name="connsiteY5" fmla="*/ 884376 h 2279224"/>
                <a:gd name="connsiteX6" fmla="*/ 2554271 w 5266475"/>
                <a:gd name="connsiteY6" fmla="*/ 1194342 h 2279224"/>
                <a:gd name="connsiteX7" fmla="*/ 3057966 w 5266475"/>
                <a:gd name="connsiteY7" fmla="*/ 884376 h 2279224"/>
                <a:gd name="connsiteX8" fmla="*/ 2073824 w 5266475"/>
                <a:gd name="connsiteY8" fmla="*/ 326437 h 2279224"/>
                <a:gd name="connsiteX9" fmla="*/ 2616265 w 5266475"/>
                <a:gd name="connsiteY9" fmla="*/ 16471 h 2279224"/>
                <a:gd name="connsiteX10" fmla="*/ 4104102 w 5266475"/>
                <a:gd name="connsiteY10" fmla="*/ 822383 h 2279224"/>
                <a:gd name="connsiteX11" fmla="*/ 5266475 w 526647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976515 w 5269905"/>
                <a:gd name="connsiteY5" fmla="*/ 884376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658440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545 h 2279545"/>
                <a:gd name="connsiteX1" fmla="*/ 271701 w 5269905"/>
                <a:gd name="connsiteY1" fmla="*/ 1241158 h 2279545"/>
                <a:gd name="connsiteX2" fmla="*/ 1906773 w 5269905"/>
                <a:gd name="connsiteY2" fmla="*/ 2116812 h 2279545"/>
                <a:gd name="connsiteX3" fmla="*/ 2441464 w 5269905"/>
                <a:gd name="connsiteY3" fmla="*/ 1853341 h 2279545"/>
                <a:gd name="connsiteX4" fmla="*/ 1534813 w 5269905"/>
                <a:gd name="connsiteY4" fmla="*/ 1202413 h 2279545"/>
                <a:gd name="connsiteX5" fmla="*/ 1868027 w 5269905"/>
                <a:gd name="connsiteY5" fmla="*/ 907944 h 2279545"/>
                <a:gd name="connsiteX6" fmla="*/ 2658440 w 5269905"/>
                <a:gd name="connsiteY6" fmla="*/ 1194663 h 2279545"/>
                <a:gd name="connsiteX7" fmla="*/ 3022650 w 5269905"/>
                <a:gd name="connsiteY7" fmla="*/ 923443 h 2279545"/>
                <a:gd name="connsiteX8" fmla="*/ 2077254 w 5269905"/>
                <a:gd name="connsiteY8" fmla="*/ 326758 h 2279545"/>
                <a:gd name="connsiteX9" fmla="*/ 2619695 w 5269905"/>
                <a:gd name="connsiteY9" fmla="*/ 16792 h 2279545"/>
                <a:gd name="connsiteX10" fmla="*/ 4107532 w 5269905"/>
                <a:gd name="connsiteY10" fmla="*/ 822704 h 2279545"/>
                <a:gd name="connsiteX11" fmla="*/ 5269905 w 5269905"/>
                <a:gd name="connsiteY11" fmla="*/ 226019 h 2279545"/>
                <a:gd name="connsiteX0" fmla="*/ 23728 w 5269905"/>
                <a:gd name="connsiteY0" fmla="*/ 2289789 h 2289789"/>
                <a:gd name="connsiteX1" fmla="*/ 271701 w 5269905"/>
                <a:gd name="connsiteY1" fmla="*/ 1251402 h 2289789"/>
                <a:gd name="connsiteX2" fmla="*/ 1906773 w 5269905"/>
                <a:gd name="connsiteY2" fmla="*/ 2127056 h 2289789"/>
                <a:gd name="connsiteX3" fmla="*/ 2441464 w 5269905"/>
                <a:gd name="connsiteY3" fmla="*/ 1863585 h 2289789"/>
                <a:gd name="connsiteX4" fmla="*/ 1534813 w 5269905"/>
                <a:gd name="connsiteY4" fmla="*/ 1212657 h 2289789"/>
                <a:gd name="connsiteX5" fmla="*/ 1868027 w 5269905"/>
                <a:gd name="connsiteY5" fmla="*/ 918188 h 2289789"/>
                <a:gd name="connsiteX6" fmla="*/ 2658440 w 5269905"/>
                <a:gd name="connsiteY6" fmla="*/ 1204907 h 2289789"/>
                <a:gd name="connsiteX7" fmla="*/ 3022650 w 5269905"/>
                <a:gd name="connsiteY7" fmla="*/ 933687 h 2289789"/>
                <a:gd name="connsiteX8" fmla="*/ 2061756 w 5269905"/>
                <a:gd name="connsiteY8" fmla="*/ 259511 h 2289789"/>
                <a:gd name="connsiteX9" fmla="*/ 2619695 w 5269905"/>
                <a:gd name="connsiteY9" fmla="*/ 27036 h 2289789"/>
                <a:gd name="connsiteX10" fmla="*/ 4107532 w 5269905"/>
                <a:gd name="connsiteY10" fmla="*/ 832948 h 2289789"/>
                <a:gd name="connsiteX11" fmla="*/ 5269905 w 5269905"/>
                <a:gd name="connsiteY11" fmla="*/ 236263 h 2289789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07532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46278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303485 h 2303485"/>
                <a:gd name="connsiteX1" fmla="*/ 271701 w 5269905"/>
                <a:gd name="connsiteY1" fmla="*/ 1265098 h 2303485"/>
                <a:gd name="connsiteX2" fmla="*/ 1906773 w 5269905"/>
                <a:gd name="connsiteY2" fmla="*/ 2140752 h 2303485"/>
                <a:gd name="connsiteX3" fmla="*/ 2441464 w 5269905"/>
                <a:gd name="connsiteY3" fmla="*/ 1877281 h 2303485"/>
                <a:gd name="connsiteX4" fmla="*/ 1534813 w 5269905"/>
                <a:gd name="connsiteY4" fmla="*/ 1226353 h 2303485"/>
                <a:gd name="connsiteX5" fmla="*/ 1868027 w 5269905"/>
                <a:gd name="connsiteY5" fmla="*/ 931884 h 2303485"/>
                <a:gd name="connsiteX6" fmla="*/ 2658440 w 5269905"/>
                <a:gd name="connsiteY6" fmla="*/ 1218603 h 2303485"/>
                <a:gd name="connsiteX7" fmla="*/ 2976155 w 5269905"/>
                <a:gd name="connsiteY7" fmla="*/ 908637 h 2303485"/>
                <a:gd name="connsiteX8" fmla="*/ 2061756 w 5269905"/>
                <a:gd name="connsiteY8" fmla="*/ 273207 h 2303485"/>
                <a:gd name="connsiteX9" fmla="*/ 2534454 w 5269905"/>
                <a:gd name="connsiteY9" fmla="*/ 25234 h 2303485"/>
                <a:gd name="connsiteX10" fmla="*/ 4146278 w 5269905"/>
                <a:gd name="connsiteY10" fmla="*/ 846644 h 2303485"/>
                <a:gd name="connsiteX11" fmla="*/ 5269905 w 5269905"/>
                <a:gd name="connsiteY11" fmla="*/ 249959 h 2303485"/>
                <a:gd name="connsiteX0" fmla="*/ 23728 w 5269905"/>
                <a:gd name="connsiteY0" fmla="*/ 2346463 h 2346463"/>
                <a:gd name="connsiteX1" fmla="*/ 271701 w 5269905"/>
                <a:gd name="connsiteY1" fmla="*/ 1308076 h 2346463"/>
                <a:gd name="connsiteX2" fmla="*/ 1906773 w 5269905"/>
                <a:gd name="connsiteY2" fmla="*/ 2183730 h 2346463"/>
                <a:gd name="connsiteX3" fmla="*/ 2441464 w 5269905"/>
                <a:gd name="connsiteY3" fmla="*/ 1920259 h 2346463"/>
                <a:gd name="connsiteX4" fmla="*/ 1534813 w 5269905"/>
                <a:gd name="connsiteY4" fmla="*/ 1269331 h 2346463"/>
                <a:gd name="connsiteX5" fmla="*/ 1868027 w 5269905"/>
                <a:gd name="connsiteY5" fmla="*/ 974862 h 2346463"/>
                <a:gd name="connsiteX6" fmla="*/ 2658440 w 5269905"/>
                <a:gd name="connsiteY6" fmla="*/ 1261581 h 2346463"/>
                <a:gd name="connsiteX7" fmla="*/ 2976155 w 5269905"/>
                <a:gd name="connsiteY7" fmla="*/ 951615 h 2346463"/>
                <a:gd name="connsiteX8" fmla="*/ 2061756 w 5269905"/>
                <a:gd name="connsiteY8" fmla="*/ 316185 h 2346463"/>
                <a:gd name="connsiteX9" fmla="*/ 2534454 w 5269905"/>
                <a:gd name="connsiteY9" fmla="*/ 68212 h 2346463"/>
                <a:gd name="connsiteX10" fmla="*/ 4146278 w 5269905"/>
                <a:gd name="connsiteY10" fmla="*/ 889622 h 2346463"/>
                <a:gd name="connsiteX11" fmla="*/ 5269905 w 5269905"/>
                <a:gd name="connsiteY11" fmla="*/ 292937 h 2346463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3798 w 5629683"/>
                <a:gd name="connsiteY0" fmla="*/ 2499801 h 2499801"/>
                <a:gd name="connsiteX1" fmla="*/ 631479 w 5629683"/>
                <a:gd name="connsiteY1" fmla="*/ 1267685 h 2499801"/>
                <a:gd name="connsiteX2" fmla="*/ 2266551 w 5629683"/>
                <a:gd name="connsiteY2" fmla="*/ 2143339 h 2499801"/>
                <a:gd name="connsiteX3" fmla="*/ 2801242 w 5629683"/>
                <a:gd name="connsiteY3" fmla="*/ 1879868 h 2499801"/>
                <a:gd name="connsiteX4" fmla="*/ 1894591 w 5629683"/>
                <a:gd name="connsiteY4" fmla="*/ 1228940 h 2499801"/>
                <a:gd name="connsiteX5" fmla="*/ 2227805 w 5629683"/>
                <a:gd name="connsiteY5" fmla="*/ 934471 h 2499801"/>
                <a:gd name="connsiteX6" fmla="*/ 3018218 w 5629683"/>
                <a:gd name="connsiteY6" fmla="*/ 1221190 h 2499801"/>
                <a:gd name="connsiteX7" fmla="*/ 3335933 w 5629683"/>
                <a:gd name="connsiteY7" fmla="*/ 911224 h 2499801"/>
                <a:gd name="connsiteX8" fmla="*/ 2421534 w 5629683"/>
                <a:gd name="connsiteY8" fmla="*/ 275794 h 2499801"/>
                <a:gd name="connsiteX9" fmla="*/ 3033717 w 5629683"/>
                <a:gd name="connsiteY9" fmla="*/ 74316 h 2499801"/>
                <a:gd name="connsiteX10" fmla="*/ 4506056 w 5629683"/>
                <a:gd name="connsiteY10" fmla="*/ 849231 h 2499801"/>
                <a:gd name="connsiteX11" fmla="*/ 5629683 w 5629683"/>
                <a:gd name="connsiteY11" fmla="*/ 252546 h 2499801"/>
                <a:gd name="connsiteX0" fmla="*/ 4116 w 5599005"/>
                <a:gd name="connsiteY0" fmla="*/ 2678031 h 2678031"/>
                <a:gd name="connsiteX1" fmla="*/ 600801 w 5599005"/>
                <a:gd name="connsiteY1" fmla="*/ 1267685 h 2678031"/>
                <a:gd name="connsiteX2" fmla="*/ 2235873 w 5599005"/>
                <a:gd name="connsiteY2" fmla="*/ 2143339 h 2678031"/>
                <a:gd name="connsiteX3" fmla="*/ 2770564 w 5599005"/>
                <a:gd name="connsiteY3" fmla="*/ 1879868 h 2678031"/>
                <a:gd name="connsiteX4" fmla="*/ 1863913 w 5599005"/>
                <a:gd name="connsiteY4" fmla="*/ 1228940 h 2678031"/>
                <a:gd name="connsiteX5" fmla="*/ 2197127 w 5599005"/>
                <a:gd name="connsiteY5" fmla="*/ 934471 h 2678031"/>
                <a:gd name="connsiteX6" fmla="*/ 2987540 w 5599005"/>
                <a:gd name="connsiteY6" fmla="*/ 1221190 h 2678031"/>
                <a:gd name="connsiteX7" fmla="*/ 3305255 w 5599005"/>
                <a:gd name="connsiteY7" fmla="*/ 911224 h 2678031"/>
                <a:gd name="connsiteX8" fmla="*/ 2390856 w 5599005"/>
                <a:gd name="connsiteY8" fmla="*/ 275794 h 2678031"/>
                <a:gd name="connsiteX9" fmla="*/ 3003039 w 5599005"/>
                <a:gd name="connsiteY9" fmla="*/ 74316 h 2678031"/>
                <a:gd name="connsiteX10" fmla="*/ 4475378 w 5599005"/>
                <a:gd name="connsiteY10" fmla="*/ 849231 h 2678031"/>
                <a:gd name="connsiteX11" fmla="*/ 5599005 w 5599005"/>
                <a:gd name="connsiteY11" fmla="*/ 252546 h 2678031"/>
                <a:gd name="connsiteX0" fmla="*/ 3590 w 5652723"/>
                <a:gd name="connsiteY0" fmla="*/ 3003496 h 3003496"/>
                <a:gd name="connsiteX1" fmla="*/ 654519 w 5652723"/>
                <a:gd name="connsiteY1" fmla="*/ 1267685 h 3003496"/>
                <a:gd name="connsiteX2" fmla="*/ 2289591 w 5652723"/>
                <a:gd name="connsiteY2" fmla="*/ 2143339 h 3003496"/>
                <a:gd name="connsiteX3" fmla="*/ 2824282 w 5652723"/>
                <a:gd name="connsiteY3" fmla="*/ 1879868 h 3003496"/>
                <a:gd name="connsiteX4" fmla="*/ 1917631 w 5652723"/>
                <a:gd name="connsiteY4" fmla="*/ 1228940 h 3003496"/>
                <a:gd name="connsiteX5" fmla="*/ 2250845 w 5652723"/>
                <a:gd name="connsiteY5" fmla="*/ 934471 h 3003496"/>
                <a:gd name="connsiteX6" fmla="*/ 3041258 w 5652723"/>
                <a:gd name="connsiteY6" fmla="*/ 1221190 h 3003496"/>
                <a:gd name="connsiteX7" fmla="*/ 3358973 w 5652723"/>
                <a:gd name="connsiteY7" fmla="*/ 911224 h 3003496"/>
                <a:gd name="connsiteX8" fmla="*/ 2444574 w 5652723"/>
                <a:gd name="connsiteY8" fmla="*/ 275794 h 3003496"/>
                <a:gd name="connsiteX9" fmla="*/ 3056757 w 5652723"/>
                <a:gd name="connsiteY9" fmla="*/ 74316 h 3003496"/>
                <a:gd name="connsiteX10" fmla="*/ 4529096 w 5652723"/>
                <a:gd name="connsiteY10" fmla="*/ 849231 h 3003496"/>
                <a:gd name="connsiteX11" fmla="*/ 5652723 w 5652723"/>
                <a:gd name="connsiteY11" fmla="*/ 252546 h 3003496"/>
                <a:gd name="connsiteX0" fmla="*/ 3525 w 5660407"/>
                <a:gd name="connsiteY0" fmla="*/ 2840763 h 2840763"/>
                <a:gd name="connsiteX1" fmla="*/ 662203 w 5660407"/>
                <a:gd name="connsiteY1" fmla="*/ 1267685 h 2840763"/>
                <a:gd name="connsiteX2" fmla="*/ 2297275 w 5660407"/>
                <a:gd name="connsiteY2" fmla="*/ 2143339 h 2840763"/>
                <a:gd name="connsiteX3" fmla="*/ 2831966 w 5660407"/>
                <a:gd name="connsiteY3" fmla="*/ 1879868 h 2840763"/>
                <a:gd name="connsiteX4" fmla="*/ 1925315 w 5660407"/>
                <a:gd name="connsiteY4" fmla="*/ 1228940 h 2840763"/>
                <a:gd name="connsiteX5" fmla="*/ 2258529 w 5660407"/>
                <a:gd name="connsiteY5" fmla="*/ 934471 h 2840763"/>
                <a:gd name="connsiteX6" fmla="*/ 3048942 w 5660407"/>
                <a:gd name="connsiteY6" fmla="*/ 1221190 h 2840763"/>
                <a:gd name="connsiteX7" fmla="*/ 3366657 w 5660407"/>
                <a:gd name="connsiteY7" fmla="*/ 911224 h 2840763"/>
                <a:gd name="connsiteX8" fmla="*/ 2452258 w 5660407"/>
                <a:gd name="connsiteY8" fmla="*/ 275794 h 2840763"/>
                <a:gd name="connsiteX9" fmla="*/ 3064441 w 5660407"/>
                <a:gd name="connsiteY9" fmla="*/ 74316 h 2840763"/>
                <a:gd name="connsiteX10" fmla="*/ 4536780 w 5660407"/>
                <a:gd name="connsiteY10" fmla="*/ 849231 h 2840763"/>
                <a:gd name="connsiteX11" fmla="*/ 5660407 w 5660407"/>
                <a:gd name="connsiteY11" fmla="*/ 252546 h 2840763"/>
                <a:gd name="connsiteX0" fmla="*/ 4962 w 5661844"/>
                <a:gd name="connsiteY0" fmla="*/ 2840763 h 2840763"/>
                <a:gd name="connsiteX1" fmla="*/ 663640 w 5661844"/>
                <a:gd name="connsiteY1" fmla="*/ 1267685 h 2840763"/>
                <a:gd name="connsiteX2" fmla="*/ 2298712 w 5661844"/>
                <a:gd name="connsiteY2" fmla="*/ 2143339 h 2840763"/>
                <a:gd name="connsiteX3" fmla="*/ 2833403 w 5661844"/>
                <a:gd name="connsiteY3" fmla="*/ 1879868 h 2840763"/>
                <a:gd name="connsiteX4" fmla="*/ 1926752 w 5661844"/>
                <a:gd name="connsiteY4" fmla="*/ 1228940 h 2840763"/>
                <a:gd name="connsiteX5" fmla="*/ 2259966 w 5661844"/>
                <a:gd name="connsiteY5" fmla="*/ 934471 h 2840763"/>
                <a:gd name="connsiteX6" fmla="*/ 3050379 w 5661844"/>
                <a:gd name="connsiteY6" fmla="*/ 1221190 h 2840763"/>
                <a:gd name="connsiteX7" fmla="*/ 3368094 w 5661844"/>
                <a:gd name="connsiteY7" fmla="*/ 911224 h 2840763"/>
                <a:gd name="connsiteX8" fmla="*/ 2453695 w 5661844"/>
                <a:gd name="connsiteY8" fmla="*/ 275794 h 2840763"/>
                <a:gd name="connsiteX9" fmla="*/ 3065878 w 5661844"/>
                <a:gd name="connsiteY9" fmla="*/ 74316 h 2840763"/>
                <a:gd name="connsiteX10" fmla="*/ 4538217 w 5661844"/>
                <a:gd name="connsiteY10" fmla="*/ 849231 h 2840763"/>
                <a:gd name="connsiteX11" fmla="*/ 5661844 w 5661844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31859 w 5660300"/>
                <a:gd name="connsiteY3" fmla="*/ 1879868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08612 w 5660300"/>
                <a:gd name="connsiteY3" fmla="*/ 1864370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0300" h="2840763">
                  <a:moveTo>
                    <a:pt x="3418" y="2840763"/>
                  </a:moveTo>
                  <a:cubicBezTo>
                    <a:pt x="-37265" y="1792689"/>
                    <a:pt x="291428" y="1392963"/>
                    <a:pt x="662096" y="1267685"/>
                  </a:cubicBezTo>
                  <a:cubicBezTo>
                    <a:pt x="1032764" y="1142407"/>
                    <a:pt x="1869673" y="1989647"/>
                    <a:pt x="2227426" y="2089095"/>
                  </a:cubicBezTo>
                  <a:cubicBezTo>
                    <a:pt x="2585179" y="2188543"/>
                    <a:pt x="2858982" y="2007729"/>
                    <a:pt x="2808612" y="1864370"/>
                  </a:cubicBezTo>
                  <a:cubicBezTo>
                    <a:pt x="2758242" y="1721011"/>
                    <a:pt x="2016906" y="1383923"/>
                    <a:pt x="1925208" y="1228940"/>
                  </a:cubicBezTo>
                  <a:cubicBezTo>
                    <a:pt x="1833510" y="1073957"/>
                    <a:pt x="2071151" y="935763"/>
                    <a:pt x="2258422" y="934471"/>
                  </a:cubicBezTo>
                  <a:cubicBezTo>
                    <a:pt x="2445693" y="933179"/>
                    <a:pt x="2864147" y="1225065"/>
                    <a:pt x="3048835" y="1221190"/>
                  </a:cubicBezTo>
                  <a:cubicBezTo>
                    <a:pt x="3233523" y="1217315"/>
                    <a:pt x="3465997" y="1068790"/>
                    <a:pt x="3366550" y="911224"/>
                  </a:cubicBezTo>
                  <a:cubicBezTo>
                    <a:pt x="3267103" y="753658"/>
                    <a:pt x="2502520" y="415279"/>
                    <a:pt x="2452151" y="275794"/>
                  </a:cubicBezTo>
                  <a:cubicBezTo>
                    <a:pt x="2401782" y="136309"/>
                    <a:pt x="2716914" y="-129745"/>
                    <a:pt x="3064334" y="74316"/>
                  </a:cubicBezTo>
                  <a:cubicBezTo>
                    <a:pt x="3411754" y="278377"/>
                    <a:pt x="4173754" y="804027"/>
                    <a:pt x="4536673" y="849231"/>
                  </a:cubicBezTo>
                  <a:cubicBezTo>
                    <a:pt x="4899592" y="894435"/>
                    <a:pt x="5447198" y="362326"/>
                    <a:pt x="5660300" y="252546"/>
                  </a:cubicBezTo>
                </a:path>
              </a:pathLst>
            </a:custGeom>
            <a:noFill/>
            <a:ln w="254000">
              <a:solidFill>
                <a:srgbClr val="3647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57FDFA0F-F2EA-469A-899A-3375FE838554}"/>
                </a:ext>
              </a:extLst>
            </p:cNvPr>
            <p:cNvSpPr/>
            <p:nvPr/>
          </p:nvSpPr>
          <p:spPr>
            <a:xfrm>
              <a:off x="0" y="2372219"/>
              <a:ext cx="9382456" cy="4708821"/>
            </a:xfrm>
            <a:custGeom>
              <a:avLst/>
              <a:gdLst>
                <a:gd name="connsiteX0" fmla="*/ 20298 w 5266475"/>
                <a:gd name="connsiteY0" fmla="*/ 2279224 h 2279224"/>
                <a:gd name="connsiteX1" fmla="*/ 268271 w 5266475"/>
                <a:gd name="connsiteY1" fmla="*/ 1240837 h 2279224"/>
                <a:gd name="connsiteX2" fmla="*/ 1903343 w 5266475"/>
                <a:gd name="connsiteY2" fmla="*/ 2116491 h 2279224"/>
                <a:gd name="connsiteX3" fmla="*/ 2438034 w 5266475"/>
                <a:gd name="connsiteY3" fmla="*/ 1853020 h 2279224"/>
                <a:gd name="connsiteX4" fmla="*/ 1492637 w 5266475"/>
                <a:gd name="connsiteY4" fmla="*/ 1209841 h 2279224"/>
                <a:gd name="connsiteX5" fmla="*/ 1973085 w 5266475"/>
                <a:gd name="connsiteY5" fmla="*/ 884376 h 2279224"/>
                <a:gd name="connsiteX6" fmla="*/ 2554271 w 5266475"/>
                <a:gd name="connsiteY6" fmla="*/ 1194342 h 2279224"/>
                <a:gd name="connsiteX7" fmla="*/ 3057966 w 5266475"/>
                <a:gd name="connsiteY7" fmla="*/ 884376 h 2279224"/>
                <a:gd name="connsiteX8" fmla="*/ 2073824 w 5266475"/>
                <a:gd name="connsiteY8" fmla="*/ 326437 h 2279224"/>
                <a:gd name="connsiteX9" fmla="*/ 2616265 w 5266475"/>
                <a:gd name="connsiteY9" fmla="*/ 16471 h 2279224"/>
                <a:gd name="connsiteX10" fmla="*/ 4104102 w 5266475"/>
                <a:gd name="connsiteY10" fmla="*/ 822383 h 2279224"/>
                <a:gd name="connsiteX11" fmla="*/ 5266475 w 526647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976515 w 5269905"/>
                <a:gd name="connsiteY5" fmla="*/ 884376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496067 w 5269905"/>
                <a:gd name="connsiteY4" fmla="*/ 1209841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557701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224 h 2279224"/>
                <a:gd name="connsiteX1" fmla="*/ 271701 w 5269905"/>
                <a:gd name="connsiteY1" fmla="*/ 1240837 h 2279224"/>
                <a:gd name="connsiteX2" fmla="*/ 1906773 w 5269905"/>
                <a:gd name="connsiteY2" fmla="*/ 2116491 h 2279224"/>
                <a:gd name="connsiteX3" fmla="*/ 2441464 w 5269905"/>
                <a:gd name="connsiteY3" fmla="*/ 1853020 h 2279224"/>
                <a:gd name="connsiteX4" fmla="*/ 1534813 w 5269905"/>
                <a:gd name="connsiteY4" fmla="*/ 1202092 h 2279224"/>
                <a:gd name="connsiteX5" fmla="*/ 1868027 w 5269905"/>
                <a:gd name="connsiteY5" fmla="*/ 907623 h 2279224"/>
                <a:gd name="connsiteX6" fmla="*/ 2658440 w 5269905"/>
                <a:gd name="connsiteY6" fmla="*/ 1194342 h 2279224"/>
                <a:gd name="connsiteX7" fmla="*/ 3061396 w 5269905"/>
                <a:gd name="connsiteY7" fmla="*/ 884376 h 2279224"/>
                <a:gd name="connsiteX8" fmla="*/ 2077254 w 5269905"/>
                <a:gd name="connsiteY8" fmla="*/ 326437 h 2279224"/>
                <a:gd name="connsiteX9" fmla="*/ 2619695 w 5269905"/>
                <a:gd name="connsiteY9" fmla="*/ 16471 h 2279224"/>
                <a:gd name="connsiteX10" fmla="*/ 4107532 w 5269905"/>
                <a:gd name="connsiteY10" fmla="*/ 822383 h 2279224"/>
                <a:gd name="connsiteX11" fmla="*/ 5269905 w 5269905"/>
                <a:gd name="connsiteY11" fmla="*/ 225698 h 2279224"/>
                <a:gd name="connsiteX0" fmla="*/ 23728 w 5269905"/>
                <a:gd name="connsiteY0" fmla="*/ 2279545 h 2279545"/>
                <a:gd name="connsiteX1" fmla="*/ 271701 w 5269905"/>
                <a:gd name="connsiteY1" fmla="*/ 1241158 h 2279545"/>
                <a:gd name="connsiteX2" fmla="*/ 1906773 w 5269905"/>
                <a:gd name="connsiteY2" fmla="*/ 2116812 h 2279545"/>
                <a:gd name="connsiteX3" fmla="*/ 2441464 w 5269905"/>
                <a:gd name="connsiteY3" fmla="*/ 1853341 h 2279545"/>
                <a:gd name="connsiteX4" fmla="*/ 1534813 w 5269905"/>
                <a:gd name="connsiteY4" fmla="*/ 1202413 h 2279545"/>
                <a:gd name="connsiteX5" fmla="*/ 1868027 w 5269905"/>
                <a:gd name="connsiteY5" fmla="*/ 907944 h 2279545"/>
                <a:gd name="connsiteX6" fmla="*/ 2658440 w 5269905"/>
                <a:gd name="connsiteY6" fmla="*/ 1194663 h 2279545"/>
                <a:gd name="connsiteX7" fmla="*/ 3022650 w 5269905"/>
                <a:gd name="connsiteY7" fmla="*/ 923443 h 2279545"/>
                <a:gd name="connsiteX8" fmla="*/ 2077254 w 5269905"/>
                <a:gd name="connsiteY8" fmla="*/ 326758 h 2279545"/>
                <a:gd name="connsiteX9" fmla="*/ 2619695 w 5269905"/>
                <a:gd name="connsiteY9" fmla="*/ 16792 h 2279545"/>
                <a:gd name="connsiteX10" fmla="*/ 4107532 w 5269905"/>
                <a:gd name="connsiteY10" fmla="*/ 822704 h 2279545"/>
                <a:gd name="connsiteX11" fmla="*/ 5269905 w 5269905"/>
                <a:gd name="connsiteY11" fmla="*/ 226019 h 2279545"/>
                <a:gd name="connsiteX0" fmla="*/ 23728 w 5269905"/>
                <a:gd name="connsiteY0" fmla="*/ 2289789 h 2289789"/>
                <a:gd name="connsiteX1" fmla="*/ 271701 w 5269905"/>
                <a:gd name="connsiteY1" fmla="*/ 1251402 h 2289789"/>
                <a:gd name="connsiteX2" fmla="*/ 1906773 w 5269905"/>
                <a:gd name="connsiteY2" fmla="*/ 2127056 h 2289789"/>
                <a:gd name="connsiteX3" fmla="*/ 2441464 w 5269905"/>
                <a:gd name="connsiteY3" fmla="*/ 1863585 h 2289789"/>
                <a:gd name="connsiteX4" fmla="*/ 1534813 w 5269905"/>
                <a:gd name="connsiteY4" fmla="*/ 1212657 h 2289789"/>
                <a:gd name="connsiteX5" fmla="*/ 1868027 w 5269905"/>
                <a:gd name="connsiteY5" fmla="*/ 918188 h 2289789"/>
                <a:gd name="connsiteX6" fmla="*/ 2658440 w 5269905"/>
                <a:gd name="connsiteY6" fmla="*/ 1204907 h 2289789"/>
                <a:gd name="connsiteX7" fmla="*/ 3022650 w 5269905"/>
                <a:gd name="connsiteY7" fmla="*/ 933687 h 2289789"/>
                <a:gd name="connsiteX8" fmla="*/ 2061756 w 5269905"/>
                <a:gd name="connsiteY8" fmla="*/ 259511 h 2289789"/>
                <a:gd name="connsiteX9" fmla="*/ 2619695 w 5269905"/>
                <a:gd name="connsiteY9" fmla="*/ 27036 h 2289789"/>
                <a:gd name="connsiteX10" fmla="*/ 4107532 w 5269905"/>
                <a:gd name="connsiteY10" fmla="*/ 832948 h 2289789"/>
                <a:gd name="connsiteX11" fmla="*/ 5269905 w 5269905"/>
                <a:gd name="connsiteY11" fmla="*/ 236263 h 2289789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07532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289201 h 2289201"/>
                <a:gd name="connsiteX1" fmla="*/ 271701 w 5269905"/>
                <a:gd name="connsiteY1" fmla="*/ 1250814 h 2289201"/>
                <a:gd name="connsiteX2" fmla="*/ 1906773 w 5269905"/>
                <a:gd name="connsiteY2" fmla="*/ 2126468 h 2289201"/>
                <a:gd name="connsiteX3" fmla="*/ 2441464 w 5269905"/>
                <a:gd name="connsiteY3" fmla="*/ 1862997 h 2289201"/>
                <a:gd name="connsiteX4" fmla="*/ 1534813 w 5269905"/>
                <a:gd name="connsiteY4" fmla="*/ 1212069 h 2289201"/>
                <a:gd name="connsiteX5" fmla="*/ 1868027 w 5269905"/>
                <a:gd name="connsiteY5" fmla="*/ 917600 h 2289201"/>
                <a:gd name="connsiteX6" fmla="*/ 2658440 w 5269905"/>
                <a:gd name="connsiteY6" fmla="*/ 1204319 h 2289201"/>
                <a:gd name="connsiteX7" fmla="*/ 2976155 w 5269905"/>
                <a:gd name="connsiteY7" fmla="*/ 894353 h 2289201"/>
                <a:gd name="connsiteX8" fmla="*/ 2061756 w 5269905"/>
                <a:gd name="connsiteY8" fmla="*/ 258923 h 2289201"/>
                <a:gd name="connsiteX9" fmla="*/ 2619695 w 5269905"/>
                <a:gd name="connsiteY9" fmla="*/ 26448 h 2289201"/>
                <a:gd name="connsiteX10" fmla="*/ 4146278 w 5269905"/>
                <a:gd name="connsiteY10" fmla="*/ 832360 h 2289201"/>
                <a:gd name="connsiteX11" fmla="*/ 5269905 w 5269905"/>
                <a:gd name="connsiteY11" fmla="*/ 235675 h 2289201"/>
                <a:gd name="connsiteX0" fmla="*/ 23728 w 5269905"/>
                <a:gd name="connsiteY0" fmla="*/ 2303485 h 2303485"/>
                <a:gd name="connsiteX1" fmla="*/ 271701 w 5269905"/>
                <a:gd name="connsiteY1" fmla="*/ 1265098 h 2303485"/>
                <a:gd name="connsiteX2" fmla="*/ 1906773 w 5269905"/>
                <a:gd name="connsiteY2" fmla="*/ 2140752 h 2303485"/>
                <a:gd name="connsiteX3" fmla="*/ 2441464 w 5269905"/>
                <a:gd name="connsiteY3" fmla="*/ 1877281 h 2303485"/>
                <a:gd name="connsiteX4" fmla="*/ 1534813 w 5269905"/>
                <a:gd name="connsiteY4" fmla="*/ 1226353 h 2303485"/>
                <a:gd name="connsiteX5" fmla="*/ 1868027 w 5269905"/>
                <a:gd name="connsiteY5" fmla="*/ 931884 h 2303485"/>
                <a:gd name="connsiteX6" fmla="*/ 2658440 w 5269905"/>
                <a:gd name="connsiteY6" fmla="*/ 1218603 h 2303485"/>
                <a:gd name="connsiteX7" fmla="*/ 2976155 w 5269905"/>
                <a:gd name="connsiteY7" fmla="*/ 908637 h 2303485"/>
                <a:gd name="connsiteX8" fmla="*/ 2061756 w 5269905"/>
                <a:gd name="connsiteY8" fmla="*/ 273207 h 2303485"/>
                <a:gd name="connsiteX9" fmla="*/ 2534454 w 5269905"/>
                <a:gd name="connsiteY9" fmla="*/ 25234 h 2303485"/>
                <a:gd name="connsiteX10" fmla="*/ 4146278 w 5269905"/>
                <a:gd name="connsiteY10" fmla="*/ 846644 h 2303485"/>
                <a:gd name="connsiteX11" fmla="*/ 5269905 w 5269905"/>
                <a:gd name="connsiteY11" fmla="*/ 249959 h 2303485"/>
                <a:gd name="connsiteX0" fmla="*/ 23728 w 5269905"/>
                <a:gd name="connsiteY0" fmla="*/ 2346463 h 2346463"/>
                <a:gd name="connsiteX1" fmla="*/ 271701 w 5269905"/>
                <a:gd name="connsiteY1" fmla="*/ 1308076 h 2346463"/>
                <a:gd name="connsiteX2" fmla="*/ 1906773 w 5269905"/>
                <a:gd name="connsiteY2" fmla="*/ 2183730 h 2346463"/>
                <a:gd name="connsiteX3" fmla="*/ 2441464 w 5269905"/>
                <a:gd name="connsiteY3" fmla="*/ 1920259 h 2346463"/>
                <a:gd name="connsiteX4" fmla="*/ 1534813 w 5269905"/>
                <a:gd name="connsiteY4" fmla="*/ 1269331 h 2346463"/>
                <a:gd name="connsiteX5" fmla="*/ 1868027 w 5269905"/>
                <a:gd name="connsiteY5" fmla="*/ 974862 h 2346463"/>
                <a:gd name="connsiteX6" fmla="*/ 2658440 w 5269905"/>
                <a:gd name="connsiteY6" fmla="*/ 1261581 h 2346463"/>
                <a:gd name="connsiteX7" fmla="*/ 2976155 w 5269905"/>
                <a:gd name="connsiteY7" fmla="*/ 951615 h 2346463"/>
                <a:gd name="connsiteX8" fmla="*/ 2061756 w 5269905"/>
                <a:gd name="connsiteY8" fmla="*/ 316185 h 2346463"/>
                <a:gd name="connsiteX9" fmla="*/ 2534454 w 5269905"/>
                <a:gd name="connsiteY9" fmla="*/ 68212 h 2346463"/>
                <a:gd name="connsiteX10" fmla="*/ 4146278 w 5269905"/>
                <a:gd name="connsiteY10" fmla="*/ 889622 h 2346463"/>
                <a:gd name="connsiteX11" fmla="*/ 5269905 w 5269905"/>
                <a:gd name="connsiteY11" fmla="*/ 292937 h 2346463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23728 w 5269905"/>
                <a:gd name="connsiteY0" fmla="*/ 2306072 h 2306072"/>
                <a:gd name="connsiteX1" fmla="*/ 271701 w 5269905"/>
                <a:gd name="connsiteY1" fmla="*/ 1267685 h 2306072"/>
                <a:gd name="connsiteX2" fmla="*/ 1906773 w 5269905"/>
                <a:gd name="connsiteY2" fmla="*/ 2143339 h 2306072"/>
                <a:gd name="connsiteX3" fmla="*/ 2441464 w 5269905"/>
                <a:gd name="connsiteY3" fmla="*/ 1879868 h 2306072"/>
                <a:gd name="connsiteX4" fmla="*/ 1534813 w 5269905"/>
                <a:gd name="connsiteY4" fmla="*/ 1228940 h 2306072"/>
                <a:gd name="connsiteX5" fmla="*/ 1868027 w 5269905"/>
                <a:gd name="connsiteY5" fmla="*/ 934471 h 2306072"/>
                <a:gd name="connsiteX6" fmla="*/ 2658440 w 5269905"/>
                <a:gd name="connsiteY6" fmla="*/ 1221190 h 2306072"/>
                <a:gd name="connsiteX7" fmla="*/ 2976155 w 5269905"/>
                <a:gd name="connsiteY7" fmla="*/ 911224 h 2306072"/>
                <a:gd name="connsiteX8" fmla="*/ 2061756 w 5269905"/>
                <a:gd name="connsiteY8" fmla="*/ 275794 h 2306072"/>
                <a:gd name="connsiteX9" fmla="*/ 2673939 w 5269905"/>
                <a:gd name="connsiteY9" fmla="*/ 74316 h 2306072"/>
                <a:gd name="connsiteX10" fmla="*/ 4146278 w 5269905"/>
                <a:gd name="connsiteY10" fmla="*/ 849231 h 2306072"/>
                <a:gd name="connsiteX11" fmla="*/ 5269905 w 5269905"/>
                <a:gd name="connsiteY11" fmla="*/ 252546 h 2306072"/>
                <a:gd name="connsiteX0" fmla="*/ 3798 w 5629683"/>
                <a:gd name="connsiteY0" fmla="*/ 2499801 h 2499801"/>
                <a:gd name="connsiteX1" fmla="*/ 631479 w 5629683"/>
                <a:gd name="connsiteY1" fmla="*/ 1267685 h 2499801"/>
                <a:gd name="connsiteX2" fmla="*/ 2266551 w 5629683"/>
                <a:gd name="connsiteY2" fmla="*/ 2143339 h 2499801"/>
                <a:gd name="connsiteX3" fmla="*/ 2801242 w 5629683"/>
                <a:gd name="connsiteY3" fmla="*/ 1879868 h 2499801"/>
                <a:gd name="connsiteX4" fmla="*/ 1894591 w 5629683"/>
                <a:gd name="connsiteY4" fmla="*/ 1228940 h 2499801"/>
                <a:gd name="connsiteX5" fmla="*/ 2227805 w 5629683"/>
                <a:gd name="connsiteY5" fmla="*/ 934471 h 2499801"/>
                <a:gd name="connsiteX6" fmla="*/ 3018218 w 5629683"/>
                <a:gd name="connsiteY6" fmla="*/ 1221190 h 2499801"/>
                <a:gd name="connsiteX7" fmla="*/ 3335933 w 5629683"/>
                <a:gd name="connsiteY7" fmla="*/ 911224 h 2499801"/>
                <a:gd name="connsiteX8" fmla="*/ 2421534 w 5629683"/>
                <a:gd name="connsiteY8" fmla="*/ 275794 h 2499801"/>
                <a:gd name="connsiteX9" fmla="*/ 3033717 w 5629683"/>
                <a:gd name="connsiteY9" fmla="*/ 74316 h 2499801"/>
                <a:gd name="connsiteX10" fmla="*/ 4506056 w 5629683"/>
                <a:gd name="connsiteY10" fmla="*/ 849231 h 2499801"/>
                <a:gd name="connsiteX11" fmla="*/ 5629683 w 5629683"/>
                <a:gd name="connsiteY11" fmla="*/ 252546 h 2499801"/>
                <a:gd name="connsiteX0" fmla="*/ 4116 w 5599005"/>
                <a:gd name="connsiteY0" fmla="*/ 2678031 h 2678031"/>
                <a:gd name="connsiteX1" fmla="*/ 600801 w 5599005"/>
                <a:gd name="connsiteY1" fmla="*/ 1267685 h 2678031"/>
                <a:gd name="connsiteX2" fmla="*/ 2235873 w 5599005"/>
                <a:gd name="connsiteY2" fmla="*/ 2143339 h 2678031"/>
                <a:gd name="connsiteX3" fmla="*/ 2770564 w 5599005"/>
                <a:gd name="connsiteY3" fmla="*/ 1879868 h 2678031"/>
                <a:gd name="connsiteX4" fmla="*/ 1863913 w 5599005"/>
                <a:gd name="connsiteY4" fmla="*/ 1228940 h 2678031"/>
                <a:gd name="connsiteX5" fmla="*/ 2197127 w 5599005"/>
                <a:gd name="connsiteY5" fmla="*/ 934471 h 2678031"/>
                <a:gd name="connsiteX6" fmla="*/ 2987540 w 5599005"/>
                <a:gd name="connsiteY6" fmla="*/ 1221190 h 2678031"/>
                <a:gd name="connsiteX7" fmla="*/ 3305255 w 5599005"/>
                <a:gd name="connsiteY7" fmla="*/ 911224 h 2678031"/>
                <a:gd name="connsiteX8" fmla="*/ 2390856 w 5599005"/>
                <a:gd name="connsiteY8" fmla="*/ 275794 h 2678031"/>
                <a:gd name="connsiteX9" fmla="*/ 3003039 w 5599005"/>
                <a:gd name="connsiteY9" fmla="*/ 74316 h 2678031"/>
                <a:gd name="connsiteX10" fmla="*/ 4475378 w 5599005"/>
                <a:gd name="connsiteY10" fmla="*/ 849231 h 2678031"/>
                <a:gd name="connsiteX11" fmla="*/ 5599005 w 5599005"/>
                <a:gd name="connsiteY11" fmla="*/ 252546 h 2678031"/>
                <a:gd name="connsiteX0" fmla="*/ 3590 w 5652723"/>
                <a:gd name="connsiteY0" fmla="*/ 3003496 h 3003496"/>
                <a:gd name="connsiteX1" fmla="*/ 654519 w 5652723"/>
                <a:gd name="connsiteY1" fmla="*/ 1267685 h 3003496"/>
                <a:gd name="connsiteX2" fmla="*/ 2289591 w 5652723"/>
                <a:gd name="connsiteY2" fmla="*/ 2143339 h 3003496"/>
                <a:gd name="connsiteX3" fmla="*/ 2824282 w 5652723"/>
                <a:gd name="connsiteY3" fmla="*/ 1879868 h 3003496"/>
                <a:gd name="connsiteX4" fmla="*/ 1917631 w 5652723"/>
                <a:gd name="connsiteY4" fmla="*/ 1228940 h 3003496"/>
                <a:gd name="connsiteX5" fmla="*/ 2250845 w 5652723"/>
                <a:gd name="connsiteY5" fmla="*/ 934471 h 3003496"/>
                <a:gd name="connsiteX6" fmla="*/ 3041258 w 5652723"/>
                <a:gd name="connsiteY6" fmla="*/ 1221190 h 3003496"/>
                <a:gd name="connsiteX7" fmla="*/ 3358973 w 5652723"/>
                <a:gd name="connsiteY7" fmla="*/ 911224 h 3003496"/>
                <a:gd name="connsiteX8" fmla="*/ 2444574 w 5652723"/>
                <a:gd name="connsiteY8" fmla="*/ 275794 h 3003496"/>
                <a:gd name="connsiteX9" fmla="*/ 3056757 w 5652723"/>
                <a:gd name="connsiteY9" fmla="*/ 74316 h 3003496"/>
                <a:gd name="connsiteX10" fmla="*/ 4529096 w 5652723"/>
                <a:gd name="connsiteY10" fmla="*/ 849231 h 3003496"/>
                <a:gd name="connsiteX11" fmla="*/ 5652723 w 5652723"/>
                <a:gd name="connsiteY11" fmla="*/ 252546 h 3003496"/>
                <a:gd name="connsiteX0" fmla="*/ 3525 w 5660407"/>
                <a:gd name="connsiteY0" fmla="*/ 2840763 h 2840763"/>
                <a:gd name="connsiteX1" fmla="*/ 662203 w 5660407"/>
                <a:gd name="connsiteY1" fmla="*/ 1267685 h 2840763"/>
                <a:gd name="connsiteX2" fmla="*/ 2297275 w 5660407"/>
                <a:gd name="connsiteY2" fmla="*/ 2143339 h 2840763"/>
                <a:gd name="connsiteX3" fmla="*/ 2831966 w 5660407"/>
                <a:gd name="connsiteY3" fmla="*/ 1879868 h 2840763"/>
                <a:gd name="connsiteX4" fmla="*/ 1925315 w 5660407"/>
                <a:gd name="connsiteY4" fmla="*/ 1228940 h 2840763"/>
                <a:gd name="connsiteX5" fmla="*/ 2258529 w 5660407"/>
                <a:gd name="connsiteY5" fmla="*/ 934471 h 2840763"/>
                <a:gd name="connsiteX6" fmla="*/ 3048942 w 5660407"/>
                <a:gd name="connsiteY6" fmla="*/ 1221190 h 2840763"/>
                <a:gd name="connsiteX7" fmla="*/ 3366657 w 5660407"/>
                <a:gd name="connsiteY7" fmla="*/ 911224 h 2840763"/>
                <a:gd name="connsiteX8" fmla="*/ 2452258 w 5660407"/>
                <a:gd name="connsiteY8" fmla="*/ 275794 h 2840763"/>
                <a:gd name="connsiteX9" fmla="*/ 3064441 w 5660407"/>
                <a:gd name="connsiteY9" fmla="*/ 74316 h 2840763"/>
                <a:gd name="connsiteX10" fmla="*/ 4536780 w 5660407"/>
                <a:gd name="connsiteY10" fmla="*/ 849231 h 2840763"/>
                <a:gd name="connsiteX11" fmla="*/ 5660407 w 5660407"/>
                <a:gd name="connsiteY11" fmla="*/ 252546 h 2840763"/>
                <a:gd name="connsiteX0" fmla="*/ 4962 w 5661844"/>
                <a:gd name="connsiteY0" fmla="*/ 2840763 h 2840763"/>
                <a:gd name="connsiteX1" fmla="*/ 663640 w 5661844"/>
                <a:gd name="connsiteY1" fmla="*/ 1267685 h 2840763"/>
                <a:gd name="connsiteX2" fmla="*/ 2298712 w 5661844"/>
                <a:gd name="connsiteY2" fmla="*/ 2143339 h 2840763"/>
                <a:gd name="connsiteX3" fmla="*/ 2833403 w 5661844"/>
                <a:gd name="connsiteY3" fmla="*/ 1879868 h 2840763"/>
                <a:gd name="connsiteX4" fmla="*/ 1926752 w 5661844"/>
                <a:gd name="connsiteY4" fmla="*/ 1228940 h 2840763"/>
                <a:gd name="connsiteX5" fmla="*/ 2259966 w 5661844"/>
                <a:gd name="connsiteY5" fmla="*/ 934471 h 2840763"/>
                <a:gd name="connsiteX6" fmla="*/ 3050379 w 5661844"/>
                <a:gd name="connsiteY6" fmla="*/ 1221190 h 2840763"/>
                <a:gd name="connsiteX7" fmla="*/ 3368094 w 5661844"/>
                <a:gd name="connsiteY7" fmla="*/ 911224 h 2840763"/>
                <a:gd name="connsiteX8" fmla="*/ 2453695 w 5661844"/>
                <a:gd name="connsiteY8" fmla="*/ 275794 h 2840763"/>
                <a:gd name="connsiteX9" fmla="*/ 3065878 w 5661844"/>
                <a:gd name="connsiteY9" fmla="*/ 74316 h 2840763"/>
                <a:gd name="connsiteX10" fmla="*/ 4538217 w 5661844"/>
                <a:gd name="connsiteY10" fmla="*/ 849231 h 2840763"/>
                <a:gd name="connsiteX11" fmla="*/ 5661844 w 5661844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31859 w 5660300"/>
                <a:gd name="connsiteY3" fmla="*/ 1879868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  <a:gd name="connsiteX0" fmla="*/ 3418 w 5660300"/>
                <a:gd name="connsiteY0" fmla="*/ 2840763 h 2840763"/>
                <a:gd name="connsiteX1" fmla="*/ 662096 w 5660300"/>
                <a:gd name="connsiteY1" fmla="*/ 1267685 h 2840763"/>
                <a:gd name="connsiteX2" fmla="*/ 2227426 w 5660300"/>
                <a:gd name="connsiteY2" fmla="*/ 2089095 h 2840763"/>
                <a:gd name="connsiteX3" fmla="*/ 2808612 w 5660300"/>
                <a:gd name="connsiteY3" fmla="*/ 1864370 h 2840763"/>
                <a:gd name="connsiteX4" fmla="*/ 1925208 w 5660300"/>
                <a:gd name="connsiteY4" fmla="*/ 1228940 h 2840763"/>
                <a:gd name="connsiteX5" fmla="*/ 2258422 w 5660300"/>
                <a:gd name="connsiteY5" fmla="*/ 934471 h 2840763"/>
                <a:gd name="connsiteX6" fmla="*/ 3048835 w 5660300"/>
                <a:gd name="connsiteY6" fmla="*/ 1221190 h 2840763"/>
                <a:gd name="connsiteX7" fmla="*/ 3366550 w 5660300"/>
                <a:gd name="connsiteY7" fmla="*/ 911224 h 2840763"/>
                <a:gd name="connsiteX8" fmla="*/ 2452151 w 5660300"/>
                <a:gd name="connsiteY8" fmla="*/ 275794 h 2840763"/>
                <a:gd name="connsiteX9" fmla="*/ 3064334 w 5660300"/>
                <a:gd name="connsiteY9" fmla="*/ 74316 h 2840763"/>
                <a:gd name="connsiteX10" fmla="*/ 4536673 w 5660300"/>
                <a:gd name="connsiteY10" fmla="*/ 849231 h 2840763"/>
                <a:gd name="connsiteX11" fmla="*/ 5660300 w 5660300"/>
                <a:gd name="connsiteY11" fmla="*/ 252546 h 2840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60300" h="2840763">
                  <a:moveTo>
                    <a:pt x="3418" y="2840763"/>
                  </a:moveTo>
                  <a:cubicBezTo>
                    <a:pt x="-37265" y="1792689"/>
                    <a:pt x="291428" y="1392963"/>
                    <a:pt x="662096" y="1267685"/>
                  </a:cubicBezTo>
                  <a:cubicBezTo>
                    <a:pt x="1032764" y="1142407"/>
                    <a:pt x="1869673" y="1989647"/>
                    <a:pt x="2227426" y="2089095"/>
                  </a:cubicBezTo>
                  <a:cubicBezTo>
                    <a:pt x="2585179" y="2188543"/>
                    <a:pt x="2858982" y="2007729"/>
                    <a:pt x="2808612" y="1864370"/>
                  </a:cubicBezTo>
                  <a:cubicBezTo>
                    <a:pt x="2758242" y="1721011"/>
                    <a:pt x="2016906" y="1383923"/>
                    <a:pt x="1925208" y="1228940"/>
                  </a:cubicBezTo>
                  <a:cubicBezTo>
                    <a:pt x="1833510" y="1073957"/>
                    <a:pt x="2071151" y="935763"/>
                    <a:pt x="2258422" y="934471"/>
                  </a:cubicBezTo>
                  <a:cubicBezTo>
                    <a:pt x="2445693" y="933179"/>
                    <a:pt x="2864147" y="1225065"/>
                    <a:pt x="3048835" y="1221190"/>
                  </a:cubicBezTo>
                  <a:cubicBezTo>
                    <a:pt x="3233523" y="1217315"/>
                    <a:pt x="3465997" y="1068790"/>
                    <a:pt x="3366550" y="911224"/>
                  </a:cubicBezTo>
                  <a:cubicBezTo>
                    <a:pt x="3267103" y="753658"/>
                    <a:pt x="2502520" y="415279"/>
                    <a:pt x="2452151" y="275794"/>
                  </a:cubicBezTo>
                  <a:cubicBezTo>
                    <a:pt x="2401782" y="136309"/>
                    <a:pt x="2716914" y="-129745"/>
                    <a:pt x="3064334" y="74316"/>
                  </a:cubicBezTo>
                  <a:cubicBezTo>
                    <a:pt x="3411754" y="278377"/>
                    <a:pt x="4173754" y="804027"/>
                    <a:pt x="4536673" y="849231"/>
                  </a:cubicBezTo>
                  <a:cubicBezTo>
                    <a:pt x="4899592" y="894435"/>
                    <a:pt x="5447198" y="362326"/>
                    <a:pt x="5660300" y="252546"/>
                  </a:cubicBezTo>
                </a:path>
              </a:pathLst>
            </a:custGeom>
            <a:noFill/>
            <a:ln w="25400">
              <a:solidFill>
                <a:srgbClr val="C8E4F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1" name="Teardrop 10">
            <a:extLst>
              <a:ext uri="{FF2B5EF4-FFF2-40B4-BE49-F238E27FC236}">
                <a16:creationId xmlns:a16="http://schemas.microsoft.com/office/drawing/2014/main" id="{A57DC6ED-170D-46FF-8EC4-3971F0FF073E}"/>
              </a:ext>
            </a:extLst>
          </p:cNvPr>
          <p:cNvSpPr/>
          <p:nvPr/>
        </p:nvSpPr>
        <p:spPr>
          <a:xfrm rot="8100000">
            <a:off x="1866412" y="2695386"/>
            <a:ext cx="758236" cy="758236"/>
          </a:xfrm>
          <a:prstGeom prst="teardrop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4A547086-576A-4CA4-921A-8B649B29E659}"/>
              </a:ext>
            </a:extLst>
          </p:cNvPr>
          <p:cNvSpPr/>
          <p:nvPr/>
        </p:nvSpPr>
        <p:spPr>
          <a:xfrm rot="8100000">
            <a:off x="5358403" y="3920338"/>
            <a:ext cx="758236" cy="758236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80A918DB-2703-4823-954A-CCB28EEC2956}"/>
              </a:ext>
            </a:extLst>
          </p:cNvPr>
          <p:cNvSpPr/>
          <p:nvPr/>
        </p:nvSpPr>
        <p:spPr>
          <a:xfrm rot="8100000">
            <a:off x="5358404" y="544669"/>
            <a:ext cx="758236" cy="758236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8231F981-993F-4106-AF89-213FD57BB53C}"/>
              </a:ext>
            </a:extLst>
          </p:cNvPr>
          <p:cNvSpPr/>
          <p:nvPr/>
        </p:nvSpPr>
        <p:spPr>
          <a:xfrm rot="8100000">
            <a:off x="9517192" y="1616977"/>
            <a:ext cx="758236" cy="758236"/>
          </a:xfrm>
          <a:prstGeom prst="teardrop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BC5BF78D-235F-4599-B058-AFCE91911049}"/>
              </a:ext>
            </a:extLst>
          </p:cNvPr>
          <p:cNvSpPr txBox="1">
            <a:spLocks/>
          </p:cNvSpPr>
          <p:nvPr/>
        </p:nvSpPr>
        <p:spPr>
          <a:xfrm>
            <a:off x="1155518" y="5200589"/>
            <a:ext cx="3358255" cy="11154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Grupo Quinta do Vale Alimentos surge da reestruturação das atividades da Família Lisot, iniciadas em 1955 (Comércio Biazio Lisot). </a:t>
            </a:r>
          </a:p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endParaRPr lang="pt-BR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Na sequência surge a empresa Raimundo Lisot Sobrinho com comércio e transportes, criando, assim, a Quinta do Vale Alimentos.</a:t>
            </a:r>
            <a:endParaRPr lang="en-US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CA1B6C-AD40-4CA6-A328-DC5726B44D19}"/>
              </a:ext>
            </a:extLst>
          </p:cNvPr>
          <p:cNvCxnSpPr>
            <a:cxnSpLocks/>
            <a:stCxn id="11" idx="7"/>
          </p:cNvCxnSpPr>
          <p:nvPr/>
        </p:nvCxnSpPr>
        <p:spPr>
          <a:xfrm>
            <a:off x="2245530" y="3610658"/>
            <a:ext cx="0" cy="1589931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0C484EB-FC82-4238-9EBA-C909E71F3846}"/>
              </a:ext>
            </a:extLst>
          </p:cNvPr>
          <p:cNvSpPr txBox="1"/>
          <p:nvPr/>
        </p:nvSpPr>
        <p:spPr>
          <a:xfrm>
            <a:off x="1887385" y="2890763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1955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ABD8CC-8C8D-404B-ACF7-93A010DC5D86}"/>
              </a:ext>
            </a:extLst>
          </p:cNvPr>
          <p:cNvSpPr txBox="1"/>
          <p:nvPr/>
        </p:nvSpPr>
        <p:spPr>
          <a:xfrm>
            <a:off x="5379376" y="4114790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C3961D-C544-433F-82C3-68EBD3851B7C}"/>
              </a:ext>
            </a:extLst>
          </p:cNvPr>
          <p:cNvSpPr txBox="1"/>
          <p:nvPr/>
        </p:nvSpPr>
        <p:spPr>
          <a:xfrm>
            <a:off x="5379376" y="739121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C59CC1-7CA8-4F8F-BD9E-D2337987156A}"/>
              </a:ext>
            </a:extLst>
          </p:cNvPr>
          <p:cNvSpPr txBox="1"/>
          <p:nvPr/>
        </p:nvSpPr>
        <p:spPr>
          <a:xfrm>
            <a:off x="9538165" y="1811429"/>
            <a:ext cx="716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3">
            <a:extLst>
              <a:ext uri="{FF2B5EF4-FFF2-40B4-BE49-F238E27FC236}">
                <a16:creationId xmlns:a16="http://schemas.microsoft.com/office/drawing/2014/main" id="{0402CE0B-9B76-4B6D-AA52-F24230E9DC46}"/>
              </a:ext>
            </a:extLst>
          </p:cNvPr>
          <p:cNvSpPr txBox="1">
            <a:spLocks/>
          </p:cNvSpPr>
          <p:nvPr/>
        </p:nvSpPr>
        <p:spPr>
          <a:xfrm>
            <a:off x="6095665" y="5392533"/>
            <a:ext cx="3358255" cy="697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Ampliação da linha de atuação, com foco no segmento de embutidos, instalando uma nova indústria na cidade de Encantado – RS, buscando e desenvolvendo o mercado nesse novo segmento.</a:t>
            </a:r>
            <a:endParaRPr lang="en-US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B94BC4C-8730-4E76-BBF2-004F09C443FC}"/>
              </a:ext>
            </a:extLst>
          </p:cNvPr>
          <p:cNvCxnSpPr/>
          <p:nvPr/>
        </p:nvCxnSpPr>
        <p:spPr>
          <a:xfrm>
            <a:off x="5737520" y="4835610"/>
            <a:ext cx="0" cy="92271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AED5EB9-94E9-427A-B3A0-2E37480E23F7}"/>
              </a:ext>
            </a:extLst>
          </p:cNvPr>
          <p:cNvCxnSpPr/>
          <p:nvPr/>
        </p:nvCxnSpPr>
        <p:spPr>
          <a:xfrm>
            <a:off x="5770438" y="5758322"/>
            <a:ext cx="325227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4" name="Title 3">
            <a:extLst>
              <a:ext uri="{FF2B5EF4-FFF2-40B4-BE49-F238E27FC236}">
                <a16:creationId xmlns:a16="http://schemas.microsoft.com/office/drawing/2014/main" id="{3E9821AB-4214-4DC0-968A-91E1478E32CB}"/>
              </a:ext>
            </a:extLst>
          </p:cNvPr>
          <p:cNvSpPr txBox="1">
            <a:spLocks/>
          </p:cNvSpPr>
          <p:nvPr/>
        </p:nvSpPr>
        <p:spPr>
          <a:xfrm>
            <a:off x="1102556" y="836230"/>
            <a:ext cx="3358255" cy="5465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O setor de embutidos amplia sua planta industrial, adquirindo, investindo e remodelando as instalações da antiga “Costi”.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AADD6FB-21FC-459E-A331-CB094DC764B1}"/>
              </a:ext>
            </a:extLst>
          </p:cNvPr>
          <p:cNvCxnSpPr>
            <a:cxnSpLocks/>
          </p:cNvCxnSpPr>
          <p:nvPr/>
        </p:nvCxnSpPr>
        <p:spPr>
          <a:xfrm flipH="1">
            <a:off x="4513773" y="1074293"/>
            <a:ext cx="68759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itle 3">
            <a:extLst>
              <a:ext uri="{FF2B5EF4-FFF2-40B4-BE49-F238E27FC236}">
                <a16:creationId xmlns:a16="http://schemas.microsoft.com/office/drawing/2014/main" id="{5ED891A8-B054-47BF-96E9-2B3FECFA877E}"/>
              </a:ext>
            </a:extLst>
          </p:cNvPr>
          <p:cNvSpPr txBox="1">
            <a:spLocks/>
          </p:cNvSpPr>
          <p:nvPr/>
        </p:nvSpPr>
        <p:spPr>
          <a:xfrm>
            <a:off x="8372329" y="3403912"/>
            <a:ext cx="3077312" cy="341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 marL="171450" indent="-171450" algn="just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pt-BR" sz="1000" b="0" dirty="0">
                <a:solidFill>
                  <a:srgbClr val="000000"/>
                </a:solidFill>
                <a:latin typeface="Arial" panose="020B0604020202020204" pitchFamily="34" charset="0"/>
                <a:ea typeface="Roboto Light" charset="0"/>
                <a:cs typeface="Arial" panose="020B0604020202020204" pitchFamily="34" charset="0"/>
              </a:rPr>
              <a:t>Pedido de Recuperação Judicial.</a:t>
            </a:r>
            <a:endParaRPr lang="en-US" sz="1000" b="0" dirty="0">
              <a:solidFill>
                <a:srgbClr val="000000"/>
              </a:solidFill>
              <a:latin typeface="Arial" panose="020B0604020202020204" pitchFamily="34" charset="0"/>
              <a:ea typeface="Roboto Light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96E6392-2576-419C-A305-E565B47141E3}"/>
              </a:ext>
            </a:extLst>
          </p:cNvPr>
          <p:cNvCxnSpPr>
            <a:stCxn id="14" idx="7"/>
          </p:cNvCxnSpPr>
          <p:nvPr/>
        </p:nvCxnSpPr>
        <p:spPr>
          <a:xfrm flipH="1">
            <a:off x="9896309" y="2532249"/>
            <a:ext cx="1" cy="871662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19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D89D6A-57D8-45D8-B66F-2F3D4B367A65}"/>
              </a:ext>
            </a:extLst>
          </p:cNvPr>
          <p:cNvSpPr/>
          <p:nvPr/>
        </p:nvSpPr>
        <p:spPr>
          <a:xfrm>
            <a:off x="368968" y="330650"/>
            <a:ext cx="11448000" cy="6120000"/>
          </a:xfrm>
          <a:prstGeom prst="rect">
            <a:avLst/>
          </a:prstGeom>
        </p:spPr>
        <p:txBody>
          <a:bodyPr wrap="square" numCol="2" spcCol="360000">
            <a:spAutoFit/>
          </a:bodyPr>
          <a:lstStyle/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400" b="1" dirty="0">
                <a:solidFill>
                  <a:schemeClr val="accent5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2.2. Visita à sede da Recuperanda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 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No dia 12 de fevereiro de 2019, a Administração Judicial realizou visita a sede da Recuperanda, na cidade de Encantado – RS, ocasião em que foi recebida pelos membros da administração: Alcimar Luiz Lisot, Luiz Carlos Lisot, Robledo Luiz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Lisot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Com capacidade de produção de 500 toneladas/mês, a Recuperanda destacou que a atual produção gira em torno de 200 toneladas/mês. Segundo o atual diretor financeiro, a antecipação de recebíveis não é suficiente para aquisição de matéria-prima necessária para produção, de modo que o fomento (FIDC) é foco atual da administração.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 meados de 2015, a família adquiriu a antiga fábrica da Costi, onde hoje está localizada a fábrica de embutidos (Encantado, RS). Em julho de 2018, foi vendida a operação de laticínios (Doutor Ricardo, RS), razão pela qual a Recuperanda não fabrica mais queijos. 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 razão desta venda, a Recuperanda passou a comprar queijo para revenda, como já fazia para as lasanhas e pizzas. Ou seja, atualmente há produção apenas de embutidos.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Recuperanda obteve medida liminar para impedir a inclusão da sua dívida tributária (ICMS: cerca de R$ 10.000.000,00) como dívida ativa, o que a enquadraria como devedora contumaz. Desta forma, a administração pretende aderir ao parcelamento especial para empresas em Recuperação Judicial.</a:t>
            </a: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6213" indent="360000" algn="just" defTabSz="360000">
              <a:lnSpc>
                <a:spcPct val="114000"/>
              </a:lnSpc>
              <a:spcAft>
                <a:spcPts val="0"/>
              </a:spcAft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42C4BD-5EA6-436C-8C3E-68E9B9EBF5F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23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102213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Foram encaminhadas à Administração Judicial as demonstrações contábeis da Recuperanda referentes ao mês de dezembro/18. Apresenta-se abaixo uma análise sobre seus saldos patrimoniais.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F590CF-0D04-4E4D-A265-34DC87383319}"/>
              </a:ext>
            </a:extLst>
          </p:cNvPr>
          <p:cNvSpPr/>
          <p:nvPr/>
        </p:nvSpPr>
        <p:spPr>
          <a:xfrm>
            <a:off x="6488969" y="1175506"/>
            <a:ext cx="5101390" cy="323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 ativo da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em 31/12/2018, era de R$ 35.460.330,21, sendo composto substancialmente pelos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créditos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(48%) 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imobilizado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(45%);</a:t>
            </a: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dos R$ 17.026.286,64 de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créditos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180975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R$ 9.159.697,79 (54%) referem-se a impostos e contribuições a recuperar (ICMS, IPI, PIS/COFINS, etc.);</a:t>
            </a:r>
          </a:p>
          <a:p>
            <a:pPr marL="180975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R$ 5.101.146,50 (30%) referem-se a outros direitos (venda da operação de laticínios);</a:t>
            </a:r>
          </a:p>
          <a:p>
            <a:pPr marL="180975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R$ 2.342.701,07 (14%) referem-se a clientes; e</a:t>
            </a:r>
          </a:p>
          <a:p>
            <a:pPr marL="180975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R$ 422.741,28 (2%) referem-se a adiantamentos a fornecedores.</a:t>
            </a:r>
          </a:p>
          <a:p>
            <a:pPr marL="180975" algn="just">
              <a:lnSpc>
                <a:spcPct val="114000"/>
              </a:lnSpc>
              <a:buFont typeface="Wingdings" panose="05000000000000000000" pitchFamily="2" charset="2"/>
              <a:buChar char="Ø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71450" indent="-1714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no que tange à variação de saldos do ativo entre 2017 e 2018, observa-se reduções, exceto nas contas de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créditos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investimento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s, conforme demonstrado abaixo: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7C67CB-5EB3-42A7-99ED-18E7E57F94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8AC155C-BB9D-4222-A9E2-5FEF6D4B5A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557968"/>
              </p:ext>
            </p:extLst>
          </p:nvPr>
        </p:nvGraphicFramePr>
        <p:xfrm>
          <a:off x="368969" y="1703552"/>
          <a:ext cx="61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DAF2D4-D1AB-4D8B-9D7F-120A7317A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4696952"/>
              </p:ext>
            </p:extLst>
          </p:nvPr>
        </p:nvGraphicFramePr>
        <p:xfrm>
          <a:off x="7034236" y="4407929"/>
          <a:ext cx="2318480" cy="21945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49740">
                  <a:extLst>
                    <a:ext uri="{9D8B030D-6E8A-4147-A177-3AD203B41FA5}">
                      <a16:colId xmlns:a16="http://schemas.microsoft.com/office/drawing/2014/main" val="1614196710"/>
                    </a:ext>
                  </a:extLst>
                </a:gridCol>
                <a:gridCol w="668740">
                  <a:extLst>
                    <a:ext uri="{9D8B030D-6E8A-4147-A177-3AD203B41FA5}">
                      <a16:colId xmlns:a16="http://schemas.microsoft.com/office/drawing/2014/main" val="356722334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 2017 x 2018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1774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Disponível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-59%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0241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Créditos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920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Estoques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-64%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870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Despesas exerc. seguinte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-85%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581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Realizável a longo prazo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-69%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076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Investimentos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8347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Imobilizado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-47%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9544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Intangível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-44%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422074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5450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350B13F-3EB0-48E8-82E5-4FAF0222232E}"/>
              </a:ext>
            </a:extLst>
          </p:cNvPr>
          <p:cNvSpPr/>
          <p:nvPr/>
        </p:nvSpPr>
        <p:spPr>
          <a:xfrm>
            <a:off x="368969" y="330652"/>
            <a:ext cx="11598442" cy="1022139"/>
          </a:xfrm>
          <a:prstGeom prst="rect">
            <a:avLst/>
          </a:prstGeom>
        </p:spPr>
        <p:txBody>
          <a:bodyPr wrap="square" numCol="1" spcCol="180000">
            <a:spAutoFit/>
          </a:bodyPr>
          <a:lstStyle/>
          <a:p>
            <a:pPr lvl="0" indent="352425">
              <a:lnSpc>
                <a:spcPct val="114000"/>
              </a:lnSpc>
            </a:pPr>
            <a:r>
              <a:rPr lang="pt-BR" sz="1400" b="1" kern="0" dirty="0">
                <a:solidFill>
                  <a:schemeClr val="accent6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2.3. Análise Econômico-Financeira</a:t>
            </a:r>
            <a:endParaRPr lang="en-US" sz="1400" b="1" dirty="0">
              <a:solidFill>
                <a:schemeClr val="accent6">
                  <a:lumMod val="90000"/>
                  <a:lumOff val="10000"/>
                </a:schemeClr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endParaRPr lang="pt-BR" sz="1600" b="1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352425" algn="just">
              <a:lnSpc>
                <a:spcPct val="114000"/>
              </a:lnSpc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Foram encaminhadas à Administração Judicial as demonstrações contábeis da Recuperanda referentes ao mês de dezembro/18. Apresenta-se abaixo uma análise sobre seus saldos patrimoniais.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2890C-D483-483B-88C7-7BC0CB2591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z="120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B7C67CB-5EB3-42A7-99ED-18E7E57F94A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55" y="5807041"/>
            <a:ext cx="2094230" cy="78994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611A6724-191A-4B5F-963A-2B1A228B46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8277761"/>
              </p:ext>
            </p:extLst>
          </p:nvPr>
        </p:nvGraphicFramePr>
        <p:xfrm>
          <a:off x="368969" y="1608915"/>
          <a:ext cx="6120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1C9A7E22-ADEA-43DB-89FE-96FF239A8685}"/>
              </a:ext>
            </a:extLst>
          </p:cNvPr>
          <p:cNvSpPr/>
          <p:nvPr/>
        </p:nvSpPr>
        <p:spPr>
          <a:xfrm>
            <a:off x="6488969" y="1333928"/>
            <a:ext cx="5101390" cy="3021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 passivo da </a:t>
            </a:r>
            <a:r>
              <a:rPr lang="pt-BR" sz="1200" dirty="0" err="1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Recuperanda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em 31/12/2018, mostrava-se heterogêneo, e as rubricas mais relevantes eram: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obrigações tributárias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(27%),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exigível a longo prazo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(27%),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outras obrigações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(26%) 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empréstimos e financiamentos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(26%);</a:t>
            </a: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rubrica de </a:t>
            </a:r>
            <a:r>
              <a:rPr lang="pt-BR" sz="1200" i="1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outras obrigações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é composta essencialmente por saldos de parcelamentos de tributos federais (15%) e estaduais (62%). Há também saldos de adiantamentos referentes a antecipação de recebíveis</a:t>
            </a:r>
            <a:r>
              <a:rPr lang="pt-BR" sz="120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no valor de R$ 1.274.578,39 (14%);</a:t>
            </a: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pt-BR" sz="120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indent="2730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pt-BR" sz="120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no que tange à variação de saldos do passivo entre 2017 e 2018, observa-se que a mais relevante refere-se ao patrimônio líquido, o qual aumento seu saldo devedor (negativo) em função dos prejuízos acumulados de exercícios anteriores: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5394C63-141A-48FD-9726-140036704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687985"/>
              </p:ext>
            </p:extLst>
          </p:nvPr>
        </p:nvGraphicFramePr>
        <p:xfrm>
          <a:off x="6808116" y="4536937"/>
          <a:ext cx="2783892" cy="19507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980909">
                  <a:extLst>
                    <a:ext uri="{9D8B030D-6E8A-4147-A177-3AD203B41FA5}">
                      <a16:colId xmlns:a16="http://schemas.microsoft.com/office/drawing/2014/main" val="1614196710"/>
                    </a:ext>
                  </a:extLst>
                </a:gridCol>
                <a:gridCol w="802983">
                  <a:extLst>
                    <a:ext uri="{9D8B030D-6E8A-4147-A177-3AD203B41FA5}">
                      <a16:colId xmlns:a16="http://schemas.microsoft.com/office/drawing/2014/main" val="356722334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∆ 2017 x 2018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17745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Empréstimos e financiamentos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20241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Fornecedores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-24%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920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tributárias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6870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Obrigações trabalhistas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7581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Outras obrigações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-25%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20767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Exigível a longo prazo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-46%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8347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Patrimônio Líquido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 sz="10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287%</a:t>
                      </a:r>
                      <a:endParaRPr lang="en-US" sz="10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9544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804090"/>
      </p:ext>
    </p:extLst>
  </p:cSld>
  <p:clrMapOvr>
    <a:masterClrMapping/>
  </p:clrMapOvr>
</p:sld>
</file>

<file path=ppt/theme/theme1.xml><?xml version="1.0" encoding="utf-8"?>
<a:theme xmlns:a="http://schemas.openxmlformats.org/drawingml/2006/main" name="NOWCO Master">
  <a:themeElements>
    <a:clrScheme name="Custom 14">
      <a:dk1>
        <a:srgbClr val="F0F4FA"/>
      </a:dk1>
      <a:lt1>
        <a:srgbClr val="FCFDFE"/>
      </a:lt1>
      <a:dk2>
        <a:srgbClr val="0C1624"/>
      </a:dk2>
      <a:lt2>
        <a:srgbClr val="F0F4FA"/>
      </a:lt2>
      <a:accent1>
        <a:srgbClr val="0C1624"/>
      </a:accent1>
      <a:accent2>
        <a:srgbClr val="3D6EB7"/>
      </a:accent2>
      <a:accent3>
        <a:srgbClr val="F58673"/>
      </a:accent3>
      <a:accent4>
        <a:srgbClr val="F16953"/>
      </a:accent4>
      <a:accent5>
        <a:srgbClr val="22375C"/>
      </a:accent5>
      <a:accent6>
        <a:srgbClr val="1A2A46"/>
      </a:accent6>
      <a:hlink>
        <a:srgbClr val="F16953"/>
      </a:hlink>
      <a:folHlink>
        <a:srgbClr val="F8A79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wco-corporate-template" id="{37AAEE3E-5247-4054-AC57-BB65D5E0883B}" vid="{337ED34B-C5C7-4D2F-B536-2CAE281407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C25E02C492E4B985EE828668EADBF" ma:contentTypeVersion="13" ma:contentTypeDescription="Create a new document." ma:contentTypeScope="" ma:versionID="620ee65fb740eab4514ea97a5147a7d2">
  <xsd:schema xmlns:xsd="http://www.w3.org/2001/XMLSchema" xmlns:xs="http://www.w3.org/2001/XMLSchema" xmlns:p="http://schemas.microsoft.com/office/2006/metadata/properties" xmlns:ns2="428182ff-5b7c-42a0-853e-d54b6befd95f" xmlns:ns3="10f10aa4-5702-47bb-b7f6-1e31cf998bd6" targetNamespace="http://schemas.microsoft.com/office/2006/metadata/properties" ma:root="true" ma:fieldsID="c278ac03fc3f899a733fd472f501d6f2" ns2:_="" ns3:_="">
    <xsd:import namespace="428182ff-5b7c-42a0-853e-d54b6befd95f"/>
    <xsd:import namespace="10f10aa4-5702-47bb-b7f6-1e31cf998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8182ff-5b7c-42a0-853e-d54b6befd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0aa4-5702-47bb-b7f6-1e31cf998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4F5A20-8090-4798-9308-F1DD43216B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234ED0-19F4-4627-9090-AED3779DE191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28182ff-5b7c-42a0-853e-d54b6befd95f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CA9532A-D3B0-45E9-9A4E-B5AF172BC026}"/>
</file>

<file path=docProps/app.xml><?xml version="1.0" encoding="utf-8"?>
<Properties xmlns="http://schemas.openxmlformats.org/officeDocument/2006/extended-properties" xmlns:vt="http://schemas.openxmlformats.org/officeDocument/2006/docPropsVTypes">
  <Template>nowco-corporate-template</Template>
  <TotalTime>1289</TotalTime>
  <Words>1300</Words>
  <Application>Microsoft Office PowerPoint</Application>
  <PresentationFormat>Widescreen</PresentationFormat>
  <Paragraphs>252</Paragraphs>
  <Slides>14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Open Sans</vt:lpstr>
      <vt:lpstr>Open Sans Light</vt:lpstr>
      <vt:lpstr>Open Sans Semibold</vt:lpstr>
      <vt:lpstr>Tw Cen MT</vt:lpstr>
      <vt:lpstr>Wingdings</vt:lpstr>
      <vt:lpstr>NOWCO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Fernanda BJ Adm Judicial</dc:creator>
  <cp:lastModifiedBy>Fernanda Lampert Ribas</cp:lastModifiedBy>
  <cp:revision>9</cp:revision>
  <cp:lastPrinted>2019-01-24T17:56:34Z</cp:lastPrinted>
  <dcterms:created xsi:type="dcterms:W3CDTF">2019-01-24T17:20:57Z</dcterms:created>
  <dcterms:modified xsi:type="dcterms:W3CDTF">2019-03-15T20:46:17Z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0x010100C83C25E02C492E4B985EE828668EADBF</vt:lpwstr>
  </property>
  <property fmtid="{D5CDD505-2E9C-101B-9397-08002B2CF9AE}" pid="3" name="AuthorIds_UIVersion_512">
    <vt:lpwstr>16</vt:lpwstr>
  </property>
  <property fmtid="{D5CDD505-2E9C-101B-9397-08002B2CF9AE}" pid="4" name="AuthorIds_UIVersion_25600">
    <vt:lpwstr>16</vt:lpwstr>
  </property>
  <property fmtid="{D5CDD505-2E9C-101B-9397-08002B2CF9AE}" pid="5" name="AuthorIds_UIVersion_26112">
    <vt:lpwstr>31</vt:lpwstr>
  </property>
  <property fmtid="{D5CDD505-2E9C-101B-9397-08002B2CF9AE}" pid="6" name="AuthorIds_UIVersion_15360">
    <vt:lpwstr>16</vt:lpwstr>
  </property>
  <property fmtid="{D5CDD505-2E9C-101B-9397-08002B2CF9AE}" pid="7" name="AuthorIds_UIVersion_1024">
    <vt:lpwstr>38</vt:lpwstr>
  </property>
  <property fmtid="{D5CDD505-2E9C-101B-9397-08002B2CF9AE}" pid="8" name="AuthorIds_UIVersion_3584">
    <vt:lpwstr>36</vt:lpwstr>
  </property>
  <property fmtid="{D5CDD505-2E9C-101B-9397-08002B2CF9AE}" pid="9" name="AuthorIds_UIVersion_1536">
    <vt:lpwstr>17</vt:lpwstr>
  </property>
  <property fmtid="{D5CDD505-2E9C-101B-9397-08002B2CF9AE}" pid="10" name="AuthorIds_UIVersion_3072">
    <vt:lpwstr>16</vt:lpwstr>
  </property>
</Properties>
</file>