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4"/>
    <p:sldMasterId id="2147483648" r:id="rId5"/>
    <p:sldMasterId id="2147483696" r:id="rId6"/>
    <p:sldMasterId id="2147483711" r:id="rId7"/>
  </p:sldMasterIdLst>
  <p:notesMasterIdLst>
    <p:notesMasterId r:id="rId39"/>
  </p:notesMasterIdLst>
  <p:handoutMasterIdLst>
    <p:handoutMasterId r:id="rId40"/>
  </p:handoutMasterIdLst>
  <p:sldIdLst>
    <p:sldId id="259" r:id="rId8"/>
    <p:sldId id="1477" r:id="rId9"/>
    <p:sldId id="1344" r:id="rId10"/>
    <p:sldId id="1342" r:id="rId11"/>
    <p:sldId id="1321" r:id="rId12"/>
    <p:sldId id="1339" r:id="rId13"/>
    <p:sldId id="1347" r:id="rId14"/>
    <p:sldId id="1530" r:id="rId15"/>
    <p:sldId id="1338" r:id="rId16"/>
    <p:sldId id="1326" r:id="rId17"/>
    <p:sldId id="1316" r:id="rId18"/>
    <p:sldId id="1415" r:id="rId19"/>
    <p:sldId id="1346" r:id="rId20"/>
    <p:sldId id="1405" r:id="rId21"/>
    <p:sldId id="1406" r:id="rId22"/>
    <p:sldId id="1397" r:id="rId23"/>
    <p:sldId id="1333" r:id="rId24"/>
    <p:sldId id="1350" r:id="rId25"/>
    <p:sldId id="1390" r:id="rId26"/>
    <p:sldId id="1395" r:id="rId27"/>
    <p:sldId id="1396" r:id="rId28"/>
    <p:sldId id="1365" r:id="rId29"/>
    <p:sldId id="1349" r:id="rId30"/>
    <p:sldId id="1334" r:id="rId31"/>
    <p:sldId id="1447" r:id="rId32"/>
    <p:sldId id="1453" r:id="rId33"/>
    <p:sldId id="1531" r:id="rId34"/>
    <p:sldId id="1404" r:id="rId35"/>
    <p:sldId id="1414" r:id="rId36"/>
    <p:sldId id="1436" r:id="rId37"/>
    <p:sldId id="275" r:id="rId38"/>
  </p:sldIdLst>
  <p:sldSz cx="9906000" cy="6858000" type="A4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ogotipo" id="{91D89390-D174-415C-ACB1-9BCBCDAC7AD5}">
          <p14:sldIdLst>
            <p14:sldId id="259"/>
            <p14:sldId id="1477"/>
            <p14:sldId id="1344"/>
            <p14:sldId id="1342"/>
            <p14:sldId id="1321"/>
            <p14:sldId id="1339"/>
            <p14:sldId id="1347"/>
            <p14:sldId id="1530"/>
            <p14:sldId id="1338"/>
            <p14:sldId id="1326"/>
            <p14:sldId id="1316"/>
            <p14:sldId id="1415"/>
            <p14:sldId id="1346"/>
            <p14:sldId id="1405"/>
            <p14:sldId id="1406"/>
            <p14:sldId id="1397"/>
            <p14:sldId id="1333"/>
            <p14:sldId id="1350"/>
            <p14:sldId id="1390"/>
            <p14:sldId id="1395"/>
            <p14:sldId id="1396"/>
            <p14:sldId id="1365"/>
            <p14:sldId id="1349"/>
            <p14:sldId id="1334"/>
            <p14:sldId id="1447"/>
            <p14:sldId id="1453"/>
            <p14:sldId id="1531"/>
            <p14:sldId id="1404"/>
            <p14:sldId id="1414"/>
            <p14:sldId id="1436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lipe Camardelli" initials="FC" lastIdx="1" clrIdx="0">
    <p:extLst>
      <p:ext uri="{19B8F6BF-5375-455C-9EA6-DF929625EA0E}">
        <p15:presenceInfo xmlns:p15="http://schemas.microsoft.com/office/powerpoint/2012/main" userId="Felipe Camardell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519E"/>
    <a:srgbClr val="03407C"/>
    <a:srgbClr val="033D77"/>
    <a:srgbClr val="0353A0"/>
    <a:srgbClr val="D0E7FE"/>
    <a:srgbClr val="FFCC00"/>
    <a:srgbClr val="A5A5A5"/>
    <a:srgbClr val="A0A6AF"/>
    <a:srgbClr val="AFABAB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3011FF-441D-4C2A-AD04-ECC27B67A349}" v="337" dt="2021-11-29T14:02:25.401"/>
    <p1510:client id="{2C5F0FA1-AAB9-4CCD-92C8-C38C212B7849}" v="3" dt="2021-11-29T21:17:45.951"/>
    <p1510:client id="{946A19FC-BB85-464D-AA15-EF4E45E94520}" v="2" dt="2021-11-29T18:54:56.5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75" autoAdjust="0"/>
    <p:restoredTop sz="92022" autoAdjust="0"/>
  </p:normalViewPr>
  <p:slideViewPr>
    <p:cSldViewPr snapToGrid="0">
      <p:cViewPr varScale="1">
        <p:scale>
          <a:sx n="101" d="100"/>
          <a:sy n="101" d="100"/>
        </p:scale>
        <p:origin x="1188" y="10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viewProps" Target="viewProp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microsoft.com/office/2016/11/relationships/changesInfo" Target="changesInfos/changesInfo1.xml"/><Relationship Id="rId20" Type="http://schemas.openxmlformats.org/officeDocument/2006/relationships/slide" Target="slides/slide13.xml"/><Relationship Id="rId41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Kops" userId="89bb4887-0d96-4749-a719-a73ae3625c92" providerId="ADAL" clId="{2C5F0FA1-AAB9-4CCD-92C8-C38C212B7849}"/>
    <pc:docChg chg="modNotesMaster modHandout">
      <pc:chgData name="Daniel Kops" userId="89bb4887-0d96-4749-a719-a73ae3625c92" providerId="ADAL" clId="{2C5F0FA1-AAB9-4CCD-92C8-C38C212B7849}" dt="2021-11-29T21:17:45.948" v="0"/>
      <pc:docMkLst>
        <pc:docMk/>
      </pc:docMkLst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762045749258243E-2"/>
          <c:y val="6.9444345889557862E-2"/>
          <c:w val="0.94744133382215057"/>
          <c:h val="0.7401305045202683"/>
        </c:manualLayout>
      </c:layout>
      <c:lineChart>
        <c:grouping val="stacked"/>
        <c:varyColors val="0"/>
        <c:ser>
          <c:idx val="0"/>
          <c:order val="0"/>
          <c:spPr>
            <a:ln w="25400" cap="rnd">
              <a:solidFill>
                <a:schemeClr val="accent6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'Quadro de Funcionários'!$B$11:$B$23</c:f>
              <c:numCache>
                <c:formatCode>mmm\-yy</c:formatCode>
                <c:ptCount val="13"/>
                <c:pt idx="0">
                  <c:v>44105</c:v>
                </c:pt>
                <c:pt idx="1">
                  <c:v>44136</c:v>
                </c:pt>
                <c:pt idx="2">
                  <c:v>44166</c:v>
                </c:pt>
                <c:pt idx="3">
                  <c:v>44197</c:v>
                </c:pt>
                <c:pt idx="4">
                  <c:v>44228</c:v>
                </c:pt>
                <c:pt idx="5">
                  <c:v>44256</c:v>
                </c:pt>
                <c:pt idx="6">
                  <c:v>44287</c:v>
                </c:pt>
                <c:pt idx="7">
                  <c:v>44317</c:v>
                </c:pt>
                <c:pt idx="8">
                  <c:v>44348</c:v>
                </c:pt>
                <c:pt idx="9">
                  <c:v>44378</c:v>
                </c:pt>
                <c:pt idx="10">
                  <c:v>44409</c:v>
                </c:pt>
                <c:pt idx="11">
                  <c:v>44440</c:v>
                </c:pt>
                <c:pt idx="12">
                  <c:v>44470</c:v>
                </c:pt>
              </c:numCache>
            </c:numRef>
          </c:cat>
          <c:val>
            <c:numRef>
              <c:f>'Quadro de Funcionários'!$C$11:$C$23</c:f>
              <c:numCache>
                <c:formatCode>General</c:formatCode>
                <c:ptCount val="13"/>
                <c:pt idx="0">
                  <c:v>158</c:v>
                </c:pt>
                <c:pt idx="1">
                  <c:v>163</c:v>
                </c:pt>
                <c:pt idx="2">
                  <c:v>161</c:v>
                </c:pt>
                <c:pt idx="3">
                  <c:v>161</c:v>
                </c:pt>
                <c:pt idx="4">
                  <c:v>164</c:v>
                </c:pt>
                <c:pt idx="5">
                  <c:v>168</c:v>
                </c:pt>
                <c:pt idx="6">
                  <c:v>158</c:v>
                </c:pt>
                <c:pt idx="7">
                  <c:v>152</c:v>
                </c:pt>
                <c:pt idx="8">
                  <c:v>144</c:v>
                </c:pt>
                <c:pt idx="9">
                  <c:v>168</c:v>
                </c:pt>
                <c:pt idx="10">
                  <c:v>163</c:v>
                </c:pt>
                <c:pt idx="11">
                  <c:v>154</c:v>
                </c:pt>
                <c:pt idx="12">
                  <c:v>149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2AE-412B-A083-094567F3E4F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accent6"/>
              </a:solidFill>
              <a:round/>
            </a:ln>
            <a:effectLst/>
          </c:spPr>
        </c:dropLines>
        <c:smooth val="0"/>
        <c:axId val="1569853472"/>
        <c:axId val="1268086832"/>
      </c:lineChart>
      <c:dateAx>
        <c:axId val="1569853472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>
            <a:solidFill>
              <a:schemeClr val="accent6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spc="30" baseline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pPr>
            <a:endParaRPr lang="pt-BR"/>
          </a:p>
        </c:txPr>
        <c:crossAx val="1268086832"/>
        <c:crosses val="autoZero"/>
        <c:auto val="1"/>
        <c:lblOffset val="100"/>
        <c:baseTimeUnit val="months"/>
      </c:dateAx>
      <c:valAx>
        <c:axId val="12680868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69853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chemeClr val="bg2">
              <a:lumMod val="10000"/>
            </a:schemeClr>
          </a:solidFill>
          <a:latin typeface="Source Sans Pro Light" panose="020B0403030403020204" pitchFamily="34" charset="0"/>
          <a:ea typeface="Source Sans Pro Light" panose="020B0403030403020204" pitchFamily="34" charset="0"/>
        </a:defRPr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AFABAB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BA3-443E-B263-09F660975640}"/>
              </c:ext>
            </c:extLst>
          </c:dPt>
          <c:dPt>
            <c:idx val="1"/>
            <c:invertIfNegative val="0"/>
            <c:bubble3D val="0"/>
            <c:spPr>
              <a:solidFill>
                <a:srgbClr val="04509C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BA3-443E-B263-09F660975640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BA3-443E-B263-09F660975640}"/>
              </c:ext>
            </c:extLst>
          </c:dPt>
          <c:dPt>
            <c:idx val="3"/>
            <c:invertIfNegative val="0"/>
            <c:bubble3D val="0"/>
            <c:spPr>
              <a:solidFill>
                <a:srgbClr val="E7E6E6">
                  <a:lumMod val="50000"/>
                </a:srgb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1BA3-443E-B263-09F660975640}"/>
              </c:ext>
            </c:extLst>
          </c:dPt>
          <c:dLbls>
            <c:dLbl>
              <c:idx val="0"/>
              <c:layout>
                <c:manualLayout>
                  <c:x val="-5.5679287305122494E-3"/>
                  <c:y val="-1.31460044944844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653674832962141"/>
                      <c:h val="8.061129956017816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BA3-443E-B263-09F660975640}"/>
                </c:ext>
              </c:extLst>
            </c:dLbl>
            <c:dLbl>
              <c:idx val="1"/>
              <c:layout>
                <c:manualLayout>
                  <c:x val="5.1038757092285051E-17"/>
                  <c:y val="1.5775205393381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375278396436526"/>
                      <c:h val="8.061129956017816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BA3-443E-B263-09F660975640}"/>
                </c:ext>
              </c:extLst>
            </c:dLbl>
            <c:dLbl>
              <c:idx val="2"/>
              <c:layout>
                <c:manualLayout>
                  <c:x val="0"/>
                  <c:y val="1.3146004494484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23608017817371"/>
                      <c:h val="8.061129956017816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1BA3-443E-B263-09F660975640}"/>
                </c:ext>
              </c:extLst>
            </c:dLbl>
            <c:dLbl>
              <c:idx val="3"/>
              <c:layout>
                <c:manualLayout>
                  <c:x val="-1.020775141845701E-16"/>
                  <c:y val="-4.46964152812468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096881959910913"/>
                      <c:h val="8.061129956017816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1BA3-443E-B263-09F6609756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Source Sans Pro Light" panose="020B0403030403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'QGC - atualizado em 17.09'!$G$13:$G$16</c:f>
              <c:strCache>
                <c:ptCount val="4"/>
                <c:pt idx="0">
                  <c:v>Classe I - Trabalhista</c:v>
                </c:pt>
                <c:pt idx="1">
                  <c:v>Classe II - Garantia Real</c:v>
                </c:pt>
                <c:pt idx="2">
                  <c:v>Classe III - Quirografários</c:v>
                </c:pt>
                <c:pt idx="3">
                  <c:v>Classe IV - ME/ EPP</c:v>
                </c:pt>
              </c:strCache>
            </c:strRef>
          </c:cat>
          <c:val>
            <c:numRef>
              <c:f>'QGC - atualizado em 17.09'!$H$13:$H$16</c:f>
              <c:numCache>
                <c:formatCode>"R$"\ #,##0.00</c:formatCode>
                <c:ptCount val="4"/>
                <c:pt idx="0">
                  <c:v>1362459.3599999999</c:v>
                </c:pt>
                <c:pt idx="1">
                  <c:v>2900461.77</c:v>
                </c:pt>
                <c:pt idx="2">
                  <c:v>12462916.649999999</c:v>
                </c:pt>
                <c:pt idx="3">
                  <c:v>1327796.58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BA3-443E-B263-09F6609756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4"/>
        <c:axId val="1974109007"/>
        <c:axId val="2088495359"/>
      </c:barChart>
      <c:catAx>
        <c:axId val="19741090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rgbClr val="E7E6E6">
                <a:lumMod val="10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+mn-ea"/>
                <a:cs typeface="+mn-cs"/>
              </a:defRPr>
            </a:pPr>
            <a:endParaRPr lang="pt-BR"/>
          </a:p>
        </c:txPr>
        <c:crossAx val="2088495359"/>
        <c:crosses val="autoZero"/>
        <c:auto val="1"/>
        <c:lblAlgn val="ctr"/>
        <c:lblOffset val="100"/>
        <c:noMultiLvlLbl val="0"/>
      </c:catAx>
      <c:valAx>
        <c:axId val="208849535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R$&quot;\ #,##0.00" sourceLinked="1"/>
        <c:majorTickMark val="none"/>
        <c:minorTickMark val="none"/>
        <c:tickLblPos val="nextTo"/>
        <c:crossAx val="19741090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bg2">
              <a:lumMod val="10000"/>
            </a:schemeClr>
          </a:solidFill>
          <a:latin typeface="Source Sans Pro Light" panose="020B0403030403020204" pitchFamily="34" charset="0"/>
        </a:defRPr>
      </a:pPr>
      <a:endParaRPr lang="pt-B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253180991919648E-2"/>
          <c:y val="0.15306006172008771"/>
          <c:w val="0.82350842543468872"/>
          <c:h val="0.77910972491459052"/>
        </c:manualLayout>
      </c:layout>
      <c:pie3D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DD36-4669-B701-F481AA6C9CC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DD36-4669-B701-F481AA6C9CC2}"/>
              </c:ext>
            </c:extLst>
          </c:dPt>
          <c:dPt>
            <c:idx val="2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DD36-4669-B701-F481AA6C9CC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DD36-4669-B701-F481AA6C9CC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DD36-4669-B701-F481AA6C9CC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DD36-4669-B701-F481AA6C9CC2}"/>
              </c:ext>
            </c:extLst>
          </c:dPt>
          <c:dLbls>
            <c:dLbl>
              <c:idx val="0"/>
              <c:layout>
                <c:manualLayout>
                  <c:x val="-0.18124729726387148"/>
                  <c:y val="-0.22523671064171505"/>
                </c:manualLayout>
              </c:layout>
              <c:tx>
                <c:rich>
                  <a:bodyPr/>
                  <a:lstStyle/>
                  <a:p>
                    <a:fld id="{AB6E4E0C-41B5-436B-BC81-AE5A46216077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r>
                      <a:rPr lang="en-US" sz="1800" baseline="0" dirty="0"/>
                      <a:t>70%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346659865935756"/>
                      <c:h val="0.1380477063220240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D36-4669-B701-F481AA6C9CC2}"/>
                </c:ext>
              </c:extLst>
            </c:dLbl>
            <c:dLbl>
              <c:idx val="1"/>
              <c:layout>
                <c:manualLayout>
                  <c:x val="-2.9976747787640274E-2"/>
                  <c:y val="2.2856152849912143E-4"/>
                </c:manualLayout>
              </c:layout>
              <c:tx>
                <c:rich>
                  <a:bodyPr/>
                  <a:lstStyle/>
                  <a:p>
                    <a:fld id="{6ED86074-4669-4FB5-8162-3978DF609D44}" type="CATEGORYNAME">
                      <a:rPr lang="pt-BR"/>
                      <a:pPr/>
                      <a:t>[CATEGORY NAME]</a:t>
                    </a:fld>
                    <a:r>
                      <a:rPr lang="pt-BR" baseline="0" dirty="0"/>
                      <a:t>
</a:t>
                    </a:r>
                    <a:r>
                      <a:rPr lang="pt-BR" sz="1800" baseline="0" dirty="0"/>
                      <a:t>10%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D36-4669-B701-F481AA6C9CC2}"/>
                </c:ext>
              </c:extLst>
            </c:dLbl>
            <c:dLbl>
              <c:idx val="2"/>
              <c:layout>
                <c:manualLayout>
                  <c:x val="-3.9227187749521407E-2"/>
                  <c:y val="3.3949114151232494E-2"/>
                </c:manualLayout>
              </c:layout>
              <c:tx>
                <c:rich>
                  <a:bodyPr/>
                  <a:lstStyle/>
                  <a:p>
                    <a:fld id="{33E98C1C-AFE6-495C-8EA6-E115B411C9A1}" type="CATEGORYNAME">
                      <a:rPr lang="it-IT"/>
                      <a:pPr/>
                      <a:t>[CATEGORY NAME]</a:t>
                    </a:fld>
                    <a:r>
                      <a:rPr lang="it-IT" baseline="0" dirty="0"/>
                      <a:t>
</a:t>
                    </a:r>
                    <a:fld id="{5D177A4B-ECEF-4BC3-A9AB-32BF4FBDD32F}" type="PERCENTAGE">
                      <a:rPr lang="it-IT" sz="1800" baseline="0"/>
                      <a:pPr/>
                      <a:t>[PERCENTAGE]</a:t>
                    </a:fld>
                    <a:endParaRPr lang="it-IT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D36-4669-B701-F481AA6C9CC2}"/>
                </c:ext>
              </c:extLst>
            </c:dLbl>
            <c:dLbl>
              <c:idx val="3"/>
              <c:layout>
                <c:manualLayout>
                  <c:x val="-6.918017521954839E-2"/>
                  <c:y val="-2.8640955663740447E-2"/>
                </c:manualLayout>
              </c:layout>
              <c:tx>
                <c:rich>
                  <a:bodyPr/>
                  <a:lstStyle/>
                  <a:p>
                    <a:fld id="{767F0495-E0AD-4FB5-A100-FECD31F47CAA}" type="CATEGORYNAME">
                      <a:rPr lang="pt-BR"/>
                      <a:pPr/>
                      <a:t>[CATEGORY NAME]</a:t>
                    </a:fld>
                    <a:r>
                      <a:rPr lang="pt-BR" baseline="0" dirty="0"/>
                      <a:t>
</a:t>
                    </a:r>
                    <a:fld id="{F9A7EAF5-4B3A-4DE0-8986-7EC204D0A8A4}" type="PERCENTAGE">
                      <a:rPr lang="pt-BR" sz="1800" baseline="0"/>
                      <a:pPr/>
                      <a:t>[PERCENTAGE]</a:t>
                    </a:fld>
                    <a:endParaRPr lang="pt-BR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D36-4669-B701-F481AA6C9CC2}"/>
                </c:ext>
              </c:extLst>
            </c:dLbl>
            <c:dLbl>
              <c:idx val="4"/>
              <c:layout>
                <c:manualLayout>
                  <c:x val="5.7499359385282812E-2"/>
                  <c:y val="-1.9816528536740555E-2"/>
                </c:manualLayout>
              </c:layout>
              <c:tx>
                <c:rich>
                  <a:bodyPr/>
                  <a:lstStyle/>
                  <a:p>
                    <a:fld id="{C39E885B-98A0-43A7-B289-A98E7DE11515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3E87BDEB-876F-491F-8C63-EA4A6AC12E81}" type="PERCENTAGE">
                      <a:rPr lang="en-US" sz="1800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D36-4669-B701-F481AA6C9CC2}"/>
                </c:ext>
              </c:extLst>
            </c:dLbl>
            <c:dLbl>
              <c:idx val="5"/>
              <c:layout>
                <c:manualLayout>
                  <c:x val="0.21722035720652261"/>
                  <c:y val="-1.5698354092644284E-3"/>
                </c:manualLayout>
              </c:layout>
              <c:tx>
                <c:rich>
                  <a:bodyPr/>
                  <a:lstStyle/>
                  <a:p>
                    <a:fld id="{29949723-BE69-40EC-9A37-68EAEDD81851}" type="CATEGORYNAME">
                      <a:rPr lang="it-IT"/>
                      <a:pPr/>
                      <a:t>[CATEGORY NAME]</a:t>
                    </a:fld>
                    <a:r>
                      <a:rPr lang="it-IT" baseline="0" dirty="0"/>
                      <a:t>
</a:t>
                    </a:r>
                    <a:fld id="{CC20E824-B42F-4565-BF3F-8D4760D7D8C5}" type="PERCENTAGE">
                      <a:rPr lang="it-IT" sz="1800" baseline="0"/>
                      <a:pPr/>
                      <a:t>[PERCENTAGE]</a:t>
                    </a:fld>
                    <a:endParaRPr lang="it-IT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DD36-4669-B701-F481AA6C9CC2}"/>
                </c:ext>
              </c:extLst>
            </c:dLbl>
            <c:spPr>
              <a:solidFill>
                <a:schemeClr val="tx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</c:ext>
            </c:extLst>
          </c:dLbls>
          <c:cat>
            <c:strRef>
              <c:f>'QGC - atualizado em 17.09'!$M$3:$M$8</c:f>
              <c:strCache>
                <c:ptCount val="6"/>
                <c:pt idx="0">
                  <c:v>DEMAIS CREDORES</c:v>
                </c:pt>
                <c:pt idx="1">
                  <c:v>SICREDI REGIÃO DOS VALES (Classe II)</c:v>
                </c:pt>
                <c:pt idx="2">
                  <c:v> ROQUE LUIZ MALAGGI (Classe III)</c:v>
                </c:pt>
                <c:pt idx="3">
                  <c:v> BANCO DO BRASIL (Classe III)</c:v>
                </c:pt>
                <c:pt idx="4">
                  <c:v> JJG TRANSPORTES LTDA (Classe III)</c:v>
                </c:pt>
                <c:pt idx="5">
                  <c:v> ROSANGELA DORIGON BORTOLLI (Classe III)</c:v>
                </c:pt>
              </c:strCache>
            </c:strRef>
          </c:cat>
          <c:val>
            <c:numRef>
              <c:f>'QGC - atualizado em 17.09'!$N$3:$N$8</c:f>
              <c:numCache>
                <c:formatCode>"R$"\ #,##0.00</c:formatCode>
                <c:ptCount val="6"/>
                <c:pt idx="0">
                  <c:v>12627708.920000002</c:v>
                </c:pt>
                <c:pt idx="1">
                  <c:v>1872464.65</c:v>
                </c:pt>
                <c:pt idx="2">
                  <c:v>1263596.1399999999</c:v>
                </c:pt>
                <c:pt idx="3">
                  <c:v>851253.63</c:v>
                </c:pt>
                <c:pt idx="4">
                  <c:v>783111.02</c:v>
                </c:pt>
                <c:pt idx="5">
                  <c:v>655500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D36-4669-B701-F481AA6C9CC2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4808575531843753E-2"/>
          <c:y val="6.0102423905872539E-2"/>
          <c:w val="0.92864050678018661"/>
          <c:h val="0.88685357368303641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7712357944161999E-2"/>
          <c:y val="0.12012964119074522"/>
          <c:w val="0.93349034093401095"/>
          <c:h val="0.87710228376939758"/>
        </c:manualLayout>
      </c:layout>
      <c:pie3D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BBEF-49D4-92B5-05BF79C9891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BBEF-49D4-92B5-05BF79C9891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BBEF-49D4-92B5-05BF79C9891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BBEF-49D4-92B5-05BF79C9891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BBEF-49D4-92B5-05BF79C9891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BBEF-49D4-92B5-05BF79C9891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BBEF-49D4-92B5-05BF79C9891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F-BBEF-49D4-92B5-05BF79C98910}"/>
              </c:ext>
            </c:extLst>
          </c:dPt>
          <c:dLbls>
            <c:dLbl>
              <c:idx val="0"/>
              <c:layout>
                <c:manualLayout>
                  <c:x val="-0.16499196014308304"/>
                  <c:y val="5.281098493252221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bg1"/>
                        </a:solidFill>
                        <a:latin typeface="Source Sans Pro "/>
                        <a:ea typeface="Source Sans Pro Light" panose="020B0403030403020204" pitchFamily="34" charset="0"/>
                        <a:cs typeface="+mn-cs"/>
                      </a:defRPr>
                    </a:pPr>
                    <a:fld id="{0098AA65-4430-4488-9CC8-BAA42B7A5824}" type="CATEGORYNAME">
                      <a:rPr lang="en-US" b="0">
                        <a:solidFill>
                          <a:schemeClr val="bg1"/>
                        </a:solidFill>
                        <a:latin typeface="Source Sans Pro "/>
                      </a:rPr>
                      <a:pPr>
                        <a:defRPr sz="1100">
                          <a:solidFill>
                            <a:schemeClr val="bg1"/>
                          </a:solidFill>
                          <a:latin typeface="Source Sans Pro "/>
                          <a:ea typeface="Source Sans Pro Light" panose="020B0403030403020204" pitchFamily="34" charset="0"/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chemeClr val="bg1"/>
                        </a:solidFill>
                        <a:latin typeface="Source Sans Pro "/>
                      </a:rPr>
                      <a:t>
</a:t>
                    </a:r>
                    <a:r>
                      <a:rPr lang="en-US" sz="1800" baseline="0" dirty="0">
                        <a:solidFill>
                          <a:schemeClr val="bg1"/>
                        </a:solidFill>
                        <a:latin typeface="Source Sans Pro "/>
                      </a:rPr>
                      <a:t>40%</a:t>
                    </a:r>
                  </a:p>
                </c:rich>
              </c:tx>
              <c:numFmt formatCode="0.00%" sourceLinked="0"/>
              <c:spPr>
                <a:solidFill>
                  <a:schemeClr val="bg1">
                    <a:lumMod val="6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Source Sans Pro 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273796787243066"/>
                      <c:h val="0.1424286134003586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BEF-49D4-92B5-05BF79C98910}"/>
                </c:ext>
              </c:extLst>
            </c:dLbl>
            <c:dLbl>
              <c:idx val="1"/>
              <c:layout>
                <c:manualLayout>
                  <c:x val="-2.7831281055024793E-2"/>
                  <c:y val="-0.2066965875026442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bg1"/>
                        </a:solidFill>
                        <a:latin typeface="Source Sans Pro "/>
                        <a:ea typeface="Source Sans Pro Light" panose="020B0403030403020204" pitchFamily="34" charset="0"/>
                        <a:cs typeface="+mn-cs"/>
                      </a:defRPr>
                    </a:pPr>
                    <a:fld id="{21F7B7D8-688E-4265-B72F-91DF47E9CCD4}" type="CATEGORYNAME">
                      <a:rPr lang="en-US" b="0">
                        <a:solidFill>
                          <a:schemeClr val="bg1"/>
                        </a:solidFill>
                      </a:rPr>
                      <a:pPr>
                        <a:defRPr sz="1100">
                          <a:solidFill>
                            <a:schemeClr val="bg1"/>
                          </a:solidFill>
                          <a:latin typeface="Source Sans Pro "/>
                          <a:ea typeface="Source Sans Pro Light" panose="020B0403030403020204" pitchFamily="34" charset="0"/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
</a:t>
                    </a:r>
                    <a:r>
                      <a:rPr lang="en-US" sz="1800" baseline="0" dirty="0">
                        <a:solidFill>
                          <a:schemeClr val="bg1"/>
                        </a:solidFill>
                      </a:rPr>
                      <a:t>18%</a:t>
                    </a:r>
                  </a:p>
                </c:rich>
              </c:tx>
              <c:numFmt formatCode="0.00%" sourceLinked="0"/>
              <c:spPr>
                <a:solidFill>
                  <a:schemeClr val="bg1">
                    <a:lumMod val="6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Source Sans Pro 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865324923032745"/>
                      <c:h val="0.1258204892814392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BEF-49D4-92B5-05BF79C98910}"/>
                </c:ext>
              </c:extLst>
            </c:dLbl>
            <c:dLbl>
              <c:idx val="2"/>
              <c:layout>
                <c:manualLayout>
                  <c:x val="0.13674673937923881"/>
                  <c:y val="-0.16030521058524277"/>
                </c:manualLayout>
              </c:layout>
              <c:tx>
                <c:rich>
                  <a:bodyPr/>
                  <a:lstStyle/>
                  <a:p>
                    <a:fld id="{D7CC31EC-8B84-4E4E-9316-DD114201AB55}" type="CATEGORYNAME">
                      <a:rPr lang="en-US" b="0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
</a:t>
                    </a:r>
                    <a:r>
                      <a:rPr lang="en-US" sz="1800" baseline="0" dirty="0">
                        <a:solidFill>
                          <a:schemeClr val="bg1"/>
                        </a:solidFill>
                      </a:rPr>
                      <a:t>14%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BEF-49D4-92B5-05BF79C98910}"/>
                </c:ext>
              </c:extLst>
            </c:dLbl>
            <c:dLbl>
              <c:idx val="3"/>
              <c:layout>
                <c:manualLayout>
                  <c:x val="5.5424715888323997E-3"/>
                  <c:y val="2.256778731139860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bg1"/>
                        </a:solidFill>
                        <a:latin typeface="Source Sans Pro "/>
                        <a:ea typeface="Source Sans Pro Light" panose="020B0403030403020204" pitchFamily="34" charset="0"/>
                        <a:cs typeface="+mn-cs"/>
                      </a:defRPr>
                    </a:pPr>
                    <a:fld id="{34384304-8201-4C90-AD14-DED517DFE025}" type="CATEGORYNAME">
                      <a:rPr lang="en-US" b="0" dirty="0">
                        <a:solidFill>
                          <a:schemeClr val="bg1"/>
                        </a:solidFill>
                      </a:rPr>
                      <a:pPr>
                        <a:defRPr sz="1100">
                          <a:solidFill>
                            <a:schemeClr val="bg1"/>
                          </a:solidFill>
                          <a:latin typeface="Source Sans Pro "/>
                          <a:ea typeface="Source Sans Pro Light" panose="020B0403030403020204" pitchFamily="34" charset="0"/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
</a:t>
                    </a:r>
                    <a:r>
                      <a:rPr lang="en-US" sz="1600" baseline="0" dirty="0">
                        <a:solidFill>
                          <a:schemeClr val="bg1"/>
                        </a:solidFill>
                      </a:rPr>
                      <a:t>11%</a:t>
                    </a:r>
                  </a:p>
                </c:rich>
              </c:tx>
              <c:numFmt formatCode="0.00%" sourceLinked="0"/>
              <c:spPr>
                <a:solidFill>
                  <a:schemeClr val="bg1">
                    <a:lumMod val="6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Source Sans Pro 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32627831979319"/>
                      <c:h val="0.10656873924027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BEF-49D4-92B5-05BF79C98910}"/>
                </c:ext>
              </c:extLst>
            </c:dLbl>
            <c:dLbl>
              <c:idx val="4"/>
              <c:layout>
                <c:manualLayout>
                  <c:x val="0.11087779875722076"/>
                  <c:y val="6.0495854336822877E-2"/>
                </c:manualLayout>
              </c:layout>
              <c:tx>
                <c:rich>
                  <a:bodyPr/>
                  <a:lstStyle/>
                  <a:p>
                    <a:fld id="{6CFEB5BD-F1D2-40BD-84A0-D147D3FF45E4}" type="CATEGORYNAME">
                      <a:rPr lang="en-US" b="0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
</a:t>
                    </a:r>
                    <a:r>
                      <a:rPr lang="en-US" sz="1800" baseline="0" dirty="0">
                        <a:solidFill>
                          <a:schemeClr val="bg1"/>
                        </a:solidFill>
                      </a:rPr>
                      <a:t>10%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BBEF-49D4-92B5-05BF79C98910}"/>
                </c:ext>
              </c:extLst>
            </c:dLbl>
            <c:dLbl>
              <c:idx val="5"/>
              <c:layout>
                <c:manualLayout>
                  <c:x val="-0.13981561026212619"/>
                  <c:y val="9.0945969651784926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bg1"/>
                        </a:solidFill>
                        <a:latin typeface="Source Sans Pro "/>
                        <a:ea typeface="Source Sans Pro Light" panose="020B0403030403020204" pitchFamily="34" charset="0"/>
                        <a:cs typeface="+mn-cs"/>
                      </a:defRPr>
                    </a:pPr>
                    <a:fld id="{ECACF83A-D32D-4113-A35D-8AB5DB040DD3}" type="CATEGORYNAME">
                      <a:rPr lang="en-US" b="0" dirty="0">
                        <a:solidFill>
                          <a:schemeClr val="bg1"/>
                        </a:solidFill>
                      </a:rPr>
                      <a:pPr>
                        <a:defRPr sz="1100">
                          <a:solidFill>
                            <a:schemeClr val="bg1"/>
                          </a:solidFill>
                          <a:latin typeface="Source Sans Pro "/>
                          <a:ea typeface="Source Sans Pro Light" panose="020B0403030403020204" pitchFamily="34" charset="0"/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
</a:t>
                    </a:r>
                    <a:r>
                      <a:rPr lang="en-US" sz="1800" baseline="0" dirty="0">
                        <a:solidFill>
                          <a:schemeClr val="bg1"/>
                        </a:solidFill>
                      </a:rPr>
                      <a:t>5%</a:t>
                    </a:r>
                  </a:p>
                </c:rich>
              </c:tx>
              <c:numFmt formatCode="0.00%" sourceLinked="0"/>
              <c:spPr>
                <a:solidFill>
                  <a:schemeClr val="bg1">
                    <a:lumMod val="6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Source Sans Pro 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185807868694919"/>
                      <c:h val="0.1542311819912597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BBEF-49D4-92B5-05BF79C98910}"/>
                </c:ext>
              </c:extLst>
            </c:dLbl>
            <c:dLbl>
              <c:idx val="6"/>
              <c:layout>
                <c:manualLayout>
                  <c:x val="-6.9280894860405083E-3"/>
                  <c:y val="-5.744336152143517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bg1"/>
                        </a:solidFill>
                        <a:latin typeface="Source Sans Pro "/>
                        <a:ea typeface="Source Sans Pro Light" panose="020B0403030403020204" pitchFamily="34" charset="0"/>
                        <a:cs typeface="+mn-cs"/>
                      </a:defRPr>
                    </a:pPr>
                    <a:fld id="{205DE044-7AD8-4ECA-9CC2-2393A4DD32F2}" type="CATEGORYNAME">
                      <a:rPr lang="en-US" b="0">
                        <a:solidFill>
                          <a:schemeClr val="bg1"/>
                        </a:solidFill>
                      </a:rPr>
                      <a:pPr>
                        <a:defRPr sz="1100">
                          <a:solidFill>
                            <a:schemeClr val="bg1"/>
                          </a:solidFill>
                          <a:latin typeface="Source Sans Pro "/>
                          <a:ea typeface="Source Sans Pro Light" panose="020B0403030403020204" pitchFamily="34" charset="0"/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
</a:t>
                    </a:r>
                    <a:r>
                      <a:rPr lang="en-US" sz="1600" baseline="0" dirty="0">
                        <a:solidFill>
                          <a:schemeClr val="bg1"/>
                        </a:solidFill>
                      </a:rPr>
                      <a:t>1%</a:t>
                    </a:r>
                  </a:p>
                </c:rich>
              </c:tx>
              <c:numFmt formatCode="0.00%" sourceLinked="0"/>
              <c:spPr>
                <a:solidFill>
                  <a:schemeClr val="bg1">
                    <a:lumMod val="6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Source Sans Pro 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465301836674709"/>
                      <c:h val="0.1051141884698796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BBEF-49D4-92B5-05BF79C98910}"/>
                </c:ext>
              </c:extLst>
            </c:dLbl>
            <c:dLbl>
              <c:idx val="7"/>
              <c:layout>
                <c:manualLayout>
                  <c:x val="0.19447463588252842"/>
                  <c:y val="-8.1799670135574625E-4"/>
                </c:manualLayout>
              </c:layout>
              <c:tx>
                <c:rich>
                  <a:bodyPr/>
                  <a:lstStyle/>
                  <a:p>
                    <a:fld id="{588300A7-7A40-4967-AFB6-BF6566D2B06F}" type="CATEGORYNAME">
                      <a:rPr lang="en-US" b="0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
</a:t>
                    </a:r>
                    <a:r>
                      <a:rPr lang="en-US" sz="1800" baseline="0" dirty="0">
                        <a:solidFill>
                          <a:schemeClr val="bg1"/>
                        </a:solidFill>
                      </a:rPr>
                      <a:t>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BBEF-49D4-92B5-05BF79C98910}"/>
                </c:ext>
              </c:extLst>
            </c:dLbl>
            <c:numFmt formatCode="0.00%" sourceLinked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Source Sans Pro 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Gráficos!$B$14:$B$21</c:f>
              <c:strCache>
                <c:ptCount val="8"/>
                <c:pt idx="0">
                  <c:v>   Imobilizado</c:v>
                </c:pt>
                <c:pt idx="1">
                  <c:v>   Créditos</c:v>
                </c:pt>
                <c:pt idx="2">
                  <c:v>   Impostos a Recuperar</c:v>
                </c:pt>
                <c:pt idx="3">
                  <c:v>   Adiantamentos </c:v>
                </c:pt>
                <c:pt idx="4">
                  <c:v>   Estoques</c:v>
                </c:pt>
                <c:pt idx="5">
                  <c:v>   Outros Créditos</c:v>
                </c:pt>
                <c:pt idx="6">
                  <c:v>   Disponibilidades</c:v>
                </c:pt>
                <c:pt idx="7">
                  <c:v>   Depósitos judiciais</c:v>
                </c:pt>
              </c:strCache>
            </c:strRef>
          </c:cat>
          <c:val>
            <c:numRef>
              <c:f>Gráficos!$C$14:$C$21</c:f>
              <c:numCache>
                <c:formatCode>"R$"\ #,##0.00</c:formatCode>
                <c:ptCount val="8"/>
                <c:pt idx="0">
                  <c:v>11303782.689999999</c:v>
                </c:pt>
                <c:pt idx="1">
                  <c:v>4936641.34</c:v>
                </c:pt>
                <c:pt idx="2">
                  <c:v>3918860.02</c:v>
                </c:pt>
                <c:pt idx="3">
                  <c:v>3131126.17</c:v>
                </c:pt>
                <c:pt idx="4">
                  <c:v>2669772.2400000002</c:v>
                </c:pt>
                <c:pt idx="5">
                  <c:v>1302263.1600000001</c:v>
                </c:pt>
                <c:pt idx="6">
                  <c:v>415278.37</c:v>
                </c:pt>
                <c:pt idx="7" formatCode="_(* #,##0.00_);_(* \(#,##0.00\);_(* &quot;-&quot;??_);_(@_)">
                  <c:v>263496.89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BBEF-49D4-92B5-05BF79C98910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6859475991615033E-2"/>
          <c:y val="0.13063654190143376"/>
          <c:w val="0.91746817503735378"/>
          <c:h val="0.86784212100069769"/>
        </c:manualLayout>
      </c:layout>
      <c:pie3D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ACA0-4E89-B09E-CCA10C45843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ACA0-4E89-B09E-CCA10C45843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ACA0-4E89-B09E-CCA10C45843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ACA0-4E89-B09E-CCA10C45843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ACA0-4E89-B09E-CCA10C45843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ACA0-4E89-B09E-CCA10C45843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ACA0-4E89-B09E-CCA10C45843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F-ACA0-4E89-B09E-CCA10C458431}"/>
              </c:ext>
            </c:extLst>
          </c:dPt>
          <c:dLbls>
            <c:dLbl>
              <c:idx val="0"/>
              <c:layout>
                <c:manualLayout>
                  <c:x val="-0.18255909306223797"/>
                  <c:y val="4.140079126898583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bg1"/>
                        </a:solidFill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+mn-cs"/>
                      </a:defRPr>
                    </a:pPr>
                    <a:fld id="{2D083568-4970-4579-A9F3-B48A112F97B8}" type="CATEGORYNAME">
                      <a:rPr lang="en-US">
                        <a:solidFill>
                          <a:schemeClr val="bg1"/>
                        </a:solidFill>
                      </a:rPr>
                      <a:pPr>
                        <a:defRPr sz="1100">
                          <a:solidFill>
                            <a:schemeClr val="bg1"/>
                          </a:solidFill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
</a:t>
                    </a:r>
                    <a:r>
                      <a:rPr lang="en-US" sz="1800" baseline="0" dirty="0">
                        <a:solidFill>
                          <a:schemeClr val="bg1"/>
                        </a:solidFill>
                      </a:rPr>
                      <a:t>40%</a:t>
                    </a:r>
                  </a:p>
                </c:rich>
              </c:tx>
              <c:numFmt formatCode="0.00%" sourceLinked="0"/>
              <c:spPr>
                <a:solidFill>
                  <a:schemeClr val="bg1">
                    <a:lumMod val="6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54278784894942"/>
                      <c:h val="0.1593318446294591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CA0-4E89-B09E-CCA10C458431}"/>
                </c:ext>
              </c:extLst>
            </c:dLbl>
            <c:dLbl>
              <c:idx val="1"/>
              <c:layout>
                <c:manualLayout>
                  <c:x val="-7.5312027135899837E-2"/>
                  <c:y val="-0.1328568039572177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bg1"/>
                        </a:solidFill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+mn-cs"/>
                      </a:defRPr>
                    </a:pPr>
                    <a:fld id="{E94F91D6-D64B-491D-9397-348D8C805BF5}" type="CATEGORYNAME">
                      <a:rPr lang="en-US" smtClean="0"/>
                      <a:pPr>
                        <a:defRPr sz="1100">
                          <a:solidFill>
                            <a:schemeClr val="bg1"/>
                          </a:solidFill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defRPr>
                      </a:pPr>
                      <a:t>[CATEGORY NAME]</a:t>
                    </a:fld>
                    <a:r>
                      <a:rPr lang="en-US" sz="1800" baseline="0" dirty="0"/>
                      <a:t>
15%</a:t>
                    </a:r>
                  </a:p>
                </c:rich>
              </c:tx>
              <c:numFmt formatCode="0.00%" sourceLinked="0"/>
              <c:spPr>
                <a:solidFill>
                  <a:schemeClr val="bg1">
                    <a:lumMod val="6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98889304907595"/>
                      <c:h val="0.1611707734291350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CA0-4E89-B09E-CCA10C458431}"/>
                </c:ext>
              </c:extLst>
            </c:dLbl>
            <c:dLbl>
              <c:idx val="2"/>
              <c:layout>
                <c:manualLayout>
                  <c:x val="0.19220768253045589"/>
                  <c:y val="-0.16312454849944125"/>
                </c:manualLayout>
              </c:layout>
              <c:tx>
                <c:rich>
                  <a:bodyPr/>
                  <a:lstStyle/>
                  <a:p>
                    <a:fld id="{B904AD4A-5596-4B6D-ABE8-7FEE47A6CAD3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</a:t>
                    </a:r>
                    <a:r>
                      <a:rPr lang="en-US" sz="1800" baseline="0"/>
                      <a:t>15%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CA0-4E89-B09E-CCA10C458431}"/>
                </c:ext>
              </c:extLst>
            </c:dLbl>
            <c:dLbl>
              <c:idx val="3"/>
              <c:layout>
                <c:manualLayout>
                  <c:x val="5.4126030909716134E-2"/>
                  <c:y val="9.75568489039624E-3"/>
                </c:manualLayout>
              </c:layout>
              <c:tx>
                <c:rich>
                  <a:bodyPr/>
                  <a:lstStyle/>
                  <a:p>
                    <a:fld id="{225E6CE2-C2FC-41EE-8299-D7AFBBE74243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r>
                      <a:rPr lang="en-US" sz="1800" baseline="0" dirty="0"/>
                      <a:t>14%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764466876013672"/>
                      <c:h val="0.1120738935583341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CA0-4E89-B09E-CCA10C458431}"/>
                </c:ext>
              </c:extLst>
            </c:dLbl>
            <c:dLbl>
              <c:idx val="4"/>
              <c:layout>
                <c:manualLayout>
                  <c:x val="2.5672372461877202E-2"/>
                  <c:y val="-5.483106093755020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bg1"/>
                        </a:solidFill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+mn-cs"/>
                      </a:defRPr>
                    </a:pPr>
                    <a:fld id="{3FCD6E6F-13C6-4936-A4B0-A70A1026D64C}" type="CATEGORYNAME">
                      <a:rPr lang="en-US"/>
                      <a:pPr>
                        <a:defRPr sz="1100">
                          <a:solidFill>
                            <a:schemeClr val="bg1"/>
                          </a:solidFill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defRPr>
                      </a:pPr>
                      <a:t>[CATEGORY NAME]</a:t>
                    </a:fld>
                    <a:r>
                      <a:rPr lang="en-US" sz="1800" baseline="0" dirty="0"/>
                      <a:t>
7%</a:t>
                    </a:r>
                  </a:p>
                </c:rich>
              </c:tx>
              <c:numFmt formatCode="0.00%" sourceLinked="0"/>
              <c:spPr>
                <a:solidFill>
                  <a:schemeClr val="bg1">
                    <a:lumMod val="6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7970728104869"/>
                      <c:h val="0.1656295459982124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ACA0-4E89-B09E-CCA10C458431}"/>
                </c:ext>
              </c:extLst>
            </c:dLbl>
            <c:dLbl>
              <c:idx val="5"/>
              <c:layout>
                <c:manualLayout>
                  <c:x val="0.14216306471077478"/>
                  <c:y val="-7.381382050896534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bg1"/>
                        </a:solidFill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+mn-cs"/>
                      </a:defRPr>
                    </a:pPr>
                    <a:fld id="{62278F84-B30D-49C0-A8F7-5E6944742BD7}" type="CATEGORYNAME">
                      <a:rPr lang="pt-BR"/>
                      <a:pPr>
                        <a:defRPr sz="1100">
                          <a:solidFill>
                            <a:schemeClr val="bg1"/>
                          </a:solidFill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defRPr>
                      </a:pPr>
                      <a:t>[CATEGORY NAME]</a:t>
                    </a:fld>
                    <a:r>
                      <a:rPr lang="pt-BR" baseline="0" dirty="0"/>
                      <a:t>
</a:t>
                    </a:r>
                    <a:r>
                      <a:rPr lang="pt-BR" sz="1800" baseline="0" dirty="0"/>
                      <a:t>6%</a:t>
                    </a:r>
                  </a:p>
                </c:rich>
              </c:tx>
              <c:numFmt formatCode="0.00%" sourceLinked="0"/>
              <c:spPr>
                <a:solidFill>
                  <a:schemeClr val="bg1">
                    <a:lumMod val="6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74980397582615"/>
                      <c:h val="0.1434491409538627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ACA0-4E89-B09E-CCA10C458431}"/>
                </c:ext>
              </c:extLst>
            </c:dLbl>
            <c:dLbl>
              <c:idx val="6"/>
              <c:layout>
                <c:manualLayout>
                  <c:x val="0.18683220667629924"/>
                  <c:y val="-2.6381120621907433E-2"/>
                </c:manualLayout>
              </c:layout>
              <c:tx>
                <c:rich>
                  <a:bodyPr/>
                  <a:lstStyle/>
                  <a:p>
                    <a:fld id="{877081EC-83E3-4A4D-8E4B-5A46FBAB3E4C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r>
                      <a:rPr lang="en-US" sz="1800" baseline="0" dirty="0"/>
                      <a:t>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ACA0-4E89-B09E-CCA10C458431}"/>
                </c:ext>
              </c:extLst>
            </c:dLbl>
            <c:numFmt formatCode="0.00%" sourceLinked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Gráficos!$B$50:$B$56</c:f>
              <c:strCache>
                <c:ptCount val="7"/>
                <c:pt idx="0">
                  <c:v>   Outras obrigações</c:v>
                </c:pt>
                <c:pt idx="1">
                  <c:v>   Empréstimos e financiamentos</c:v>
                </c:pt>
                <c:pt idx="2">
                  <c:v>   Obrigações tributárias</c:v>
                </c:pt>
                <c:pt idx="3">
                  <c:v>   Fornecedores</c:v>
                </c:pt>
                <c:pt idx="4">
                  <c:v>   Empréstimos de terceiros</c:v>
                </c:pt>
                <c:pt idx="5">
                  <c:v>   Financiamentos a longo prazo</c:v>
                </c:pt>
                <c:pt idx="6">
                  <c:v>   Obrigações trabalhistas</c:v>
                </c:pt>
              </c:strCache>
            </c:strRef>
          </c:cat>
          <c:val>
            <c:numRef>
              <c:f>Gráficos!$C$50:$C$56</c:f>
              <c:numCache>
                <c:formatCode>"R$"\ #,##0.00</c:formatCode>
                <c:ptCount val="7"/>
                <c:pt idx="0">
                  <c:v>25851743.039999999</c:v>
                </c:pt>
                <c:pt idx="1">
                  <c:v>9751222.9000000004</c:v>
                </c:pt>
                <c:pt idx="2">
                  <c:v>9696954.7200000007</c:v>
                </c:pt>
                <c:pt idx="3">
                  <c:v>8751496.5399999991</c:v>
                </c:pt>
                <c:pt idx="4">
                  <c:v>4353784.0199999996</c:v>
                </c:pt>
                <c:pt idx="5">
                  <c:v>3846342.5</c:v>
                </c:pt>
                <c:pt idx="6">
                  <c:v>2211253.64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ACA0-4E89-B09E-CCA10C458431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26443569553805"/>
          <c:y val="0.16271412316235037"/>
          <c:w val="0.84018000874890642"/>
          <c:h val="0.724176050248054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'DRE NOVO'!$F$19</c:f>
              <c:strCache>
                <c:ptCount val="1"/>
                <c:pt idx="0">
                  <c:v>Receita Líquida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trendline>
            <c:name>Tendência</c:name>
            <c:spPr>
              <a:ln w="19050" cap="rnd">
                <a:solidFill>
                  <a:srgbClr val="00206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'DRE NOVO'!$G$18:$I$18</c:f>
              <c:strCache>
                <c:ptCount val="3"/>
                <c:pt idx="0">
                  <c:v>out/2021</c:v>
                </c:pt>
                <c:pt idx="1">
                  <c:v>out/2020</c:v>
                </c:pt>
                <c:pt idx="2">
                  <c:v>out/2019</c:v>
                </c:pt>
              </c:strCache>
            </c:strRef>
          </c:cat>
          <c:val>
            <c:numRef>
              <c:f>'DRE NOVO'!$G$19:$I$19</c:f>
              <c:numCache>
                <c:formatCode>"R$"\ #,##0.00</c:formatCode>
                <c:ptCount val="3"/>
                <c:pt idx="0">
                  <c:v>2764126.37</c:v>
                </c:pt>
                <c:pt idx="1">
                  <c:v>2647504.6800000006</c:v>
                </c:pt>
                <c:pt idx="2">
                  <c:v>2594611.6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7B-446F-8AB7-6F3AFC99ABFF}"/>
            </c:ext>
          </c:extLst>
        </c:ser>
        <c:ser>
          <c:idx val="1"/>
          <c:order val="1"/>
          <c:tx>
            <c:strRef>
              <c:f>'DRE NOVO'!$F$20</c:f>
              <c:strCache>
                <c:ptCount val="1"/>
                <c:pt idx="0">
                  <c:v>Custos e Despesas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'DRE NOVO'!$G$18:$I$18</c:f>
              <c:strCache>
                <c:ptCount val="3"/>
                <c:pt idx="0">
                  <c:v>out/2021</c:v>
                </c:pt>
                <c:pt idx="1">
                  <c:v>out/2020</c:v>
                </c:pt>
                <c:pt idx="2">
                  <c:v>out/2019</c:v>
                </c:pt>
              </c:strCache>
            </c:strRef>
          </c:cat>
          <c:val>
            <c:numRef>
              <c:f>'DRE NOVO'!$G$20:$I$20</c:f>
              <c:numCache>
                <c:formatCode>"R$"\ #,##0.00</c:formatCode>
                <c:ptCount val="3"/>
                <c:pt idx="0">
                  <c:v>3906544.54</c:v>
                </c:pt>
                <c:pt idx="1">
                  <c:v>3399767.51</c:v>
                </c:pt>
                <c:pt idx="2">
                  <c:v>2994656.5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47B-446F-8AB7-6F3AFC99AB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9"/>
        <c:axId val="335734320"/>
        <c:axId val="330994432"/>
      </c:barChart>
      <c:catAx>
        <c:axId val="335734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pPr>
            <a:endParaRPr lang="pt-BR"/>
          </a:p>
        </c:txPr>
        <c:crossAx val="330994432"/>
        <c:crosses val="autoZero"/>
        <c:auto val="1"/>
        <c:lblAlgn val="ctr"/>
        <c:lblOffset val="100"/>
        <c:noMultiLvlLbl val="0"/>
      </c:catAx>
      <c:valAx>
        <c:axId val="330994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R$&quot;\ 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b" anchorCtr="0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pPr>
            <a:endParaRPr lang="pt-BR"/>
          </a:p>
        </c:txPr>
        <c:crossAx val="335734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ysClr val="windowText" lastClr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50">
          <a:solidFill>
            <a:sysClr val="windowText" lastClr="000000"/>
          </a:solidFill>
          <a:latin typeface="+mj-lt"/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8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spc="3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lumMod val="85000"/>
          </a:schemeClr>
        </a:solidFill>
        <a:round/>
      </a:ln>
    </cs:spPr>
    <cs:defRPr sz="1330" kern="1200"/>
  </cs:chartArea>
  <cs:dataLabel>
    <cs:lnRef idx="0"/>
    <cs:fillRef idx="0">
      <cs:styleClr val="0"/>
    </cs:fillRef>
    <cs:effectRef idx="0"/>
    <cs:fontRef idx="minor">
      <a:schemeClr val="lt1"/>
    </cs:fontRef>
    <cs:spPr>
      <a:solidFill>
        <a:schemeClr val="phClr"/>
      </a:solidFill>
    </cs:spPr>
    <cs:defRPr sz="1197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25400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32A880-980C-43E2-A170-C9E787DDE7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8427" cy="513508"/>
          </a:xfrm>
          <a:prstGeom prst="rect">
            <a:avLst/>
          </a:prstGeom>
        </p:spPr>
        <p:txBody>
          <a:bodyPr vert="horz" lIns="98668" tIns="49334" rIns="98668" bIns="4933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6DBDD0-65BB-4F9B-9D8F-30D5D5EF05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5" y="1"/>
            <a:ext cx="3078427" cy="513508"/>
          </a:xfrm>
          <a:prstGeom prst="rect">
            <a:avLst/>
          </a:prstGeom>
        </p:spPr>
        <p:txBody>
          <a:bodyPr vert="horz" lIns="98668" tIns="49334" rIns="98668" bIns="49334" rtlCol="0"/>
          <a:lstStyle>
            <a:lvl1pPr algn="r">
              <a:defRPr sz="1300"/>
            </a:lvl1pPr>
          </a:lstStyle>
          <a:p>
            <a:fld id="{C1870C76-089F-48E0-85B8-6B46E8CDB542}" type="datetimeFigureOut">
              <a:rPr lang="pt-BR" smtClean="0"/>
              <a:t>29/11/2021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07409A-87B1-4C30-9BF8-DFC9098030B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721110"/>
            <a:ext cx="3078427" cy="513507"/>
          </a:xfrm>
          <a:prstGeom prst="rect">
            <a:avLst/>
          </a:prstGeom>
        </p:spPr>
        <p:txBody>
          <a:bodyPr vert="horz" lIns="98668" tIns="49334" rIns="98668" bIns="4933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CA78F5-8A44-434A-943F-4D281556A3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5" y="9721110"/>
            <a:ext cx="3078427" cy="513507"/>
          </a:xfrm>
          <a:prstGeom prst="rect">
            <a:avLst/>
          </a:prstGeom>
        </p:spPr>
        <p:txBody>
          <a:bodyPr vert="horz" lIns="98668" tIns="49334" rIns="98668" bIns="49334" rtlCol="0" anchor="b"/>
          <a:lstStyle>
            <a:lvl1pPr algn="r">
              <a:defRPr sz="1300"/>
            </a:lvl1pPr>
          </a:lstStyle>
          <a:p>
            <a:fld id="{B68C25E8-9DF8-42C0-B83D-5C01C2C7263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0536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78427" cy="513508"/>
          </a:xfrm>
          <a:prstGeom prst="rect">
            <a:avLst/>
          </a:prstGeom>
        </p:spPr>
        <p:txBody>
          <a:bodyPr vert="horz" lIns="98660" tIns="49329" rIns="98660" bIns="4932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5" y="2"/>
            <a:ext cx="3078427" cy="513508"/>
          </a:xfrm>
          <a:prstGeom prst="rect">
            <a:avLst/>
          </a:prstGeom>
        </p:spPr>
        <p:txBody>
          <a:bodyPr vert="horz" lIns="98660" tIns="49329" rIns="98660" bIns="49329" rtlCol="0"/>
          <a:lstStyle>
            <a:lvl1pPr algn="r">
              <a:defRPr sz="1300"/>
            </a:lvl1pPr>
          </a:lstStyle>
          <a:p>
            <a:fld id="{15ECCBA7-CF81-984E-ADF6-71210A185331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58863" y="1281113"/>
            <a:ext cx="4986337" cy="3451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660" tIns="49329" rIns="98660" bIns="4932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8" y="4925408"/>
            <a:ext cx="5683250" cy="4029878"/>
          </a:xfrm>
          <a:prstGeom prst="rect">
            <a:avLst/>
          </a:prstGeom>
        </p:spPr>
        <p:txBody>
          <a:bodyPr vert="horz" lIns="98660" tIns="49329" rIns="98660" bIns="4932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721110"/>
            <a:ext cx="3078427" cy="513507"/>
          </a:xfrm>
          <a:prstGeom prst="rect">
            <a:avLst/>
          </a:prstGeom>
        </p:spPr>
        <p:txBody>
          <a:bodyPr vert="horz" lIns="98660" tIns="49329" rIns="98660" bIns="4932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5" y="9721110"/>
            <a:ext cx="3078427" cy="513507"/>
          </a:xfrm>
          <a:prstGeom prst="rect">
            <a:avLst/>
          </a:prstGeom>
        </p:spPr>
        <p:txBody>
          <a:bodyPr vert="horz" lIns="98660" tIns="49329" rIns="98660" bIns="49329" rtlCol="0" anchor="b"/>
          <a:lstStyle>
            <a:lvl1pPr algn="r">
              <a:defRPr sz="1300"/>
            </a:lvl1pPr>
          </a:lstStyle>
          <a:p>
            <a:fld id="{60A1FCA4-2D25-6140-83D1-B86434166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5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1677" indent="-3083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3351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2669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003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13370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0671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005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9339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6126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1677" indent="-3083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3351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2669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003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13370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0671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005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9339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172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1FCA4-2D25-6140-83D1-B86434166CD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35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1FCA4-2D25-6140-83D1-B86434166CD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7720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1FCA4-2D25-6140-83D1-B86434166CD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1582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1FCA4-2D25-6140-83D1-B86434166CD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8878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1FCA4-2D25-6140-83D1-B86434166CD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4878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1677" indent="-3083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3351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2669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003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13370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0671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005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9339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459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1FCA4-2D25-6140-83D1-B86434166CD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2247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1677" indent="-3083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3351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2669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003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13370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0671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005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9339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05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1677" indent="-3083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3351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2669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003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13370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0671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005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9339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24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1FCA4-2D25-6140-83D1-B86434166C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71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1FCA4-2D25-6140-83D1-B86434166C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612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1677" indent="-3083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3351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2669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003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13370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0671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005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9339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06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A1FCA4-2D25-6140-83D1-B86434166CD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548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1FCA4-2D25-6140-83D1-B86434166CD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29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6969" indent="-29883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33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474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60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744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7880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016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151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621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1FCA4-2D25-6140-83D1-B86434166CD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13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2D1FC-1DF0-4B28-A5AC-950336DB26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8F2C98-3061-4807-AD04-0D7356C3A0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BC402-AE2A-4685-976C-5561FB6E1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29/11/2021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2B6AE-F2AA-4821-9976-6BA59311E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9317D-5D8B-4AA6-BECA-D2327B284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6973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62B97-76F2-4DC8-A948-DC74C6A75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750A0E-5CE4-48C4-B546-EA165F3CE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9FBF6-7480-4243-849C-954BFB816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29/11/2021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8E62D-629D-4543-8DF9-4A0EAF672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E5723-48D7-466F-9F91-40A1DD61A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905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9A134C-AA2E-4288-9DA1-9719CF2928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213518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2DE072-2A6F-49CF-91C3-4089A8DB68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A4B1B-6022-4079-A6BD-1BBB0428E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29/11/2021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EF46C-18D8-4151-811C-3B0B7CBC6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721BC-15B1-40B6-96CC-B572143E7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2701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7AE948-09C6-3F41-ABCE-91B835C1E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FDB5410-B626-504B-B145-224A39B297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5B6944-E3EC-8149-9E7D-BB5E97BC5302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5C4EC09-BBAF-0C4C-A677-CCAC414DB75C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‹#›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59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m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76C2D1B-9D1A-2642-A31D-0DC402ED511B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0DE4A5-E82B-AF4D-8557-80717C263D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D841D758-EE36-D64C-8419-19339A778A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62367" y="2239151"/>
            <a:ext cx="6390175" cy="400112"/>
          </a:xfrm>
        </p:spPr>
        <p:txBody>
          <a:bodyPr>
            <a:no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Montserrat Thin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48AC1EA2-E82A-C147-A4B4-2AE1EC0416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61869" y="4223018"/>
            <a:ext cx="6390175" cy="400112"/>
          </a:xfrm>
        </p:spPr>
        <p:txBody>
          <a:bodyPr>
            <a:noAutofit/>
          </a:bodyPr>
          <a:lstStyle>
            <a:lvl1pPr marL="0" indent="0" algn="ctr">
              <a:buNone/>
              <a:defRPr sz="900" b="0" i="0">
                <a:solidFill>
                  <a:schemeClr val="bg1"/>
                </a:solidFill>
                <a:latin typeface="Montserrat Thin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9">
            <a:extLst>
              <a:ext uri="{FF2B5EF4-FFF2-40B4-BE49-F238E27FC236}">
                <a16:creationId xmlns:a16="http://schemas.microsoft.com/office/drawing/2014/main" id="{70C9AA07-5838-0740-A628-010C2E8560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61868" y="2656406"/>
            <a:ext cx="6390175" cy="1550024"/>
          </a:xfrm>
        </p:spPr>
        <p:txBody>
          <a:bodyPr>
            <a:noAutofit/>
          </a:bodyPr>
          <a:lstStyle>
            <a:lvl1pPr marL="0" indent="0" algn="ctr">
              <a:buNone/>
              <a:defRPr sz="8626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448468061"/>
      </p:ext>
    </p:extLst>
  </p:cSld>
  <p:clrMapOvr>
    <a:masterClrMapping/>
  </p:clrMapOvr>
  <p:transition spd="slow" advTm="1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>
        <p:tmplLst>
          <p:tmpl lvl="1">
            <p:tnLst>
              <p:par>
                <p:cTn presetID="12" presetClass="entr" presetSubtype="1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down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2" presetClass="entr" presetSubtype="4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6" presetClass="entr" presetSubtype="2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6899C-95EE-5F40-8CFD-E814FE3B0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84C142-9574-3744-8853-2E887FA00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94" indent="0" algn="ctr">
              <a:buNone/>
              <a:defRPr sz="1625"/>
            </a:lvl2pPr>
            <a:lvl3pPr marL="742987" indent="0" algn="ctr">
              <a:buNone/>
              <a:defRPr sz="1463"/>
            </a:lvl3pPr>
            <a:lvl4pPr marL="1114481" indent="0" algn="ctr">
              <a:buNone/>
              <a:defRPr sz="1300"/>
            </a:lvl4pPr>
            <a:lvl5pPr marL="1485974" indent="0" algn="ctr">
              <a:buNone/>
              <a:defRPr sz="1300"/>
            </a:lvl5pPr>
            <a:lvl6pPr marL="1857468" indent="0" algn="ctr">
              <a:buNone/>
              <a:defRPr sz="1300"/>
            </a:lvl6pPr>
            <a:lvl7pPr marL="2228962" indent="0" algn="ctr">
              <a:buNone/>
              <a:defRPr sz="1300"/>
            </a:lvl7pPr>
            <a:lvl8pPr marL="2600455" indent="0" algn="ctr">
              <a:buNone/>
              <a:defRPr sz="1300"/>
            </a:lvl8pPr>
            <a:lvl9pPr marL="2971949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CC0F8-AC94-764D-B3A5-4C6335FE6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A7541-50BB-E84B-A332-A2E620F8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683D8-6CD4-4843-9E49-FFEE4100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4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FC6F9-06BA-7048-923C-D4CF7A8A4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383DD-4E5E-3848-86E9-5705661B5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E107B-D336-B14C-8CA6-96F178DE3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0A0B2-74A8-1C46-B7D9-8459645B3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D74B1-C9E8-0245-9C72-9D885F60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37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6BFC2-8074-0643-B298-9350EEADB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80" y="1709747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E36C2-67A5-8A41-954A-BDDBA0BB1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80" y="4589472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9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87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46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96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4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94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B7537-4AB7-7A4D-BD97-862734CEE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DE47D-6928-B342-A1E0-F851B8075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C9E39-903C-044A-A1AA-C777AAEF6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9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FD032-A041-8547-91B1-30D758B21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9AC8A-053F-3442-909C-625AC86B4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4E7467-67DC-D94E-8485-77FA21E56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0F296-E09D-9E40-BD47-9C43C7E0A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EC652-5E2E-8148-9CF1-B34E2BA53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F1E43-8F29-FD4C-A960-0859EFE6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8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136F3-B1B7-CB48-809C-D3B5A044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0" y="365129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4A320-B15F-8A4C-AA59-5C5DE7CF5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30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EDCFA-9341-B147-97BA-BFA7A4506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30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3147D-6772-5143-AE40-251ED1642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6A3679-F486-DC45-AC5A-A0866A93F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1489F2-A286-C045-84FB-777DE4640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F91E9-D8D5-0D4A-BDD0-3E4DB6621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D3F280-4F36-1642-8663-C52B6250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4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7AE948-09C6-3F41-ABCE-91B835C1E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FDB5410-B626-504B-B145-224A39B297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5B6944-E3EC-8149-9E7D-BB5E97BC5302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5C4EC09-BBAF-0C4C-A677-CCAC414DB75C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‹#›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5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A089-D4B0-473E-9E88-B229C92A8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0F2E7-3DB3-4E02-9CE3-EE02BA7BC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6B7F5-73C2-4097-BD7E-218376CF7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29/11/2021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560B4-6BCE-447F-8FEC-93FF571CA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84B1A-E2C2-4EEE-9551-AFE96EF29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03571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CF5BD6-7884-0043-928E-FD943EC3A48C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4E70A1F-6A73-6445-8676-81AD9B9C6F65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‹#›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75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935E3-6C98-FB45-BF66-D0F8511E4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7408-9B9F-AA42-A85D-9AF393B35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E7C923-EECA-1346-92E6-BC325A65A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BBAFE-1794-F543-824F-7C617F48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86BF5-3486-3A44-BCCF-2C30F6DA8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23EDE-7B27-BA4D-9373-AC502C2F3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8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3973E-1F76-B143-9731-A638DFF2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7985D2-5FA0-6244-9C09-23BAA15F5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94" indent="0">
              <a:buNone/>
              <a:defRPr sz="2275"/>
            </a:lvl2pPr>
            <a:lvl3pPr marL="742987" indent="0">
              <a:buNone/>
              <a:defRPr sz="1950"/>
            </a:lvl3pPr>
            <a:lvl4pPr marL="1114481" indent="0">
              <a:buNone/>
              <a:defRPr sz="1625"/>
            </a:lvl4pPr>
            <a:lvl5pPr marL="1485974" indent="0">
              <a:buNone/>
              <a:defRPr sz="1625"/>
            </a:lvl5pPr>
            <a:lvl6pPr marL="1857468" indent="0">
              <a:buNone/>
              <a:defRPr sz="1625"/>
            </a:lvl6pPr>
            <a:lvl7pPr marL="2228962" indent="0">
              <a:buNone/>
              <a:defRPr sz="1625"/>
            </a:lvl7pPr>
            <a:lvl8pPr marL="2600455" indent="0">
              <a:buNone/>
              <a:defRPr sz="1625"/>
            </a:lvl8pPr>
            <a:lvl9pPr marL="2971949" indent="0">
              <a:buNone/>
              <a:defRPr sz="16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0C267-FA2A-414A-BB7D-8C3B00A1F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9BA22-3092-7643-85BD-65AA5F3D2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9DC93-B052-C146-9F1B-8B1C93709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DE8F6-2051-7F41-B74B-AD5589F83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B93B0-5C04-5845-A945-09CEA5477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E9DABF-C353-9E41-AD11-50B1744D0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D584B-2CF8-174A-8FF1-2191F87D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4E71E-C317-3E48-BA95-56AC83619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2CE82-6926-3F4A-B4BD-B05AB6BF8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6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19172B-D403-C543-B4B3-168DDDFFB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BF52E2-0906-4749-8D0E-C1FE246F6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41308-ACEF-954C-B96A-91DC3BE7F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D925C-C57C-9546-9E80-9196DC61C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F2829-7AB4-6248-9E09-EF66D0CC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4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349BAE6-28CF-4A49-B251-8B802BB4AE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DF88B13C-989D-F84D-A967-019EAC2561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2324A86-5AF1-EF49-BFE4-F43C4FC731F4}"/>
              </a:ext>
            </a:extLst>
          </p:cNvPr>
          <p:cNvGrpSpPr/>
          <p:nvPr userDrawn="1"/>
        </p:nvGrpSpPr>
        <p:grpSpPr>
          <a:xfrm>
            <a:off x="5264053" y="1447803"/>
            <a:ext cx="3627536" cy="4679911"/>
            <a:chOff x="5828202" y="967154"/>
            <a:chExt cx="4464660" cy="4679911"/>
          </a:xfrm>
        </p:grpSpPr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B4CA3FC7-03D6-E546-A4EC-7D2EA87F38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0246" y="967154"/>
              <a:ext cx="4302616" cy="2283119"/>
            </a:xfrm>
            <a:custGeom>
              <a:avLst/>
              <a:gdLst>
                <a:gd name="T0" fmla="*/ 247 w 533"/>
                <a:gd name="T1" fmla="*/ 0 h 283"/>
                <a:gd name="T2" fmla="*/ 247 w 533"/>
                <a:gd name="T3" fmla="*/ 31 h 283"/>
                <a:gd name="T4" fmla="*/ 214 w 533"/>
                <a:gd name="T5" fmla="*/ 34 h 283"/>
                <a:gd name="T6" fmla="*/ 178 w 533"/>
                <a:gd name="T7" fmla="*/ 43 h 283"/>
                <a:gd name="T8" fmla="*/ 113 w 533"/>
                <a:gd name="T9" fmla="*/ 74 h 283"/>
                <a:gd name="T10" fmla="*/ 105 w 533"/>
                <a:gd name="T11" fmla="*/ 79 h 283"/>
                <a:gd name="T12" fmla="*/ 98 w 533"/>
                <a:gd name="T13" fmla="*/ 84 h 283"/>
                <a:gd name="T14" fmla="*/ 85 w 533"/>
                <a:gd name="T15" fmla="*/ 94 h 283"/>
                <a:gd name="T16" fmla="*/ 62 w 533"/>
                <a:gd name="T17" fmla="*/ 117 h 283"/>
                <a:gd name="T18" fmla="*/ 28 w 533"/>
                <a:gd name="T19" fmla="*/ 166 h 283"/>
                <a:gd name="T20" fmla="*/ 10 w 533"/>
                <a:gd name="T21" fmla="*/ 212 h 283"/>
                <a:gd name="T22" fmla="*/ 2 w 533"/>
                <a:gd name="T23" fmla="*/ 249 h 283"/>
                <a:gd name="T24" fmla="*/ 1 w 533"/>
                <a:gd name="T25" fmla="*/ 256 h 283"/>
                <a:gd name="T26" fmla="*/ 1 w 533"/>
                <a:gd name="T27" fmla="*/ 263 h 283"/>
                <a:gd name="T28" fmla="*/ 0 w 533"/>
                <a:gd name="T29" fmla="*/ 273 h 283"/>
                <a:gd name="T30" fmla="*/ 0 w 533"/>
                <a:gd name="T31" fmla="*/ 282 h 283"/>
                <a:gd name="T32" fmla="*/ 1 w 533"/>
                <a:gd name="T33" fmla="*/ 273 h 283"/>
                <a:gd name="T34" fmla="*/ 2 w 533"/>
                <a:gd name="T35" fmla="*/ 263 h 283"/>
                <a:gd name="T36" fmla="*/ 2 w 533"/>
                <a:gd name="T37" fmla="*/ 257 h 283"/>
                <a:gd name="T38" fmla="*/ 3 w 533"/>
                <a:gd name="T39" fmla="*/ 249 h 283"/>
                <a:gd name="T40" fmla="*/ 12 w 533"/>
                <a:gd name="T41" fmla="*/ 213 h 283"/>
                <a:gd name="T42" fmla="*/ 32 w 533"/>
                <a:gd name="T43" fmla="*/ 168 h 283"/>
                <a:gd name="T44" fmla="*/ 67 w 533"/>
                <a:gd name="T45" fmla="*/ 121 h 283"/>
                <a:gd name="T46" fmla="*/ 90 w 533"/>
                <a:gd name="T47" fmla="*/ 100 h 283"/>
                <a:gd name="T48" fmla="*/ 103 w 533"/>
                <a:gd name="T49" fmla="*/ 90 h 283"/>
                <a:gd name="T50" fmla="*/ 110 w 533"/>
                <a:gd name="T51" fmla="*/ 85 h 283"/>
                <a:gd name="T52" fmla="*/ 117 w 533"/>
                <a:gd name="T53" fmla="*/ 81 h 283"/>
                <a:gd name="T54" fmla="*/ 181 w 533"/>
                <a:gd name="T55" fmla="*/ 53 h 283"/>
                <a:gd name="T56" fmla="*/ 216 w 533"/>
                <a:gd name="T57" fmla="*/ 46 h 283"/>
                <a:gd name="T58" fmla="*/ 252 w 533"/>
                <a:gd name="T59" fmla="*/ 45 h 283"/>
                <a:gd name="T60" fmla="*/ 288 w 533"/>
                <a:gd name="T61" fmla="*/ 48 h 283"/>
                <a:gd name="T62" fmla="*/ 323 w 533"/>
                <a:gd name="T63" fmla="*/ 56 h 283"/>
                <a:gd name="T64" fmla="*/ 384 w 533"/>
                <a:gd name="T65" fmla="*/ 85 h 283"/>
                <a:gd name="T66" fmla="*/ 410 w 533"/>
                <a:gd name="T67" fmla="*/ 105 h 283"/>
                <a:gd name="T68" fmla="*/ 421 w 533"/>
                <a:gd name="T69" fmla="*/ 116 h 283"/>
                <a:gd name="T70" fmla="*/ 429 w 533"/>
                <a:gd name="T71" fmla="*/ 124 h 283"/>
                <a:gd name="T72" fmla="*/ 430 w 533"/>
                <a:gd name="T73" fmla="*/ 124 h 283"/>
                <a:gd name="T74" fmla="*/ 431 w 533"/>
                <a:gd name="T75" fmla="*/ 126 h 283"/>
                <a:gd name="T76" fmla="*/ 434 w 533"/>
                <a:gd name="T77" fmla="*/ 129 h 283"/>
                <a:gd name="T78" fmla="*/ 435 w 533"/>
                <a:gd name="T79" fmla="*/ 130 h 283"/>
                <a:gd name="T80" fmla="*/ 488 w 533"/>
                <a:gd name="T81" fmla="*/ 250 h 283"/>
                <a:gd name="T82" fmla="*/ 488 w 533"/>
                <a:gd name="T83" fmla="*/ 252 h 283"/>
                <a:gd name="T84" fmla="*/ 489 w 533"/>
                <a:gd name="T85" fmla="*/ 259 h 283"/>
                <a:gd name="T86" fmla="*/ 489 w 533"/>
                <a:gd name="T87" fmla="*/ 265 h 283"/>
                <a:gd name="T88" fmla="*/ 489 w 533"/>
                <a:gd name="T89" fmla="*/ 270 h 283"/>
                <a:gd name="T90" fmla="*/ 489 w 533"/>
                <a:gd name="T91" fmla="*/ 275 h 283"/>
                <a:gd name="T92" fmla="*/ 489 w 533"/>
                <a:gd name="T93" fmla="*/ 281 h 283"/>
                <a:gd name="T94" fmla="*/ 489 w 533"/>
                <a:gd name="T95" fmla="*/ 283 h 283"/>
                <a:gd name="T96" fmla="*/ 490 w 533"/>
                <a:gd name="T97" fmla="*/ 283 h 283"/>
                <a:gd name="T98" fmla="*/ 517 w 533"/>
                <a:gd name="T99" fmla="*/ 283 h 283"/>
                <a:gd name="T100" fmla="*/ 533 w 533"/>
                <a:gd name="T101" fmla="*/ 283 h 283"/>
                <a:gd name="T102" fmla="*/ 533 w 533"/>
                <a:gd name="T103" fmla="*/ 282 h 283"/>
                <a:gd name="T104" fmla="*/ 247 w 533"/>
                <a:gd name="T105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3" h="283">
                  <a:moveTo>
                    <a:pt x="247" y="0"/>
                  </a:moveTo>
                  <a:cubicBezTo>
                    <a:pt x="247" y="31"/>
                    <a:pt x="247" y="31"/>
                    <a:pt x="247" y="31"/>
                  </a:cubicBezTo>
                  <a:cubicBezTo>
                    <a:pt x="236" y="32"/>
                    <a:pt x="225" y="33"/>
                    <a:pt x="214" y="34"/>
                  </a:cubicBezTo>
                  <a:cubicBezTo>
                    <a:pt x="202" y="37"/>
                    <a:pt x="190" y="39"/>
                    <a:pt x="178" y="43"/>
                  </a:cubicBezTo>
                  <a:cubicBezTo>
                    <a:pt x="154" y="50"/>
                    <a:pt x="132" y="61"/>
                    <a:pt x="113" y="74"/>
                  </a:cubicBezTo>
                  <a:cubicBezTo>
                    <a:pt x="110" y="75"/>
                    <a:pt x="108" y="77"/>
                    <a:pt x="105" y="79"/>
                  </a:cubicBezTo>
                  <a:cubicBezTo>
                    <a:pt x="103" y="80"/>
                    <a:pt x="101" y="82"/>
                    <a:pt x="98" y="84"/>
                  </a:cubicBezTo>
                  <a:cubicBezTo>
                    <a:pt x="94" y="87"/>
                    <a:pt x="89" y="91"/>
                    <a:pt x="85" y="94"/>
                  </a:cubicBezTo>
                  <a:cubicBezTo>
                    <a:pt x="77" y="102"/>
                    <a:pt x="69" y="109"/>
                    <a:pt x="62" y="117"/>
                  </a:cubicBezTo>
                  <a:cubicBezTo>
                    <a:pt x="48" y="133"/>
                    <a:pt x="37" y="150"/>
                    <a:pt x="28" y="166"/>
                  </a:cubicBezTo>
                  <a:cubicBezTo>
                    <a:pt x="20" y="182"/>
                    <a:pt x="14" y="198"/>
                    <a:pt x="10" y="212"/>
                  </a:cubicBezTo>
                  <a:cubicBezTo>
                    <a:pt x="6" y="226"/>
                    <a:pt x="3" y="239"/>
                    <a:pt x="2" y="249"/>
                  </a:cubicBezTo>
                  <a:cubicBezTo>
                    <a:pt x="2" y="252"/>
                    <a:pt x="2" y="254"/>
                    <a:pt x="1" y="256"/>
                  </a:cubicBezTo>
                  <a:cubicBezTo>
                    <a:pt x="1" y="259"/>
                    <a:pt x="1" y="261"/>
                    <a:pt x="1" y="263"/>
                  </a:cubicBezTo>
                  <a:cubicBezTo>
                    <a:pt x="1" y="267"/>
                    <a:pt x="0" y="271"/>
                    <a:pt x="0" y="273"/>
                  </a:cubicBezTo>
                  <a:cubicBezTo>
                    <a:pt x="0" y="279"/>
                    <a:pt x="0" y="282"/>
                    <a:pt x="0" y="282"/>
                  </a:cubicBezTo>
                  <a:cubicBezTo>
                    <a:pt x="0" y="282"/>
                    <a:pt x="0" y="279"/>
                    <a:pt x="1" y="273"/>
                  </a:cubicBezTo>
                  <a:cubicBezTo>
                    <a:pt x="1" y="271"/>
                    <a:pt x="1" y="267"/>
                    <a:pt x="2" y="263"/>
                  </a:cubicBezTo>
                  <a:cubicBezTo>
                    <a:pt x="2" y="261"/>
                    <a:pt x="2" y="259"/>
                    <a:pt x="2" y="257"/>
                  </a:cubicBezTo>
                  <a:cubicBezTo>
                    <a:pt x="3" y="254"/>
                    <a:pt x="3" y="252"/>
                    <a:pt x="3" y="249"/>
                  </a:cubicBezTo>
                  <a:cubicBezTo>
                    <a:pt x="5" y="239"/>
                    <a:pt x="7" y="226"/>
                    <a:pt x="12" y="213"/>
                  </a:cubicBezTo>
                  <a:cubicBezTo>
                    <a:pt x="17" y="199"/>
                    <a:pt x="23" y="183"/>
                    <a:pt x="32" y="168"/>
                  </a:cubicBezTo>
                  <a:cubicBezTo>
                    <a:pt x="41" y="152"/>
                    <a:pt x="53" y="136"/>
                    <a:pt x="67" y="121"/>
                  </a:cubicBezTo>
                  <a:cubicBezTo>
                    <a:pt x="74" y="114"/>
                    <a:pt x="82" y="107"/>
                    <a:pt x="90" y="100"/>
                  </a:cubicBezTo>
                  <a:cubicBezTo>
                    <a:pt x="94" y="96"/>
                    <a:pt x="99" y="93"/>
                    <a:pt x="103" y="90"/>
                  </a:cubicBezTo>
                  <a:cubicBezTo>
                    <a:pt x="106" y="88"/>
                    <a:pt x="108" y="87"/>
                    <a:pt x="110" y="85"/>
                  </a:cubicBezTo>
                  <a:cubicBezTo>
                    <a:pt x="113" y="84"/>
                    <a:pt x="115" y="82"/>
                    <a:pt x="117" y="81"/>
                  </a:cubicBezTo>
                  <a:cubicBezTo>
                    <a:pt x="137" y="69"/>
                    <a:pt x="158" y="60"/>
                    <a:pt x="181" y="53"/>
                  </a:cubicBezTo>
                  <a:cubicBezTo>
                    <a:pt x="193" y="50"/>
                    <a:pt x="204" y="48"/>
                    <a:pt x="216" y="46"/>
                  </a:cubicBezTo>
                  <a:cubicBezTo>
                    <a:pt x="228" y="45"/>
                    <a:pt x="240" y="44"/>
                    <a:pt x="252" y="45"/>
                  </a:cubicBezTo>
                  <a:cubicBezTo>
                    <a:pt x="265" y="45"/>
                    <a:pt x="276" y="46"/>
                    <a:pt x="288" y="48"/>
                  </a:cubicBezTo>
                  <a:cubicBezTo>
                    <a:pt x="300" y="50"/>
                    <a:pt x="311" y="52"/>
                    <a:pt x="323" y="56"/>
                  </a:cubicBezTo>
                  <a:cubicBezTo>
                    <a:pt x="345" y="63"/>
                    <a:pt x="366" y="73"/>
                    <a:pt x="384" y="85"/>
                  </a:cubicBezTo>
                  <a:cubicBezTo>
                    <a:pt x="393" y="92"/>
                    <a:pt x="402" y="98"/>
                    <a:pt x="410" y="105"/>
                  </a:cubicBezTo>
                  <a:cubicBezTo>
                    <a:pt x="414" y="108"/>
                    <a:pt x="418" y="112"/>
                    <a:pt x="421" y="116"/>
                  </a:cubicBezTo>
                  <a:cubicBezTo>
                    <a:pt x="424" y="119"/>
                    <a:pt x="427" y="121"/>
                    <a:pt x="429" y="124"/>
                  </a:cubicBezTo>
                  <a:cubicBezTo>
                    <a:pt x="429" y="124"/>
                    <a:pt x="429" y="124"/>
                    <a:pt x="430" y="124"/>
                  </a:cubicBezTo>
                  <a:cubicBezTo>
                    <a:pt x="430" y="125"/>
                    <a:pt x="431" y="126"/>
                    <a:pt x="431" y="126"/>
                  </a:cubicBezTo>
                  <a:cubicBezTo>
                    <a:pt x="432" y="127"/>
                    <a:pt x="433" y="128"/>
                    <a:pt x="434" y="129"/>
                  </a:cubicBezTo>
                  <a:cubicBezTo>
                    <a:pt x="434" y="130"/>
                    <a:pt x="434" y="130"/>
                    <a:pt x="435" y="130"/>
                  </a:cubicBezTo>
                  <a:cubicBezTo>
                    <a:pt x="463" y="164"/>
                    <a:pt x="481" y="205"/>
                    <a:pt x="488" y="250"/>
                  </a:cubicBezTo>
                  <a:cubicBezTo>
                    <a:pt x="488" y="250"/>
                    <a:pt x="488" y="251"/>
                    <a:pt x="488" y="252"/>
                  </a:cubicBezTo>
                  <a:cubicBezTo>
                    <a:pt x="488" y="254"/>
                    <a:pt x="488" y="256"/>
                    <a:pt x="489" y="259"/>
                  </a:cubicBezTo>
                  <a:cubicBezTo>
                    <a:pt x="489" y="261"/>
                    <a:pt x="489" y="263"/>
                    <a:pt x="489" y="265"/>
                  </a:cubicBezTo>
                  <a:cubicBezTo>
                    <a:pt x="489" y="267"/>
                    <a:pt x="489" y="269"/>
                    <a:pt x="489" y="270"/>
                  </a:cubicBezTo>
                  <a:cubicBezTo>
                    <a:pt x="489" y="272"/>
                    <a:pt x="489" y="273"/>
                    <a:pt x="489" y="275"/>
                  </a:cubicBezTo>
                  <a:cubicBezTo>
                    <a:pt x="489" y="277"/>
                    <a:pt x="489" y="279"/>
                    <a:pt x="489" y="281"/>
                  </a:cubicBezTo>
                  <a:cubicBezTo>
                    <a:pt x="489" y="282"/>
                    <a:pt x="489" y="283"/>
                    <a:pt x="489" y="283"/>
                  </a:cubicBezTo>
                  <a:cubicBezTo>
                    <a:pt x="490" y="283"/>
                    <a:pt x="490" y="283"/>
                    <a:pt x="490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33" y="283"/>
                    <a:pt x="533" y="283"/>
                    <a:pt x="533" y="283"/>
                  </a:cubicBezTo>
                  <a:cubicBezTo>
                    <a:pt x="533" y="283"/>
                    <a:pt x="533" y="282"/>
                    <a:pt x="533" y="282"/>
                  </a:cubicBezTo>
                  <a:cubicBezTo>
                    <a:pt x="533" y="126"/>
                    <a:pt x="405" y="0"/>
                    <a:pt x="24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7EDB44E5-C1F8-AA45-9C10-9D8041ED7F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8202" y="3371201"/>
              <a:ext cx="4292942" cy="2275864"/>
            </a:xfrm>
            <a:custGeom>
              <a:avLst/>
              <a:gdLst>
                <a:gd name="T0" fmla="*/ 532 w 532"/>
                <a:gd name="T1" fmla="*/ 9 h 282"/>
                <a:gd name="T2" fmla="*/ 531 w 532"/>
                <a:gd name="T3" fmla="*/ 20 h 282"/>
                <a:gd name="T4" fmla="*/ 530 w 532"/>
                <a:gd name="T5" fmla="*/ 26 h 282"/>
                <a:gd name="T6" fmla="*/ 529 w 532"/>
                <a:gd name="T7" fmla="*/ 33 h 282"/>
                <a:gd name="T8" fmla="*/ 521 w 532"/>
                <a:gd name="T9" fmla="*/ 70 h 282"/>
                <a:gd name="T10" fmla="*/ 501 w 532"/>
                <a:gd name="T11" fmla="*/ 115 h 282"/>
                <a:gd name="T12" fmla="*/ 466 w 532"/>
                <a:gd name="T13" fmla="*/ 161 h 282"/>
                <a:gd name="T14" fmla="*/ 442 w 532"/>
                <a:gd name="T15" fmla="*/ 183 h 282"/>
                <a:gd name="T16" fmla="*/ 429 w 532"/>
                <a:gd name="T17" fmla="*/ 193 h 282"/>
                <a:gd name="T18" fmla="*/ 422 w 532"/>
                <a:gd name="T19" fmla="*/ 197 h 282"/>
                <a:gd name="T20" fmla="*/ 415 w 532"/>
                <a:gd name="T21" fmla="*/ 202 h 282"/>
                <a:gd name="T22" fmla="*/ 351 w 532"/>
                <a:gd name="T23" fmla="*/ 229 h 282"/>
                <a:gd name="T24" fmla="*/ 316 w 532"/>
                <a:gd name="T25" fmla="*/ 236 h 282"/>
                <a:gd name="T26" fmla="*/ 281 w 532"/>
                <a:gd name="T27" fmla="*/ 238 h 282"/>
                <a:gd name="T28" fmla="*/ 245 w 532"/>
                <a:gd name="T29" fmla="*/ 235 h 282"/>
                <a:gd name="T30" fmla="*/ 210 w 532"/>
                <a:gd name="T31" fmla="*/ 227 h 282"/>
                <a:gd name="T32" fmla="*/ 148 w 532"/>
                <a:gd name="T33" fmla="*/ 197 h 282"/>
                <a:gd name="T34" fmla="*/ 123 w 532"/>
                <a:gd name="T35" fmla="*/ 178 h 282"/>
                <a:gd name="T36" fmla="*/ 111 w 532"/>
                <a:gd name="T37" fmla="*/ 167 h 282"/>
                <a:gd name="T38" fmla="*/ 103 w 532"/>
                <a:gd name="T39" fmla="*/ 159 h 282"/>
                <a:gd name="T40" fmla="*/ 103 w 532"/>
                <a:gd name="T41" fmla="*/ 158 h 282"/>
                <a:gd name="T42" fmla="*/ 101 w 532"/>
                <a:gd name="T43" fmla="*/ 157 h 282"/>
                <a:gd name="T44" fmla="*/ 99 w 532"/>
                <a:gd name="T45" fmla="*/ 153 h 282"/>
                <a:gd name="T46" fmla="*/ 98 w 532"/>
                <a:gd name="T47" fmla="*/ 153 h 282"/>
                <a:gd name="T48" fmla="*/ 45 w 532"/>
                <a:gd name="T49" fmla="*/ 33 h 282"/>
                <a:gd name="T50" fmla="*/ 45 w 532"/>
                <a:gd name="T51" fmla="*/ 31 h 282"/>
                <a:gd name="T52" fmla="*/ 44 w 532"/>
                <a:gd name="T53" fmla="*/ 24 h 282"/>
                <a:gd name="T54" fmla="*/ 44 w 532"/>
                <a:gd name="T55" fmla="*/ 18 h 282"/>
                <a:gd name="T56" fmla="*/ 43 w 532"/>
                <a:gd name="T57" fmla="*/ 12 h 282"/>
                <a:gd name="T58" fmla="*/ 43 w 532"/>
                <a:gd name="T59" fmla="*/ 8 h 282"/>
                <a:gd name="T60" fmla="*/ 43 w 532"/>
                <a:gd name="T61" fmla="*/ 2 h 282"/>
                <a:gd name="T62" fmla="*/ 43 w 532"/>
                <a:gd name="T63" fmla="*/ 0 h 282"/>
                <a:gd name="T64" fmla="*/ 43 w 532"/>
                <a:gd name="T65" fmla="*/ 0 h 282"/>
                <a:gd name="T66" fmla="*/ 16 w 532"/>
                <a:gd name="T67" fmla="*/ 0 h 282"/>
                <a:gd name="T68" fmla="*/ 0 w 532"/>
                <a:gd name="T69" fmla="*/ 0 h 282"/>
                <a:gd name="T70" fmla="*/ 0 w 532"/>
                <a:gd name="T71" fmla="*/ 1 h 282"/>
                <a:gd name="T72" fmla="*/ 285 w 532"/>
                <a:gd name="T73" fmla="*/ 282 h 282"/>
                <a:gd name="T74" fmla="*/ 285 w 532"/>
                <a:gd name="T75" fmla="*/ 251 h 282"/>
                <a:gd name="T76" fmla="*/ 318 w 532"/>
                <a:gd name="T77" fmla="*/ 248 h 282"/>
                <a:gd name="T78" fmla="*/ 355 w 532"/>
                <a:gd name="T79" fmla="*/ 240 h 282"/>
                <a:gd name="T80" fmla="*/ 420 w 532"/>
                <a:gd name="T81" fmla="*/ 209 h 282"/>
                <a:gd name="T82" fmla="*/ 427 w 532"/>
                <a:gd name="T83" fmla="*/ 204 h 282"/>
                <a:gd name="T84" fmla="*/ 434 w 532"/>
                <a:gd name="T85" fmla="*/ 199 h 282"/>
                <a:gd name="T86" fmla="*/ 447 w 532"/>
                <a:gd name="T87" fmla="*/ 188 h 282"/>
                <a:gd name="T88" fmla="*/ 471 w 532"/>
                <a:gd name="T89" fmla="*/ 165 h 282"/>
                <a:gd name="T90" fmla="*/ 504 w 532"/>
                <a:gd name="T91" fmla="*/ 117 h 282"/>
                <a:gd name="T92" fmla="*/ 523 w 532"/>
                <a:gd name="T93" fmla="*/ 71 h 282"/>
                <a:gd name="T94" fmla="*/ 531 w 532"/>
                <a:gd name="T95" fmla="*/ 34 h 282"/>
                <a:gd name="T96" fmla="*/ 531 w 532"/>
                <a:gd name="T97" fmla="*/ 26 h 282"/>
                <a:gd name="T98" fmla="*/ 532 w 532"/>
                <a:gd name="T99" fmla="*/ 20 h 282"/>
                <a:gd name="T100" fmla="*/ 532 w 532"/>
                <a:gd name="T101" fmla="*/ 9 h 282"/>
                <a:gd name="T102" fmla="*/ 532 w 532"/>
                <a:gd name="T103" fmla="*/ 1 h 282"/>
                <a:gd name="T104" fmla="*/ 532 w 532"/>
                <a:gd name="T105" fmla="*/ 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2" h="282">
                  <a:moveTo>
                    <a:pt x="532" y="9"/>
                  </a:moveTo>
                  <a:cubicBezTo>
                    <a:pt x="532" y="12"/>
                    <a:pt x="532" y="16"/>
                    <a:pt x="531" y="20"/>
                  </a:cubicBezTo>
                  <a:cubicBezTo>
                    <a:pt x="531" y="22"/>
                    <a:pt x="531" y="24"/>
                    <a:pt x="530" y="26"/>
                  </a:cubicBezTo>
                  <a:cubicBezTo>
                    <a:pt x="530" y="28"/>
                    <a:pt x="530" y="31"/>
                    <a:pt x="529" y="33"/>
                  </a:cubicBezTo>
                  <a:cubicBezTo>
                    <a:pt x="528" y="44"/>
                    <a:pt x="525" y="56"/>
                    <a:pt x="521" y="70"/>
                  </a:cubicBezTo>
                  <a:cubicBezTo>
                    <a:pt x="516" y="84"/>
                    <a:pt x="510" y="99"/>
                    <a:pt x="501" y="115"/>
                  </a:cubicBezTo>
                  <a:cubicBezTo>
                    <a:pt x="492" y="130"/>
                    <a:pt x="480" y="146"/>
                    <a:pt x="466" y="161"/>
                  </a:cubicBezTo>
                  <a:cubicBezTo>
                    <a:pt x="459" y="169"/>
                    <a:pt x="451" y="176"/>
                    <a:pt x="442" y="183"/>
                  </a:cubicBezTo>
                  <a:cubicBezTo>
                    <a:pt x="438" y="186"/>
                    <a:pt x="434" y="189"/>
                    <a:pt x="429" y="193"/>
                  </a:cubicBezTo>
                  <a:cubicBezTo>
                    <a:pt x="427" y="194"/>
                    <a:pt x="425" y="196"/>
                    <a:pt x="422" y="197"/>
                  </a:cubicBezTo>
                  <a:cubicBezTo>
                    <a:pt x="420" y="199"/>
                    <a:pt x="418" y="200"/>
                    <a:pt x="415" y="202"/>
                  </a:cubicBezTo>
                  <a:cubicBezTo>
                    <a:pt x="396" y="214"/>
                    <a:pt x="374" y="223"/>
                    <a:pt x="351" y="229"/>
                  </a:cubicBezTo>
                  <a:cubicBezTo>
                    <a:pt x="340" y="233"/>
                    <a:pt x="328" y="235"/>
                    <a:pt x="316" y="236"/>
                  </a:cubicBezTo>
                  <a:cubicBezTo>
                    <a:pt x="305" y="238"/>
                    <a:pt x="292" y="238"/>
                    <a:pt x="281" y="238"/>
                  </a:cubicBezTo>
                  <a:cubicBezTo>
                    <a:pt x="268" y="238"/>
                    <a:pt x="257" y="237"/>
                    <a:pt x="245" y="235"/>
                  </a:cubicBezTo>
                  <a:cubicBezTo>
                    <a:pt x="233" y="233"/>
                    <a:pt x="221" y="230"/>
                    <a:pt x="210" y="227"/>
                  </a:cubicBezTo>
                  <a:cubicBezTo>
                    <a:pt x="188" y="220"/>
                    <a:pt x="167" y="210"/>
                    <a:pt x="148" y="197"/>
                  </a:cubicBezTo>
                  <a:cubicBezTo>
                    <a:pt x="139" y="191"/>
                    <a:pt x="131" y="185"/>
                    <a:pt x="123" y="178"/>
                  </a:cubicBezTo>
                  <a:cubicBezTo>
                    <a:pt x="119" y="174"/>
                    <a:pt x="115" y="170"/>
                    <a:pt x="111" y="167"/>
                  </a:cubicBezTo>
                  <a:cubicBezTo>
                    <a:pt x="109" y="164"/>
                    <a:pt x="106" y="161"/>
                    <a:pt x="103" y="159"/>
                  </a:cubicBezTo>
                  <a:cubicBezTo>
                    <a:pt x="103" y="159"/>
                    <a:pt x="103" y="159"/>
                    <a:pt x="103" y="158"/>
                  </a:cubicBezTo>
                  <a:cubicBezTo>
                    <a:pt x="103" y="158"/>
                    <a:pt x="102" y="157"/>
                    <a:pt x="101" y="157"/>
                  </a:cubicBezTo>
                  <a:cubicBezTo>
                    <a:pt x="100" y="155"/>
                    <a:pt x="99" y="154"/>
                    <a:pt x="99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70" y="119"/>
                    <a:pt x="51" y="78"/>
                    <a:pt x="45" y="33"/>
                  </a:cubicBezTo>
                  <a:cubicBezTo>
                    <a:pt x="45" y="32"/>
                    <a:pt x="45" y="32"/>
                    <a:pt x="45" y="31"/>
                  </a:cubicBezTo>
                  <a:cubicBezTo>
                    <a:pt x="44" y="29"/>
                    <a:pt x="44" y="26"/>
                    <a:pt x="44" y="24"/>
                  </a:cubicBezTo>
                  <a:cubicBezTo>
                    <a:pt x="44" y="22"/>
                    <a:pt x="44" y="20"/>
                    <a:pt x="44" y="18"/>
                  </a:cubicBezTo>
                  <a:cubicBezTo>
                    <a:pt x="43" y="16"/>
                    <a:pt x="43" y="14"/>
                    <a:pt x="43" y="12"/>
                  </a:cubicBezTo>
                  <a:cubicBezTo>
                    <a:pt x="43" y="11"/>
                    <a:pt x="43" y="9"/>
                    <a:pt x="43" y="8"/>
                  </a:cubicBezTo>
                  <a:cubicBezTo>
                    <a:pt x="43" y="5"/>
                    <a:pt x="43" y="3"/>
                    <a:pt x="43" y="2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56"/>
                    <a:pt x="127" y="282"/>
                    <a:pt x="285" y="282"/>
                  </a:cubicBezTo>
                  <a:cubicBezTo>
                    <a:pt x="285" y="251"/>
                    <a:pt x="285" y="251"/>
                    <a:pt x="285" y="251"/>
                  </a:cubicBezTo>
                  <a:cubicBezTo>
                    <a:pt x="296" y="251"/>
                    <a:pt x="307" y="250"/>
                    <a:pt x="318" y="248"/>
                  </a:cubicBezTo>
                  <a:cubicBezTo>
                    <a:pt x="331" y="246"/>
                    <a:pt x="343" y="244"/>
                    <a:pt x="355" y="240"/>
                  </a:cubicBezTo>
                  <a:cubicBezTo>
                    <a:pt x="378" y="232"/>
                    <a:pt x="400" y="222"/>
                    <a:pt x="420" y="209"/>
                  </a:cubicBezTo>
                  <a:cubicBezTo>
                    <a:pt x="422" y="207"/>
                    <a:pt x="425" y="206"/>
                    <a:pt x="427" y="204"/>
                  </a:cubicBezTo>
                  <a:cubicBezTo>
                    <a:pt x="430" y="202"/>
                    <a:pt x="432" y="201"/>
                    <a:pt x="434" y="199"/>
                  </a:cubicBezTo>
                  <a:cubicBezTo>
                    <a:pt x="439" y="195"/>
                    <a:pt x="443" y="192"/>
                    <a:pt x="447" y="188"/>
                  </a:cubicBezTo>
                  <a:cubicBezTo>
                    <a:pt x="456" y="181"/>
                    <a:pt x="463" y="173"/>
                    <a:pt x="471" y="165"/>
                  </a:cubicBezTo>
                  <a:cubicBezTo>
                    <a:pt x="485" y="150"/>
                    <a:pt x="496" y="133"/>
                    <a:pt x="504" y="117"/>
                  </a:cubicBezTo>
                  <a:cubicBezTo>
                    <a:pt x="513" y="101"/>
                    <a:pt x="519" y="85"/>
                    <a:pt x="523" y="71"/>
                  </a:cubicBezTo>
                  <a:cubicBezTo>
                    <a:pt x="527" y="57"/>
                    <a:pt x="529" y="44"/>
                    <a:pt x="531" y="34"/>
                  </a:cubicBezTo>
                  <a:cubicBezTo>
                    <a:pt x="531" y="31"/>
                    <a:pt x="531" y="29"/>
                    <a:pt x="531" y="26"/>
                  </a:cubicBezTo>
                  <a:cubicBezTo>
                    <a:pt x="532" y="24"/>
                    <a:pt x="532" y="22"/>
                    <a:pt x="532" y="20"/>
                  </a:cubicBezTo>
                  <a:cubicBezTo>
                    <a:pt x="532" y="16"/>
                    <a:pt x="532" y="12"/>
                    <a:pt x="532" y="9"/>
                  </a:cubicBezTo>
                  <a:cubicBezTo>
                    <a:pt x="532" y="4"/>
                    <a:pt x="532" y="1"/>
                    <a:pt x="532" y="1"/>
                  </a:cubicBezTo>
                  <a:cubicBezTo>
                    <a:pt x="532" y="1"/>
                    <a:pt x="532" y="4"/>
                    <a:pt x="532" y="9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</p:grp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77AF6039-636C-5E49-A209-5B3E0EE08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43533" y="2141927"/>
            <a:ext cx="2615521" cy="3226358"/>
          </a:xfrm>
          <a:custGeom>
            <a:avLst/>
            <a:gdLst>
              <a:gd name="connsiteX0" fmla="*/ 1609551 w 3219102"/>
              <a:gd name="connsiteY0" fmla="*/ 0 h 3226358"/>
              <a:gd name="connsiteX1" fmla="*/ 3219102 w 3219102"/>
              <a:gd name="connsiteY1" fmla="*/ 1613179 h 3226358"/>
              <a:gd name="connsiteX2" fmla="*/ 1609551 w 3219102"/>
              <a:gd name="connsiteY2" fmla="*/ 3226358 h 3226358"/>
              <a:gd name="connsiteX3" fmla="*/ 0 w 3219102"/>
              <a:gd name="connsiteY3" fmla="*/ 1613179 h 3226358"/>
              <a:gd name="connsiteX4" fmla="*/ 1609551 w 3219102"/>
              <a:gd name="connsiteY4" fmla="*/ 0 h 322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9102" h="3226358">
                <a:moveTo>
                  <a:pt x="1609551" y="0"/>
                </a:moveTo>
                <a:cubicBezTo>
                  <a:pt x="2498481" y="0"/>
                  <a:pt x="3219102" y="722245"/>
                  <a:pt x="3219102" y="1613179"/>
                </a:cubicBezTo>
                <a:cubicBezTo>
                  <a:pt x="3219102" y="2504113"/>
                  <a:pt x="2498481" y="3226358"/>
                  <a:pt x="1609551" y="3226358"/>
                </a:cubicBezTo>
                <a:cubicBezTo>
                  <a:pt x="720621" y="3226358"/>
                  <a:pt x="0" y="2504113"/>
                  <a:pt x="0" y="1613179"/>
                </a:cubicBezTo>
                <a:cubicBezTo>
                  <a:pt x="0" y="722245"/>
                  <a:pt x="720621" y="0"/>
                  <a:pt x="1609551" y="0"/>
                </a:cubicBez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Shape 2711">
            <a:extLst>
              <a:ext uri="{FF2B5EF4-FFF2-40B4-BE49-F238E27FC236}">
                <a16:creationId xmlns:a16="http://schemas.microsoft.com/office/drawing/2014/main" id="{5A2EC066-1891-B549-B6BC-41526643E41F}"/>
              </a:ext>
            </a:extLst>
          </p:cNvPr>
          <p:cNvSpPr/>
          <p:nvPr userDrawn="1"/>
        </p:nvSpPr>
        <p:spPr>
          <a:xfrm>
            <a:off x="493773" y="560847"/>
            <a:ext cx="22695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 w="12700">
            <a:miter lim="400000"/>
          </a:ln>
        </p:spPr>
        <p:txBody>
          <a:bodyPr lIns="15474" tIns="15474" rIns="15474" bIns="15474" anchor="ctr"/>
          <a:lstStyle/>
          <a:p>
            <a:pPr defTabSz="18569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19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97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7DD642-0C9F-0943-B156-0FEA4BA99083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651F3-B565-4849-BC65-8CF67A93D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1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2 Subtitle +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500" y="1539557"/>
            <a:ext cx="4465281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6166" y="1530227"/>
            <a:ext cx="4466225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029115" y="6324701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55315" y="1870146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969425" y="1879477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2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6323878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6899C-95EE-5F40-8CFD-E814FE3B0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84C142-9574-3744-8853-2E887FA00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94" indent="0" algn="ctr">
              <a:buNone/>
              <a:defRPr sz="1625"/>
            </a:lvl2pPr>
            <a:lvl3pPr marL="742987" indent="0" algn="ctr">
              <a:buNone/>
              <a:defRPr sz="1463"/>
            </a:lvl3pPr>
            <a:lvl4pPr marL="1114481" indent="0" algn="ctr">
              <a:buNone/>
              <a:defRPr sz="1300"/>
            </a:lvl4pPr>
            <a:lvl5pPr marL="1485974" indent="0" algn="ctr">
              <a:buNone/>
              <a:defRPr sz="1300"/>
            </a:lvl5pPr>
            <a:lvl6pPr marL="1857468" indent="0" algn="ctr">
              <a:buNone/>
              <a:defRPr sz="1300"/>
            </a:lvl6pPr>
            <a:lvl7pPr marL="2228962" indent="0" algn="ctr">
              <a:buNone/>
              <a:defRPr sz="1300"/>
            </a:lvl7pPr>
            <a:lvl8pPr marL="2600455" indent="0" algn="ctr">
              <a:buNone/>
              <a:defRPr sz="1300"/>
            </a:lvl8pPr>
            <a:lvl9pPr marL="2971949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CC0F8-AC94-764D-B3A5-4C6335FE6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A7541-50BB-E84B-A332-A2E620F8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683D8-6CD4-4843-9E49-FFEE4100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7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FC6F9-06BA-7048-923C-D4CF7A8A4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383DD-4E5E-3848-86E9-5705661B5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E107B-D336-B14C-8CA6-96F178DE3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0A0B2-74A8-1C46-B7D9-8459645B3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D74B1-C9E8-0245-9C72-9D885F60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5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F80FF-EF75-4FD1-B68E-60B26B815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E9F113-9FDB-43B4-97A2-0820EA430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EF93D-5495-4408-9CD2-3DDD2F5BA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29/11/2021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34173-0648-455F-BD23-91C16CDA6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84E7B-0575-470C-A36B-19E91E19C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70106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6BFC2-8074-0643-B298-9350EEADB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80" y="1709747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E36C2-67A5-8A41-954A-BDDBA0BB1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80" y="4589472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9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87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46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96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4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94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B7537-4AB7-7A4D-BD97-862734CEE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DE47D-6928-B342-A1E0-F851B8075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C9E39-903C-044A-A1AA-C777AAEF6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5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FD032-A041-8547-91B1-30D758B21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9AC8A-053F-3442-909C-625AC86B4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4E7467-67DC-D94E-8485-77FA21E56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0F296-E09D-9E40-BD47-9C43C7E0A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EC652-5E2E-8148-9CF1-B34E2BA53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F1E43-8F29-FD4C-A960-0859EFE6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0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136F3-B1B7-CB48-809C-D3B5A044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0" y="365129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4A320-B15F-8A4C-AA59-5C5DE7CF5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30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EDCFA-9341-B147-97BA-BFA7A4506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30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3147D-6772-5143-AE40-251ED1642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6A3679-F486-DC45-AC5A-A0866A93F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1489F2-A286-C045-84FB-777DE4640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F91E9-D8D5-0D4A-BDD0-3E4DB6621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D3F280-4F36-1642-8663-C52B6250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8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7AE948-09C6-3F41-ABCE-91B835C1E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FDB5410-B626-504B-B145-224A39B297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5B6944-E3EC-8149-9E7D-BB5E97BC5302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5C4EC09-BBAF-0C4C-A677-CCAC414DB75C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‹#›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84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CF5BD6-7884-0043-928E-FD943EC3A48C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4E70A1F-6A73-6445-8676-81AD9B9C6F65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‹#›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50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935E3-6C98-FB45-BF66-D0F8511E4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7408-9B9F-AA42-A85D-9AF393B35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E7C923-EECA-1346-92E6-BC325A65A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BBAFE-1794-F543-824F-7C617F48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86BF5-3486-3A44-BCCF-2C30F6DA8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23EDE-7B27-BA4D-9373-AC502C2F3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8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3973E-1F76-B143-9731-A638DFF2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7985D2-5FA0-6244-9C09-23BAA15F5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94" indent="0">
              <a:buNone/>
              <a:defRPr sz="2275"/>
            </a:lvl2pPr>
            <a:lvl3pPr marL="742987" indent="0">
              <a:buNone/>
              <a:defRPr sz="1950"/>
            </a:lvl3pPr>
            <a:lvl4pPr marL="1114481" indent="0">
              <a:buNone/>
              <a:defRPr sz="1625"/>
            </a:lvl4pPr>
            <a:lvl5pPr marL="1485974" indent="0">
              <a:buNone/>
              <a:defRPr sz="1625"/>
            </a:lvl5pPr>
            <a:lvl6pPr marL="1857468" indent="0">
              <a:buNone/>
              <a:defRPr sz="1625"/>
            </a:lvl6pPr>
            <a:lvl7pPr marL="2228962" indent="0">
              <a:buNone/>
              <a:defRPr sz="1625"/>
            </a:lvl7pPr>
            <a:lvl8pPr marL="2600455" indent="0">
              <a:buNone/>
              <a:defRPr sz="1625"/>
            </a:lvl8pPr>
            <a:lvl9pPr marL="2971949" indent="0">
              <a:buNone/>
              <a:defRPr sz="16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0C267-FA2A-414A-BB7D-8C3B00A1F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9BA22-3092-7643-85BD-65AA5F3D2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9DC93-B052-C146-9F1B-8B1C93709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DE8F6-2051-7F41-B74B-AD5589F83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0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B93B0-5C04-5845-A945-09CEA5477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E9DABF-C353-9E41-AD11-50B1744D0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D584B-2CF8-174A-8FF1-2191F87D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4E71E-C317-3E48-BA95-56AC83619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2CE82-6926-3F4A-B4BD-B05AB6BF8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0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19172B-D403-C543-B4B3-168DDDFFB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BF52E2-0906-4749-8D0E-C1FE246F6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41308-ACEF-954C-B96A-91DC3BE7F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D925C-C57C-9546-9E80-9196DC61C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F2829-7AB4-6248-9E09-EF66D0CC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7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349BAE6-28CF-4A49-B251-8B802BB4AE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DF88B13C-989D-F84D-A967-019EAC2561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2324A86-5AF1-EF49-BFE4-F43C4FC731F4}"/>
              </a:ext>
            </a:extLst>
          </p:cNvPr>
          <p:cNvGrpSpPr/>
          <p:nvPr userDrawn="1"/>
        </p:nvGrpSpPr>
        <p:grpSpPr>
          <a:xfrm>
            <a:off x="5264053" y="1447803"/>
            <a:ext cx="3627536" cy="4679911"/>
            <a:chOff x="5828202" y="967154"/>
            <a:chExt cx="4464660" cy="4679911"/>
          </a:xfrm>
        </p:grpSpPr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B4CA3FC7-03D6-E546-A4EC-7D2EA87F38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0246" y="967154"/>
              <a:ext cx="4302616" cy="2283119"/>
            </a:xfrm>
            <a:custGeom>
              <a:avLst/>
              <a:gdLst>
                <a:gd name="T0" fmla="*/ 247 w 533"/>
                <a:gd name="T1" fmla="*/ 0 h 283"/>
                <a:gd name="T2" fmla="*/ 247 w 533"/>
                <a:gd name="T3" fmla="*/ 31 h 283"/>
                <a:gd name="T4" fmla="*/ 214 w 533"/>
                <a:gd name="T5" fmla="*/ 34 h 283"/>
                <a:gd name="T6" fmla="*/ 178 w 533"/>
                <a:gd name="T7" fmla="*/ 43 h 283"/>
                <a:gd name="T8" fmla="*/ 113 w 533"/>
                <a:gd name="T9" fmla="*/ 74 h 283"/>
                <a:gd name="T10" fmla="*/ 105 w 533"/>
                <a:gd name="T11" fmla="*/ 79 h 283"/>
                <a:gd name="T12" fmla="*/ 98 w 533"/>
                <a:gd name="T13" fmla="*/ 84 h 283"/>
                <a:gd name="T14" fmla="*/ 85 w 533"/>
                <a:gd name="T15" fmla="*/ 94 h 283"/>
                <a:gd name="T16" fmla="*/ 62 w 533"/>
                <a:gd name="T17" fmla="*/ 117 h 283"/>
                <a:gd name="T18" fmla="*/ 28 w 533"/>
                <a:gd name="T19" fmla="*/ 166 h 283"/>
                <a:gd name="T20" fmla="*/ 10 w 533"/>
                <a:gd name="T21" fmla="*/ 212 h 283"/>
                <a:gd name="T22" fmla="*/ 2 w 533"/>
                <a:gd name="T23" fmla="*/ 249 h 283"/>
                <a:gd name="T24" fmla="*/ 1 w 533"/>
                <a:gd name="T25" fmla="*/ 256 h 283"/>
                <a:gd name="T26" fmla="*/ 1 w 533"/>
                <a:gd name="T27" fmla="*/ 263 h 283"/>
                <a:gd name="T28" fmla="*/ 0 w 533"/>
                <a:gd name="T29" fmla="*/ 273 h 283"/>
                <a:gd name="T30" fmla="*/ 0 w 533"/>
                <a:gd name="T31" fmla="*/ 282 h 283"/>
                <a:gd name="T32" fmla="*/ 1 w 533"/>
                <a:gd name="T33" fmla="*/ 273 h 283"/>
                <a:gd name="T34" fmla="*/ 2 w 533"/>
                <a:gd name="T35" fmla="*/ 263 h 283"/>
                <a:gd name="T36" fmla="*/ 2 w 533"/>
                <a:gd name="T37" fmla="*/ 257 h 283"/>
                <a:gd name="T38" fmla="*/ 3 w 533"/>
                <a:gd name="T39" fmla="*/ 249 h 283"/>
                <a:gd name="T40" fmla="*/ 12 w 533"/>
                <a:gd name="T41" fmla="*/ 213 h 283"/>
                <a:gd name="T42" fmla="*/ 32 w 533"/>
                <a:gd name="T43" fmla="*/ 168 h 283"/>
                <a:gd name="T44" fmla="*/ 67 w 533"/>
                <a:gd name="T45" fmla="*/ 121 h 283"/>
                <a:gd name="T46" fmla="*/ 90 w 533"/>
                <a:gd name="T47" fmla="*/ 100 h 283"/>
                <a:gd name="T48" fmla="*/ 103 w 533"/>
                <a:gd name="T49" fmla="*/ 90 h 283"/>
                <a:gd name="T50" fmla="*/ 110 w 533"/>
                <a:gd name="T51" fmla="*/ 85 h 283"/>
                <a:gd name="T52" fmla="*/ 117 w 533"/>
                <a:gd name="T53" fmla="*/ 81 h 283"/>
                <a:gd name="T54" fmla="*/ 181 w 533"/>
                <a:gd name="T55" fmla="*/ 53 h 283"/>
                <a:gd name="T56" fmla="*/ 216 w 533"/>
                <a:gd name="T57" fmla="*/ 46 h 283"/>
                <a:gd name="T58" fmla="*/ 252 w 533"/>
                <a:gd name="T59" fmla="*/ 45 h 283"/>
                <a:gd name="T60" fmla="*/ 288 w 533"/>
                <a:gd name="T61" fmla="*/ 48 h 283"/>
                <a:gd name="T62" fmla="*/ 323 w 533"/>
                <a:gd name="T63" fmla="*/ 56 h 283"/>
                <a:gd name="T64" fmla="*/ 384 w 533"/>
                <a:gd name="T65" fmla="*/ 85 h 283"/>
                <a:gd name="T66" fmla="*/ 410 w 533"/>
                <a:gd name="T67" fmla="*/ 105 h 283"/>
                <a:gd name="T68" fmla="*/ 421 w 533"/>
                <a:gd name="T69" fmla="*/ 116 h 283"/>
                <a:gd name="T70" fmla="*/ 429 w 533"/>
                <a:gd name="T71" fmla="*/ 124 h 283"/>
                <a:gd name="T72" fmla="*/ 430 w 533"/>
                <a:gd name="T73" fmla="*/ 124 h 283"/>
                <a:gd name="T74" fmla="*/ 431 w 533"/>
                <a:gd name="T75" fmla="*/ 126 h 283"/>
                <a:gd name="T76" fmla="*/ 434 w 533"/>
                <a:gd name="T77" fmla="*/ 129 h 283"/>
                <a:gd name="T78" fmla="*/ 435 w 533"/>
                <a:gd name="T79" fmla="*/ 130 h 283"/>
                <a:gd name="T80" fmla="*/ 488 w 533"/>
                <a:gd name="T81" fmla="*/ 250 h 283"/>
                <a:gd name="T82" fmla="*/ 488 w 533"/>
                <a:gd name="T83" fmla="*/ 252 h 283"/>
                <a:gd name="T84" fmla="*/ 489 w 533"/>
                <a:gd name="T85" fmla="*/ 259 h 283"/>
                <a:gd name="T86" fmla="*/ 489 w 533"/>
                <a:gd name="T87" fmla="*/ 265 h 283"/>
                <a:gd name="T88" fmla="*/ 489 w 533"/>
                <a:gd name="T89" fmla="*/ 270 h 283"/>
                <a:gd name="T90" fmla="*/ 489 w 533"/>
                <a:gd name="T91" fmla="*/ 275 h 283"/>
                <a:gd name="T92" fmla="*/ 489 w 533"/>
                <a:gd name="T93" fmla="*/ 281 h 283"/>
                <a:gd name="T94" fmla="*/ 489 w 533"/>
                <a:gd name="T95" fmla="*/ 283 h 283"/>
                <a:gd name="T96" fmla="*/ 490 w 533"/>
                <a:gd name="T97" fmla="*/ 283 h 283"/>
                <a:gd name="T98" fmla="*/ 517 w 533"/>
                <a:gd name="T99" fmla="*/ 283 h 283"/>
                <a:gd name="T100" fmla="*/ 533 w 533"/>
                <a:gd name="T101" fmla="*/ 283 h 283"/>
                <a:gd name="T102" fmla="*/ 533 w 533"/>
                <a:gd name="T103" fmla="*/ 282 h 283"/>
                <a:gd name="T104" fmla="*/ 247 w 533"/>
                <a:gd name="T105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3" h="283">
                  <a:moveTo>
                    <a:pt x="247" y="0"/>
                  </a:moveTo>
                  <a:cubicBezTo>
                    <a:pt x="247" y="31"/>
                    <a:pt x="247" y="31"/>
                    <a:pt x="247" y="31"/>
                  </a:cubicBezTo>
                  <a:cubicBezTo>
                    <a:pt x="236" y="32"/>
                    <a:pt x="225" y="33"/>
                    <a:pt x="214" y="34"/>
                  </a:cubicBezTo>
                  <a:cubicBezTo>
                    <a:pt x="202" y="37"/>
                    <a:pt x="190" y="39"/>
                    <a:pt x="178" y="43"/>
                  </a:cubicBezTo>
                  <a:cubicBezTo>
                    <a:pt x="154" y="50"/>
                    <a:pt x="132" y="61"/>
                    <a:pt x="113" y="74"/>
                  </a:cubicBezTo>
                  <a:cubicBezTo>
                    <a:pt x="110" y="75"/>
                    <a:pt x="108" y="77"/>
                    <a:pt x="105" y="79"/>
                  </a:cubicBezTo>
                  <a:cubicBezTo>
                    <a:pt x="103" y="80"/>
                    <a:pt x="101" y="82"/>
                    <a:pt x="98" y="84"/>
                  </a:cubicBezTo>
                  <a:cubicBezTo>
                    <a:pt x="94" y="87"/>
                    <a:pt x="89" y="91"/>
                    <a:pt x="85" y="94"/>
                  </a:cubicBezTo>
                  <a:cubicBezTo>
                    <a:pt x="77" y="102"/>
                    <a:pt x="69" y="109"/>
                    <a:pt x="62" y="117"/>
                  </a:cubicBezTo>
                  <a:cubicBezTo>
                    <a:pt x="48" y="133"/>
                    <a:pt x="37" y="150"/>
                    <a:pt x="28" y="166"/>
                  </a:cubicBezTo>
                  <a:cubicBezTo>
                    <a:pt x="20" y="182"/>
                    <a:pt x="14" y="198"/>
                    <a:pt x="10" y="212"/>
                  </a:cubicBezTo>
                  <a:cubicBezTo>
                    <a:pt x="6" y="226"/>
                    <a:pt x="3" y="239"/>
                    <a:pt x="2" y="249"/>
                  </a:cubicBezTo>
                  <a:cubicBezTo>
                    <a:pt x="2" y="252"/>
                    <a:pt x="2" y="254"/>
                    <a:pt x="1" y="256"/>
                  </a:cubicBezTo>
                  <a:cubicBezTo>
                    <a:pt x="1" y="259"/>
                    <a:pt x="1" y="261"/>
                    <a:pt x="1" y="263"/>
                  </a:cubicBezTo>
                  <a:cubicBezTo>
                    <a:pt x="1" y="267"/>
                    <a:pt x="0" y="271"/>
                    <a:pt x="0" y="273"/>
                  </a:cubicBezTo>
                  <a:cubicBezTo>
                    <a:pt x="0" y="279"/>
                    <a:pt x="0" y="282"/>
                    <a:pt x="0" y="282"/>
                  </a:cubicBezTo>
                  <a:cubicBezTo>
                    <a:pt x="0" y="282"/>
                    <a:pt x="0" y="279"/>
                    <a:pt x="1" y="273"/>
                  </a:cubicBezTo>
                  <a:cubicBezTo>
                    <a:pt x="1" y="271"/>
                    <a:pt x="1" y="267"/>
                    <a:pt x="2" y="263"/>
                  </a:cubicBezTo>
                  <a:cubicBezTo>
                    <a:pt x="2" y="261"/>
                    <a:pt x="2" y="259"/>
                    <a:pt x="2" y="257"/>
                  </a:cubicBezTo>
                  <a:cubicBezTo>
                    <a:pt x="3" y="254"/>
                    <a:pt x="3" y="252"/>
                    <a:pt x="3" y="249"/>
                  </a:cubicBezTo>
                  <a:cubicBezTo>
                    <a:pt x="5" y="239"/>
                    <a:pt x="7" y="226"/>
                    <a:pt x="12" y="213"/>
                  </a:cubicBezTo>
                  <a:cubicBezTo>
                    <a:pt x="17" y="199"/>
                    <a:pt x="23" y="183"/>
                    <a:pt x="32" y="168"/>
                  </a:cubicBezTo>
                  <a:cubicBezTo>
                    <a:pt x="41" y="152"/>
                    <a:pt x="53" y="136"/>
                    <a:pt x="67" y="121"/>
                  </a:cubicBezTo>
                  <a:cubicBezTo>
                    <a:pt x="74" y="114"/>
                    <a:pt x="82" y="107"/>
                    <a:pt x="90" y="100"/>
                  </a:cubicBezTo>
                  <a:cubicBezTo>
                    <a:pt x="94" y="96"/>
                    <a:pt x="99" y="93"/>
                    <a:pt x="103" y="90"/>
                  </a:cubicBezTo>
                  <a:cubicBezTo>
                    <a:pt x="106" y="88"/>
                    <a:pt x="108" y="87"/>
                    <a:pt x="110" y="85"/>
                  </a:cubicBezTo>
                  <a:cubicBezTo>
                    <a:pt x="113" y="84"/>
                    <a:pt x="115" y="82"/>
                    <a:pt x="117" y="81"/>
                  </a:cubicBezTo>
                  <a:cubicBezTo>
                    <a:pt x="137" y="69"/>
                    <a:pt x="158" y="60"/>
                    <a:pt x="181" y="53"/>
                  </a:cubicBezTo>
                  <a:cubicBezTo>
                    <a:pt x="193" y="50"/>
                    <a:pt x="204" y="48"/>
                    <a:pt x="216" y="46"/>
                  </a:cubicBezTo>
                  <a:cubicBezTo>
                    <a:pt x="228" y="45"/>
                    <a:pt x="240" y="44"/>
                    <a:pt x="252" y="45"/>
                  </a:cubicBezTo>
                  <a:cubicBezTo>
                    <a:pt x="265" y="45"/>
                    <a:pt x="276" y="46"/>
                    <a:pt x="288" y="48"/>
                  </a:cubicBezTo>
                  <a:cubicBezTo>
                    <a:pt x="300" y="50"/>
                    <a:pt x="311" y="52"/>
                    <a:pt x="323" y="56"/>
                  </a:cubicBezTo>
                  <a:cubicBezTo>
                    <a:pt x="345" y="63"/>
                    <a:pt x="366" y="73"/>
                    <a:pt x="384" y="85"/>
                  </a:cubicBezTo>
                  <a:cubicBezTo>
                    <a:pt x="393" y="92"/>
                    <a:pt x="402" y="98"/>
                    <a:pt x="410" y="105"/>
                  </a:cubicBezTo>
                  <a:cubicBezTo>
                    <a:pt x="414" y="108"/>
                    <a:pt x="418" y="112"/>
                    <a:pt x="421" y="116"/>
                  </a:cubicBezTo>
                  <a:cubicBezTo>
                    <a:pt x="424" y="119"/>
                    <a:pt x="427" y="121"/>
                    <a:pt x="429" y="124"/>
                  </a:cubicBezTo>
                  <a:cubicBezTo>
                    <a:pt x="429" y="124"/>
                    <a:pt x="429" y="124"/>
                    <a:pt x="430" y="124"/>
                  </a:cubicBezTo>
                  <a:cubicBezTo>
                    <a:pt x="430" y="125"/>
                    <a:pt x="431" y="126"/>
                    <a:pt x="431" y="126"/>
                  </a:cubicBezTo>
                  <a:cubicBezTo>
                    <a:pt x="432" y="127"/>
                    <a:pt x="433" y="128"/>
                    <a:pt x="434" y="129"/>
                  </a:cubicBezTo>
                  <a:cubicBezTo>
                    <a:pt x="434" y="130"/>
                    <a:pt x="434" y="130"/>
                    <a:pt x="435" y="130"/>
                  </a:cubicBezTo>
                  <a:cubicBezTo>
                    <a:pt x="463" y="164"/>
                    <a:pt x="481" y="205"/>
                    <a:pt x="488" y="250"/>
                  </a:cubicBezTo>
                  <a:cubicBezTo>
                    <a:pt x="488" y="250"/>
                    <a:pt x="488" y="251"/>
                    <a:pt x="488" y="252"/>
                  </a:cubicBezTo>
                  <a:cubicBezTo>
                    <a:pt x="488" y="254"/>
                    <a:pt x="488" y="256"/>
                    <a:pt x="489" y="259"/>
                  </a:cubicBezTo>
                  <a:cubicBezTo>
                    <a:pt x="489" y="261"/>
                    <a:pt x="489" y="263"/>
                    <a:pt x="489" y="265"/>
                  </a:cubicBezTo>
                  <a:cubicBezTo>
                    <a:pt x="489" y="267"/>
                    <a:pt x="489" y="269"/>
                    <a:pt x="489" y="270"/>
                  </a:cubicBezTo>
                  <a:cubicBezTo>
                    <a:pt x="489" y="272"/>
                    <a:pt x="489" y="273"/>
                    <a:pt x="489" y="275"/>
                  </a:cubicBezTo>
                  <a:cubicBezTo>
                    <a:pt x="489" y="277"/>
                    <a:pt x="489" y="279"/>
                    <a:pt x="489" y="281"/>
                  </a:cubicBezTo>
                  <a:cubicBezTo>
                    <a:pt x="489" y="282"/>
                    <a:pt x="489" y="283"/>
                    <a:pt x="489" y="283"/>
                  </a:cubicBezTo>
                  <a:cubicBezTo>
                    <a:pt x="490" y="283"/>
                    <a:pt x="490" y="283"/>
                    <a:pt x="490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33" y="283"/>
                    <a:pt x="533" y="283"/>
                    <a:pt x="533" y="283"/>
                  </a:cubicBezTo>
                  <a:cubicBezTo>
                    <a:pt x="533" y="283"/>
                    <a:pt x="533" y="282"/>
                    <a:pt x="533" y="282"/>
                  </a:cubicBezTo>
                  <a:cubicBezTo>
                    <a:pt x="533" y="126"/>
                    <a:pt x="405" y="0"/>
                    <a:pt x="24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7EDB44E5-C1F8-AA45-9C10-9D8041ED7F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8202" y="3371201"/>
              <a:ext cx="4292942" cy="2275864"/>
            </a:xfrm>
            <a:custGeom>
              <a:avLst/>
              <a:gdLst>
                <a:gd name="T0" fmla="*/ 532 w 532"/>
                <a:gd name="T1" fmla="*/ 9 h 282"/>
                <a:gd name="T2" fmla="*/ 531 w 532"/>
                <a:gd name="T3" fmla="*/ 20 h 282"/>
                <a:gd name="T4" fmla="*/ 530 w 532"/>
                <a:gd name="T5" fmla="*/ 26 h 282"/>
                <a:gd name="T6" fmla="*/ 529 w 532"/>
                <a:gd name="T7" fmla="*/ 33 h 282"/>
                <a:gd name="T8" fmla="*/ 521 w 532"/>
                <a:gd name="T9" fmla="*/ 70 h 282"/>
                <a:gd name="T10" fmla="*/ 501 w 532"/>
                <a:gd name="T11" fmla="*/ 115 h 282"/>
                <a:gd name="T12" fmla="*/ 466 w 532"/>
                <a:gd name="T13" fmla="*/ 161 h 282"/>
                <a:gd name="T14" fmla="*/ 442 w 532"/>
                <a:gd name="T15" fmla="*/ 183 h 282"/>
                <a:gd name="T16" fmla="*/ 429 w 532"/>
                <a:gd name="T17" fmla="*/ 193 h 282"/>
                <a:gd name="T18" fmla="*/ 422 w 532"/>
                <a:gd name="T19" fmla="*/ 197 h 282"/>
                <a:gd name="T20" fmla="*/ 415 w 532"/>
                <a:gd name="T21" fmla="*/ 202 h 282"/>
                <a:gd name="T22" fmla="*/ 351 w 532"/>
                <a:gd name="T23" fmla="*/ 229 h 282"/>
                <a:gd name="T24" fmla="*/ 316 w 532"/>
                <a:gd name="T25" fmla="*/ 236 h 282"/>
                <a:gd name="T26" fmla="*/ 281 w 532"/>
                <a:gd name="T27" fmla="*/ 238 h 282"/>
                <a:gd name="T28" fmla="*/ 245 w 532"/>
                <a:gd name="T29" fmla="*/ 235 h 282"/>
                <a:gd name="T30" fmla="*/ 210 w 532"/>
                <a:gd name="T31" fmla="*/ 227 h 282"/>
                <a:gd name="T32" fmla="*/ 148 w 532"/>
                <a:gd name="T33" fmla="*/ 197 h 282"/>
                <a:gd name="T34" fmla="*/ 123 w 532"/>
                <a:gd name="T35" fmla="*/ 178 h 282"/>
                <a:gd name="T36" fmla="*/ 111 w 532"/>
                <a:gd name="T37" fmla="*/ 167 h 282"/>
                <a:gd name="T38" fmla="*/ 103 w 532"/>
                <a:gd name="T39" fmla="*/ 159 h 282"/>
                <a:gd name="T40" fmla="*/ 103 w 532"/>
                <a:gd name="T41" fmla="*/ 158 h 282"/>
                <a:gd name="T42" fmla="*/ 101 w 532"/>
                <a:gd name="T43" fmla="*/ 157 h 282"/>
                <a:gd name="T44" fmla="*/ 99 w 532"/>
                <a:gd name="T45" fmla="*/ 153 h 282"/>
                <a:gd name="T46" fmla="*/ 98 w 532"/>
                <a:gd name="T47" fmla="*/ 153 h 282"/>
                <a:gd name="T48" fmla="*/ 45 w 532"/>
                <a:gd name="T49" fmla="*/ 33 h 282"/>
                <a:gd name="T50" fmla="*/ 45 w 532"/>
                <a:gd name="T51" fmla="*/ 31 h 282"/>
                <a:gd name="T52" fmla="*/ 44 w 532"/>
                <a:gd name="T53" fmla="*/ 24 h 282"/>
                <a:gd name="T54" fmla="*/ 44 w 532"/>
                <a:gd name="T55" fmla="*/ 18 h 282"/>
                <a:gd name="T56" fmla="*/ 43 w 532"/>
                <a:gd name="T57" fmla="*/ 12 h 282"/>
                <a:gd name="T58" fmla="*/ 43 w 532"/>
                <a:gd name="T59" fmla="*/ 8 h 282"/>
                <a:gd name="T60" fmla="*/ 43 w 532"/>
                <a:gd name="T61" fmla="*/ 2 h 282"/>
                <a:gd name="T62" fmla="*/ 43 w 532"/>
                <a:gd name="T63" fmla="*/ 0 h 282"/>
                <a:gd name="T64" fmla="*/ 43 w 532"/>
                <a:gd name="T65" fmla="*/ 0 h 282"/>
                <a:gd name="T66" fmla="*/ 16 w 532"/>
                <a:gd name="T67" fmla="*/ 0 h 282"/>
                <a:gd name="T68" fmla="*/ 0 w 532"/>
                <a:gd name="T69" fmla="*/ 0 h 282"/>
                <a:gd name="T70" fmla="*/ 0 w 532"/>
                <a:gd name="T71" fmla="*/ 1 h 282"/>
                <a:gd name="T72" fmla="*/ 285 w 532"/>
                <a:gd name="T73" fmla="*/ 282 h 282"/>
                <a:gd name="T74" fmla="*/ 285 w 532"/>
                <a:gd name="T75" fmla="*/ 251 h 282"/>
                <a:gd name="T76" fmla="*/ 318 w 532"/>
                <a:gd name="T77" fmla="*/ 248 h 282"/>
                <a:gd name="T78" fmla="*/ 355 w 532"/>
                <a:gd name="T79" fmla="*/ 240 h 282"/>
                <a:gd name="T80" fmla="*/ 420 w 532"/>
                <a:gd name="T81" fmla="*/ 209 h 282"/>
                <a:gd name="T82" fmla="*/ 427 w 532"/>
                <a:gd name="T83" fmla="*/ 204 h 282"/>
                <a:gd name="T84" fmla="*/ 434 w 532"/>
                <a:gd name="T85" fmla="*/ 199 h 282"/>
                <a:gd name="T86" fmla="*/ 447 w 532"/>
                <a:gd name="T87" fmla="*/ 188 h 282"/>
                <a:gd name="T88" fmla="*/ 471 w 532"/>
                <a:gd name="T89" fmla="*/ 165 h 282"/>
                <a:gd name="T90" fmla="*/ 504 w 532"/>
                <a:gd name="T91" fmla="*/ 117 h 282"/>
                <a:gd name="T92" fmla="*/ 523 w 532"/>
                <a:gd name="T93" fmla="*/ 71 h 282"/>
                <a:gd name="T94" fmla="*/ 531 w 532"/>
                <a:gd name="T95" fmla="*/ 34 h 282"/>
                <a:gd name="T96" fmla="*/ 531 w 532"/>
                <a:gd name="T97" fmla="*/ 26 h 282"/>
                <a:gd name="T98" fmla="*/ 532 w 532"/>
                <a:gd name="T99" fmla="*/ 20 h 282"/>
                <a:gd name="T100" fmla="*/ 532 w 532"/>
                <a:gd name="T101" fmla="*/ 9 h 282"/>
                <a:gd name="T102" fmla="*/ 532 w 532"/>
                <a:gd name="T103" fmla="*/ 1 h 282"/>
                <a:gd name="T104" fmla="*/ 532 w 532"/>
                <a:gd name="T105" fmla="*/ 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2" h="282">
                  <a:moveTo>
                    <a:pt x="532" y="9"/>
                  </a:moveTo>
                  <a:cubicBezTo>
                    <a:pt x="532" y="12"/>
                    <a:pt x="532" y="16"/>
                    <a:pt x="531" y="20"/>
                  </a:cubicBezTo>
                  <a:cubicBezTo>
                    <a:pt x="531" y="22"/>
                    <a:pt x="531" y="24"/>
                    <a:pt x="530" y="26"/>
                  </a:cubicBezTo>
                  <a:cubicBezTo>
                    <a:pt x="530" y="28"/>
                    <a:pt x="530" y="31"/>
                    <a:pt x="529" y="33"/>
                  </a:cubicBezTo>
                  <a:cubicBezTo>
                    <a:pt x="528" y="44"/>
                    <a:pt x="525" y="56"/>
                    <a:pt x="521" y="70"/>
                  </a:cubicBezTo>
                  <a:cubicBezTo>
                    <a:pt x="516" y="84"/>
                    <a:pt x="510" y="99"/>
                    <a:pt x="501" y="115"/>
                  </a:cubicBezTo>
                  <a:cubicBezTo>
                    <a:pt x="492" y="130"/>
                    <a:pt x="480" y="146"/>
                    <a:pt x="466" y="161"/>
                  </a:cubicBezTo>
                  <a:cubicBezTo>
                    <a:pt x="459" y="169"/>
                    <a:pt x="451" y="176"/>
                    <a:pt x="442" y="183"/>
                  </a:cubicBezTo>
                  <a:cubicBezTo>
                    <a:pt x="438" y="186"/>
                    <a:pt x="434" y="189"/>
                    <a:pt x="429" y="193"/>
                  </a:cubicBezTo>
                  <a:cubicBezTo>
                    <a:pt x="427" y="194"/>
                    <a:pt x="425" y="196"/>
                    <a:pt x="422" y="197"/>
                  </a:cubicBezTo>
                  <a:cubicBezTo>
                    <a:pt x="420" y="199"/>
                    <a:pt x="418" y="200"/>
                    <a:pt x="415" y="202"/>
                  </a:cubicBezTo>
                  <a:cubicBezTo>
                    <a:pt x="396" y="214"/>
                    <a:pt x="374" y="223"/>
                    <a:pt x="351" y="229"/>
                  </a:cubicBezTo>
                  <a:cubicBezTo>
                    <a:pt x="340" y="233"/>
                    <a:pt x="328" y="235"/>
                    <a:pt x="316" y="236"/>
                  </a:cubicBezTo>
                  <a:cubicBezTo>
                    <a:pt x="305" y="238"/>
                    <a:pt x="292" y="238"/>
                    <a:pt x="281" y="238"/>
                  </a:cubicBezTo>
                  <a:cubicBezTo>
                    <a:pt x="268" y="238"/>
                    <a:pt x="257" y="237"/>
                    <a:pt x="245" y="235"/>
                  </a:cubicBezTo>
                  <a:cubicBezTo>
                    <a:pt x="233" y="233"/>
                    <a:pt x="221" y="230"/>
                    <a:pt x="210" y="227"/>
                  </a:cubicBezTo>
                  <a:cubicBezTo>
                    <a:pt x="188" y="220"/>
                    <a:pt x="167" y="210"/>
                    <a:pt x="148" y="197"/>
                  </a:cubicBezTo>
                  <a:cubicBezTo>
                    <a:pt x="139" y="191"/>
                    <a:pt x="131" y="185"/>
                    <a:pt x="123" y="178"/>
                  </a:cubicBezTo>
                  <a:cubicBezTo>
                    <a:pt x="119" y="174"/>
                    <a:pt x="115" y="170"/>
                    <a:pt x="111" y="167"/>
                  </a:cubicBezTo>
                  <a:cubicBezTo>
                    <a:pt x="109" y="164"/>
                    <a:pt x="106" y="161"/>
                    <a:pt x="103" y="159"/>
                  </a:cubicBezTo>
                  <a:cubicBezTo>
                    <a:pt x="103" y="159"/>
                    <a:pt x="103" y="159"/>
                    <a:pt x="103" y="158"/>
                  </a:cubicBezTo>
                  <a:cubicBezTo>
                    <a:pt x="103" y="158"/>
                    <a:pt x="102" y="157"/>
                    <a:pt x="101" y="157"/>
                  </a:cubicBezTo>
                  <a:cubicBezTo>
                    <a:pt x="100" y="155"/>
                    <a:pt x="99" y="154"/>
                    <a:pt x="99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70" y="119"/>
                    <a:pt x="51" y="78"/>
                    <a:pt x="45" y="33"/>
                  </a:cubicBezTo>
                  <a:cubicBezTo>
                    <a:pt x="45" y="32"/>
                    <a:pt x="45" y="32"/>
                    <a:pt x="45" y="31"/>
                  </a:cubicBezTo>
                  <a:cubicBezTo>
                    <a:pt x="44" y="29"/>
                    <a:pt x="44" y="26"/>
                    <a:pt x="44" y="24"/>
                  </a:cubicBezTo>
                  <a:cubicBezTo>
                    <a:pt x="44" y="22"/>
                    <a:pt x="44" y="20"/>
                    <a:pt x="44" y="18"/>
                  </a:cubicBezTo>
                  <a:cubicBezTo>
                    <a:pt x="43" y="16"/>
                    <a:pt x="43" y="14"/>
                    <a:pt x="43" y="12"/>
                  </a:cubicBezTo>
                  <a:cubicBezTo>
                    <a:pt x="43" y="11"/>
                    <a:pt x="43" y="9"/>
                    <a:pt x="43" y="8"/>
                  </a:cubicBezTo>
                  <a:cubicBezTo>
                    <a:pt x="43" y="5"/>
                    <a:pt x="43" y="3"/>
                    <a:pt x="43" y="2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56"/>
                    <a:pt x="127" y="282"/>
                    <a:pt x="285" y="282"/>
                  </a:cubicBezTo>
                  <a:cubicBezTo>
                    <a:pt x="285" y="251"/>
                    <a:pt x="285" y="251"/>
                    <a:pt x="285" y="251"/>
                  </a:cubicBezTo>
                  <a:cubicBezTo>
                    <a:pt x="296" y="251"/>
                    <a:pt x="307" y="250"/>
                    <a:pt x="318" y="248"/>
                  </a:cubicBezTo>
                  <a:cubicBezTo>
                    <a:pt x="331" y="246"/>
                    <a:pt x="343" y="244"/>
                    <a:pt x="355" y="240"/>
                  </a:cubicBezTo>
                  <a:cubicBezTo>
                    <a:pt x="378" y="232"/>
                    <a:pt x="400" y="222"/>
                    <a:pt x="420" y="209"/>
                  </a:cubicBezTo>
                  <a:cubicBezTo>
                    <a:pt x="422" y="207"/>
                    <a:pt x="425" y="206"/>
                    <a:pt x="427" y="204"/>
                  </a:cubicBezTo>
                  <a:cubicBezTo>
                    <a:pt x="430" y="202"/>
                    <a:pt x="432" y="201"/>
                    <a:pt x="434" y="199"/>
                  </a:cubicBezTo>
                  <a:cubicBezTo>
                    <a:pt x="439" y="195"/>
                    <a:pt x="443" y="192"/>
                    <a:pt x="447" y="188"/>
                  </a:cubicBezTo>
                  <a:cubicBezTo>
                    <a:pt x="456" y="181"/>
                    <a:pt x="463" y="173"/>
                    <a:pt x="471" y="165"/>
                  </a:cubicBezTo>
                  <a:cubicBezTo>
                    <a:pt x="485" y="150"/>
                    <a:pt x="496" y="133"/>
                    <a:pt x="504" y="117"/>
                  </a:cubicBezTo>
                  <a:cubicBezTo>
                    <a:pt x="513" y="101"/>
                    <a:pt x="519" y="85"/>
                    <a:pt x="523" y="71"/>
                  </a:cubicBezTo>
                  <a:cubicBezTo>
                    <a:pt x="527" y="57"/>
                    <a:pt x="529" y="44"/>
                    <a:pt x="531" y="34"/>
                  </a:cubicBezTo>
                  <a:cubicBezTo>
                    <a:pt x="531" y="31"/>
                    <a:pt x="531" y="29"/>
                    <a:pt x="531" y="26"/>
                  </a:cubicBezTo>
                  <a:cubicBezTo>
                    <a:pt x="532" y="24"/>
                    <a:pt x="532" y="22"/>
                    <a:pt x="532" y="20"/>
                  </a:cubicBezTo>
                  <a:cubicBezTo>
                    <a:pt x="532" y="16"/>
                    <a:pt x="532" y="12"/>
                    <a:pt x="532" y="9"/>
                  </a:cubicBezTo>
                  <a:cubicBezTo>
                    <a:pt x="532" y="4"/>
                    <a:pt x="532" y="1"/>
                    <a:pt x="532" y="1"/>
                  </a:cubicBezTo>
                  <a:cubicBezTo>
                    <a:pt x="532" y="1"/>
                    <a:pt x="532" y="4"/>
                    <a:pt x="532" y="9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</p:grp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77AF6039-636C-5E49-A209-5B3E0EE08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43533" y="2141927"/>
            <a:ext cx="2615521" cy="3226358"/>
          </a:xfrm>
          <a:custGeom>
            <a:avLst/>
            <a:gdLst>
              <a:gd name="connsiteX0" fmla="*/ 1609551 w 3219102"/>
              <a:gd name="connsiteY0" fmla="*/ 0 h 3226358"/>
              <a:gd name="connsiteX1" fmla="*/ 3219102 w 3219102"/>
              <a:gd name="connsiteY1" fmla="*/ 1613179 h 3226358"/>
              <a:gd name="connsiteX2" fmla="*/ 1609551 w 3219102"/>
              <a:gd name="connsiteY2" fmla="*/ 3226358 h 3226358"/>
              <a:gd name="connsiteX3" fmla="*/ 0 w 3219102"/>
              <a:gd name="connsiteY3" fmla="*/ 1613179 h 3226358"/>
              <a:gd name="connsiteX4" fmla="*/ 1609551 w 3219102"/>
              <a:gd name="connsiteY4" fmla="*/ 0 h 322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9102" h="3226358">
                <a:moveTo>
                  <a:pt x="1609551" y="0"/>
                </a:moveTo>
                <a:cubicBezTo>
                  <a:pt x="2498481" y="0"/>
                  <a:pt x="3219102" y="722245"/>
                  <a:pt x="3219102" y="1613179"/>
                </a:cubicBezTo>
                <a:cubicBezTo>
                  <a:pt x="3219102" y="2504113"/>
                  <a:pt x="2498481" y="3226358"/>
                  <a:pt x="1609551" y="3226358"/>
                </a:cubicBezTo>
                <a:cubicBezTo>
                  <a:pt x="720621" y="3226358"/>
                  <a:pt x="0" y="2504113"/>
                  <a:pt x="0" y="1613179"/>
                </a:cubicBezTo>
                <a:cubicBezTo>
                  <a:pt x="0" y="722245"/>
                  <a:pt x="720621" y="0"/>
                  <a:pt x="1609551" y="0"/>
                </a:cubicBez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Shape 2711">
            <a:extLst>
              <a:ext uri="{FF2B5EF4-FFF2-40B4-BE49-F238E27FC236}">
                <a16:creationId xmlns:a16="http://schemas.microsoft.com/office/drawing/2014/main" id="{5A2EC066-1891-B549-B6BC-41526643E41F}"/>
              </a:ext>
            </a:extLst>
          </p:cNvPr>
          <p:cNvSpPr/>
          <p:nvPr userDrawn="1"/>
        </p:nvSpPr>
        <p:spPr>
          <a:xfrm>
            <a:off x="493773" y="560847"/>
            <a:ext cx="22695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 w="12700">
            <a:miter lim="400000"/>
          </a:ln>
        </p:spPr>
        <p:txBody>
          <a:bodyPr lIns="15474" tIns="15474" rIns="15474" bIns="15474" anchor="ctr"/>
          <a:lstStyle/>
          <a:p>
            <a:pPr defTabSz="18569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19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03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8E237-0FAD-4182-AA41-3D017B378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07B48-BD50-4599-9225-A95A93AAA2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30F75-FEF4-423F-B4CD-C5A090732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38E789-FAEC-4EFC-8C1A-B4D6B0F56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29/11/2021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65F370-02EB-4F01-8F95-32F2F8E17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EAD1B6-90D2-468D-B16B-384C11B09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84436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7DD642-0C9F-0943-B156-0FEA4BA99083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651F3-B565-4849-BC65-8CF67A93D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2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Subtitle +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500" y="1539557"/>
            <a:ext cx="4465281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6166" y="1530227"/>
            <a:ext cx="4466225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029115" y="6324701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55315" y="1870146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969425" y="1879477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2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23625597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6899C-95EE-5F40-8CFD-E814FE3B0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84C142-9574-3744-8853-2E887FA00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94" indent="0" algn="ctr">
              <a:buNone/>
              <a:defRPr sz="1625"/>
            </a:lvl2pPr>
            <a:lvl3pPr marL="742987" indent="0" algn="ctr">
              <a:buNone/>
              <a:defRPr sz="1463"/>
            </a:lvl3pPr>
            <a:lvl4pPr marL="1114481" indent="0" algn="ctr">
              <a:buNone/>
              <a:defRPr sz="1300"/>
            </a:lvl4pPr>
            <a:lvl5pPr marL="1485974" indent="0" algn="ctr">
              <a:buNone/>
              <a:defRPr sz="1300"/>
            </a:lvl5pPr>
            <a:lvl6pPr marL="1857468" indent="0" algn="ctr">
              <a:buNone/>
              <a:defRPr sz="1300"/>
            </a:lvl6pPr>
            <a:lvl7pPr marL="2228962" indent="0" algn="ctr">
              <a:buNone/>
              <a:defRPr sz="1300"/>
            </a:lvl7pPr>
            <a:lvl8pPr marL="2600455" indent="0" algn="ctr">
              <a:buNone/>
              <a:defRPr sz="1300"/>
            </a:lvl8pPr>
            <a:lvl9pPr marL="2971949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CC0F8-AC94-764D-B3A5-4C6335FE6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A7541-50BB-E84B-A332-A2E620F8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683D8-6CD4-4843-9E49-FFEE4100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2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FC6F9-06BA-7048-923C-D4CF7A8A4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383DD-4E5E-3848-86E9-5705661B5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E107B-D336-B14C-8CA6-96F178DE3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0A0B2-74A8-1C46-B7D9-8459645B3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D74B1-C9E8-0245-9C72-9D885F60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3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6BFC2-8074-0643-B298-9350EEADB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80" y="1709747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E36C2-67A5-8A41-954A-BDDBA0BB1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80" y="4589472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9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87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46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96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4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94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B7537-4AB7-7A4D-BD97-862734CEE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DE47D-6928-B342-A1E0-F851B8075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C9E39-903C-044A-A1AA-C777AAEF6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1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FD032-A041-8547-91B1-30D758B21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9AC8A-053F-3442-909C-625AC86B4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4E7467-67DC-D94E-8485-77FA21E56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0F296-E09D-9E40-BD47-9C43C7E0A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EC652-5E2E-8148-9CF1-B34E2BA53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F1E43-8F29-FD4C-A960-0859EFE6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6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136F3-B1B7-CB48-809C-D3B5A044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0" y="365129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4A320-B15F-8A4C-AA59-5C5DE7CF5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30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EDCFA-9341-B147-97BA-BFA7A4506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30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3147D-6772-5143-AE40-251ED1642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6A3679-F486-DC45-AC5A-A0866A93F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1489F2-A286-C045-84FB-777DE4640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F91E9-D8D5-0D4A-BDD0-3E4DB6621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D3F280-4F36-1642-8663-C52B6250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7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7AE948-09C6-3F41-ABCE-91B835C1E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FDB5410-B626-504B-B145-224A39B297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5B6944-E3EC-8149-9E7D-BB5E97BC5302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5C4EC09-BBAF-0C4C-A677-CCAC414DB75C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‹#›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39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CF5BD6-7884-0043-928E-FD943EC3A48C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4E70A1F-6A73-6445-8676-81AD9B9C6F65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‹#›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06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935E3-6C98-FB45-BF66-D0F8511E4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7408-9B9F-AA42-A85D-9AF393B35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E7C923-EECA-1346-92E6-BC325A65A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BBAFE-1794-F543-824F-7C617F48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86BF5-3486-3A44-BCCF-2C30F6DA8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23EDE-7B27-BA4D-9373-AC502C2F3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4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8835D-2AC3-4C89-9700-CE570E261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5DEE3B-2B8D-4FF3-BF67-B5F577DFF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51F733-BF55-47CA-A0D7-E73C5047CC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5E4E33-E5B9-4DCF-874B-5633877D9F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240D8B-C712-4E3A-B9EB-9DFDB72228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4310E8-89D7-403F-A3B8-B248F86B8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29/11/2021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84A9BB-B773-4F0A-9674-0E6170EB2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6A2670-2BF4-4E6E-B429-457049E9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339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3973E-1F76-B143-9731-A638DFF2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7985D2-5FA0-6244-9C09-23BAA15F5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94" indent="0">
              <a:buNone/>
              <a:defRPr sz="2275"/>
            </a:lvl2pPr>
            <a:lvl3pPr marL="742987" indent="0">
              <a:buNone/>
              <a:defRPr sz="1950"/>
            </a:lvl3pPr>
            <a:lvl4pPr marL="1114481" indent="0">
              <a:buNone/>
              <a:defRPr sz="1625"/>
            </a:lvl4pPr>
            <a:lvl5pPr marL="1485974" indent="0">
              <a:buNone/>
              <a:defRPr sz="1625"/>
            </a:lvl5pPr>
            <a:lvl6pPr marL="1857468" indent="0">
              <a:buNone/>
              <a:defRPr sz="1625"/>
            </a:lvl6pPr>
            <a:lvl7pPr marL="2228962" indent="0">
              <a:buNone/>
              <a:defRPr sz="1625"/>
            </a:lvl7pPr>
            <a:lvl8pPr marL="2600455" indent="0">
              <a:buNone/>
              <a:defRPr sz="1625"/>
            </a:lvl8pPr>
            <a:lvl9pPr marL="2971949" indent="0">
              <a:buNone/>
              <a:defRPr sz="16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0C267-FA2A-414A-BB7D-8C3B00A1F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9BA22-3092-7643-85BD-65AA5F3D2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9DC93-B052-C146-9F1B-8B1C93709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DE8F6-2051-7F41-B74B-AD5589F83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B93B0-5C04-5845-A945-09CEA5477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E9DABF-C353-9E41-AD11-50B1744D0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D584B-2CF8-174A-8FF1-2191F87D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4E71E-C317-3E48-BA95-56AC83619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2CE82-6926-3F4A-B4BD-B05AB6BF8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3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19172B-D403-C543-B4B3-168DDDFFB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BF52E2-0906-4749-8D0E-C1FE246F6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41308-ACEF-954C-B96A-91DC3BE7F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D925C-C57C-9546-9E80-9196DC61C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F2829-7AB4-6248-9E09-EF66D0CC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4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349BAE6-28CF-4A49-B251-8B802BB4AE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DF88B13C-989D-F84D-A967-019EAC2561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2324A86-5AF1-EF49-BFE4-F43C4FC731F4}"/>
              </a:ext>
            </a:extLst>
          </p:cNvPr>
          <p:cNvGrpSpPr/>
          <p:nvPr userDrawn="1"/>
        </p:nvGrpSpPr>
        <p:grpSpPr>
          <a:xfrm>
            <a:off x="5264053" y="1447803"/>
            <a:ext cx="3627536" cy="4679911"/>
            <a:chOff x="5828202" y="967154"/>
            <a:chExt cx="4464660" cy="4679911"/>
          </a:xfrm>
        </p:grpSpPr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B4CA3FC7-03D6-E546-A4EC-7D2EA87F38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0246" y="967154"/>
              <a:ext cx="4302616" cy="2283119"/>
            </a:xfrm>
            <a:custGeom>
              <a:avLst/>
              <a:gdLst>
                <a:gd name="T0" fmla="*/ 247 w 533"/>
                <a:gd name="T1" fmla="*/ 0 h 283"/>
                <a:gd name="T2" fmla="*/ 247 w 533"/>
                <a:gd name="T3" fmla="*/ 31 h 283"/>
                <a:gd name="T4" fmla="*/ 214 w 533"/>
                <a:gd name="T5" fmla="*/ 34 h 283"/>
                <a:gd name="T6" fmla="*/ 178 w 533"/>
                <a:gd name="T7" fmla="*/ 43 h 283"/>
                <a:gd name="T8" fmla="*/ 113 w 533"/>
                <a:gd name="T9" fmla="*/ 74 h 283"/>
                <a:gd name="T10" fmla="*/ 105 w 533"/>
                <a:gd name="T11" fmla="*/ 79 h 283"/>
                <a:gd name="T12" fmla="*/ 98 w 533"/>
                <a:gd name="T13" fmla="*/ 84 h 283"/>
                <a:gd name="T14" fmla="*/ 85 w 533"/>
                <a:gd name="T15" fmla="*/ 94 h 283"/>
                <a:gd name="T16" fmla="*/ 62 w 533"/>
                <a:gd name="T17" fmla="*/ 117 h 283"/>
                <a:gd name="T18" fmla="*/ 28 w 533"/>
                <a:gd name="T19" fmla="*/ 166 h 283"/>
                <a:gd name="T20" fmla="*/ 10 w 533"/>
                <a:gd name="T21" fmla="*/ 212 h 283"/>
                <a:gd name="T22" fmla="*/ 2 w 533"/>
                <a:gd name="T23" fmla="*/ 249 h 283"/>
                <a:gd name="T24" fmla="*/ 1 w 533"/>
                <a:gd name="T25" fmla="*/ 256 h 283"/>
                <a:gd name="T26" fmla="*/ 1 w 533"/>
                <a:gd name="T27" fmla="*/ 263 h 283"/>
                <a:gd name="T28" fmla="*/ 0 w 533"/>
                <a:gd name="T29" fmla="*/ 273 h 283"/>
                <a:gd name="T30" fmla="*/ 0 w 533"/>
                <a:gd name="T31" fmla="*/ 282 h 283"/>
                <a:gd name="T32" fmla="*/ 1 w 533"/>
                <a:gd name="T33" fmla="*/ 273 h 283"/>
                <a:gd name="T34" fmla="*/ 2 w 533"/>
                <a:gd name="T35" fmla="*/ 263 h 283"/>
                <a:gd name="T36" fmla="*/ 2 w 533"/>
                <a:gd name="T37" fmla="*/ 257 h 283"/>
                <a:gd name="T38" fmla="*/ 3 w 533"/>
                <a:gd name="T39" fmla="*/ 249 h 283"/>
                <a:gd name="T40" fmla="*/ 12 w 533"/>
                <a:gd name="T41" fmla="*/ 213 h 283"/>
                <a:gd name="T42" fmla="*/ 32 w 533"/>
                <a:gd name="T43" fmla="*/ 168 h 283"/>
                <a:gd name="T44" fmla="*/ 67 w 533"/>
                <a:gd name="T45" fmla="*/ 121 h 283"/>
                <a:gd name="T46" fmla="*/ 90 w 533"/>
                <a:gd name="T47" fmla="*/ 100 h 283"/>
                <a:gd name="T48" fmla="*/ 103 w 533"/>
                <a:gd name="T49" fmla="*/ 90 h 283"/>
                <a:gd name="T50" fmla="*/ 110 w 533"/>
                <a:gd name="T51" fmla="*/ 85 h 283"/>
                <a:gd name="T52" fmla="*/ 117 w 533"/>
                <a:gd name="T53" fmla="*/ 81 h 283"/>
                <a:gd name="T54" fmla="*/ 181 w 533"/>
                <a:gd name="T55" fmla="*/ 53 h 283"/>
                <a:gd name="T56" fmla="*/ 216 w 533"/>
                <a:gd name="T57" fmla="*/ 46 h 283"/>
                <a:gd name="T58" fmla="*/ 252 w 533"/>
                <a:gd name="T59" fmla="*/ 45 h 283"/>
                <a:gd name="T60" fmla="*/ 288 w 533"/>
                <a:gd name="T61" fmla="*/ 48 h 283"/>
                <a:gd name="T62" fmla="*/ 323 w 533"/>
                <a:gd name="T63" fmla="*/ 56 h 283"/>
                <a:gd name="T64" fmla="*/ 384 w 533"/>
                <a:gd name="T65" fmla="*/ 85 h 283"/>
                <a:gd name="T66" fmla="*/ 410 w 533"/>
                <a:gd name="T67" fmla="*/ 105 h 283"/>
                <a:gd name="T68" fmla="*/ 421 w 533"/>
                <a:gd name="T69" fmla="*/ 116 h 283"/>
                <a:gd name="T70" fmla="*/ 429 w 533"/>
                <a:gd name="T71" fmla="*/ 124 h 283"/>
                <a:gd name="T72" fmla="*/ 430 w 533"/>
                <a:gd name="T73" fmla="*/ 124 h 283"/>
                <a:gd name="T74" fmla="*/ 431 w 533"/>
                <a:gd name="T75" fmla="*/ 126 h 283"/>
                <a:gd name="T76" fmla="*/ 434 w 533"/>
                <a:gd name="T77" fmla="*/ 129 h 283"/>
                <a:gd name="T78" fmla="*/ 435 w 533"/>
                <a:gd name="T79" fmla="*/ 130 h 283"/>
                <a:gd name="T80" fmla="*/ 488 w 533"/>
                <a:gd name="T81" fmla="*/ 250 h 283"/>
                <a:gd name="T82" fmla="*/ 488 w 533"/>
                <a:gd name="T83" fmla="*/ 252 h 283"/>
                <a:gd name="T84" fmla="*/ 489 w 533"/>
                <a:gd name="T85" fmla="*/ 259 h 283"/>
                <a:gd name="T86" fmla="*/ 489 w 533"/>
                <a:gd name="T87" fmla="*/ 265 h 283"/>
                <a:gd name="T88" fmla="*/ 489 w 533"/>
                <a:gd name="T89" fmla="*/ 270 h 283"/>
                <a:gd name="T90" fmla="*/ 489 w 533"/>
                <a:gd name="T91" fmla="*/ 275 h 283"/>
                <a:gd name="T92" fmla="*/ 489 w 533"/>
                <a:gd name="T93" fmla="*/ 281 h 283"/>
                <a:gd name="T94" fmla="*/ 489 w 533"/>
                <a:gd name="T95" fmla="*/ 283 h 283"/>
                <a:gd name="T96" fmla="*/ 490 w 533"/>
                <a:gd name="T97" fmla="*/ 283 h 283"/>
                <a:gd name="T98" fmla="*/ 517 w 533"/>
                <a:gd name="T99" fmla="*/ 283 h 283"/>
                <a:gd name="T100" fmla="*/ 533 w 533"/>
                <a:gd name="T101" fmla="*/ 283 h 283"/>
                <a:gd name="T102" fmla="*/ 533 w 533"/>
                <a:gd name="T103" fmla="*/ 282 h 283"/>
                <a:gd name="T104" fmla="*/ 247 w 533"/>
                <a:gd name="T105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3" h="283">
                  <a:moveTo>
                    <a:pt x="247" y="0"/>
                  </a:moveTo>
                  <a:cubicBezTo>
                    <a:pt x="247" y="31"/>
                    <a:pt x="247" y="31"/>
                    <a:pt x="247" y="31"/>
                  </a:cubicBezTo>
                  <a:cubicBezTo>
                    <a:pt x="236" y="32"/>
                    <a:pt x="225" y="33"/>
                    <a:pt x="214" y="34"/>
                  </a:cubicBezTo>
                  <a:cubicBezTo>
                    <a:pt x="202" y="37"/>
                    <a:pt x="190" y="39"/>
                    <a:pt x="178" y="43"/>
                  </a:cubicBezTo>
                  <a:cubicBezTo>
                    <a:pt x="154" y="50"/>
                    <a:pt x="132" y="61"/>
                    <a:pt x="113" y="74"/>
                  </a:cubicBezTo>
                  <a:cubicBezTo>
                    <a:pt x="110" y="75"/>
                    <a:pt x="108" y="77"/>
                    <a:pt x="105" y="79"/>
                  </a:cubicBezTo>
                  <a:cubicBezTo>
                    <a:pt x="103" y="80"/>
                    <a:pt x="101" y="82"/>
                    <a:pt x="98" y="84"/>
                  </a:cubicBezTo>
                  <a:cubicBezTo>
                    <a:pt x="94" y="87"/>
                    <a:pt x="89" y="91"/>
                    <a:pt x="85" y="94"/>
                  </a:cubicBezTo>
                  <a:cubicBezTo>
                    <a:pt x="77" y="102"/>
                    <a:pt x="69" y="109"/>
                    <a:pt x="62" y="117"/>
                  </a:cubicBezTo>
                  <a:cubicBezTo>
                    <a:pt x="48" y="133"/>
                    <a:pt x="37" y="150"/>
                    <a:pt x="28" y="166"/>
                  </a:cubicBezTo>
                  <a:cubicBezTo>
                    <a:pt x="20" y="182"/>
                    <a:pt x="14" y="198"/>
                    <a:pt x="10" y="212"/>
                  </a:cubicBezTo>
                  <a:cubicBezTo>
                    <a:pt x="6" y="226"/>
                    <a:pt x="3" y="239"/>
                    <a:pt x="2" y="249"/>
                  </a:cubicBezTo>
                  <a:cubicBezTo>
                    <a:pt x="2" y="252"/>
                    <a:pt x="2" y="254"/>
                    <a:pt x="1" y="256"/>
                  </a:cubicBezTo>
                  <a:cubicBezTo>
                    <a:pt x="1" y="259"/>
                    <a:pt x="1" y="261"/>
                    <a:pt x="1" y="263"/>
                  </a:cubicBezTo>
                  <a:cubicBezTo>
                    <a:pt x="1" y="267"/>
                    <a:pt x="0" y="271"/>
                    <a:pt x="0" y="273"/>
                  </a:cubicBezTo>
                  <a:cubicBezTo>
                    <a:pt x="0" y="279"/>
                    <a:pt x="0" y="282"/>
                    <a:pt x="0" y="282"/>
                  </a:cubicBezTo>
                  <a:cubicBezTo>
                    <a:pt x="0" y="282"/>
                    <a:pt x="0" y="279"/>
                    <a:pt x="1" y="273"/>
                  </a:cubicBezTo>
                  <a:cubicBezTo>
                    <a:pt x="1" y="271"/>
                    <a:pt x="1" y="267"/>
                    <a:pt x="2" y="263"/>
                  </a:cubicBezTo>
                  <a:cubicBezTo>
                    <a:pt x="2" y="261"/>
                    <a:pt x="2" y="259"/>
                    <a:pt x="2" y="257"/>
                  </a:cubicBezTo>
                  <a:cubicBezTo>
                    <a:pt x="3" y="254"/>
                    <a:pt x="3" y="252"/>
                    <a:pt x="3" y="249"/>
                  </a:cubicBezTo>
                  <a:cubicBezTo>
                    <a:pt x="5" y="239"/>
                    <a:pt x="7" y="226"/>
                    <a:pt x="12" y="213"/>
                  </a:cubicBezTo>
                  <a:cubicBezTo>
                    <a:pt x="17" y="199"/>
                    <a:pt x="23" y="183"/>
                    <a:pt x="32" y="168"/>
                  </a:cubicBezTo>
                  <a:cubicBezTo>
                    <a:pt x="41" y="152"/>
                    <a:pt x="53" y="136"/>
                    <a:pt x="67" y="121"/>
                  </a:cubicBezTo>
                  <a:cubicBezTo>
                    <a:pt x="74" y="114"/>
                    <a:pt x="82" y="107"/>
                    <a:pt x="90" y="100"/>
                  </a:cubicBezTo>
                  <a:cubicBezTo>
                    <a:pt x="94" y="96"/>
                    <a:pt x="99" y="93"/>
                    <a:pt x="103" y="90"/>
                  </a:cubicBezTo>
                  <a:cubicBezTo>
                    <a:pt x="106" y="88"/>
                    <a:pt x="108" y="87"/>
                    <a:pt x="110" y="85"/>
                  </a:cubicBezTo>
                  <a:cubicBezTo>
                    <a:pt x="113" y="84"/>
                    <a:pt x="115" y="82"/>
                    <a:pt x="117" y="81"/>
                  </a:cubicBezTo>
                  <a:cubicBezTo>
                    <a:pt x="137" y="69"/>
                    <a:pt x="158" y="60"/>
                    <a:pt x="181" y="53"/>
                  </a:cubicBezTo>
                  <a:cubicBezTo>
                    <a:pt x="193" y="50"/>
                    <a:pt x="204" y="48"/>
                    <a:pt x="216" y="46"/>
                  </a:cubicBezTo>
                  <a:cubicBezTo>
                    <a:pt x="228" y="45"/>
                    <a:pt x="240" y="44"/>
                    <a:pt x="252" y="45"/>
                  </a:cubicBezTo>
                  <a:cubicBezTo>
                    <a:pt x="265" y="45"/>
                    <a:pt x="276" y="46"/>
                    <a:pt x="288" y="48"/>
                  </a:cubicBezTo>
                  <a:cubicBezTo>
                    <a:pt x="300" y="50"/>
                    <a:pt x="311" y="52"/>
                    <a:pt x="323" y="56"/>
                  </a:cubicBezTo>
                  <a:cubicBezTo>
                    <a:pt x="345" y="63"/>
                    <a:pt x="366" y="73"/>
                    <a:pt x="384" y="85"/>
                  </a:cubicBezTo>
                  <a:cubicBezTo>
                    <a:pt x="393" y="92"/>
                    <a:pt x="402" y="98"/>
                    <a:pt x="410" y="105"/>
                  </a:cubicBezTo>
                  <a:cubicBezTo>
                    <a:pt x="414" y="108"/>
                    <a:pt x="418" y="112"/>
                    <a:pt x="421" y="116"/>
                  </a:cubicBezTo>
                  <a:cubicBezTo>
                    <a:pt x="424" y="119"/>
                    <a:pt x="427" y="121"/>
                    <a:pt x="429" y="124"/>
                  </a:cubicBezTo>
                  <a:cubicBezTo>
                    <a:pt x="429" y="124"/>
                    <a:pt x="429" y="124"/>
                    <a:pt x="430" y="124"/>
                  </a:cubicBezTo>
                  <a:cubicBezTo>
                    <a:pt x="430" y="125"/>
                    <a:pt x="431" y="126"/>
                    <a:pt x="431" y="126"/>
                  </a:cubicBezTo>
                  <a:cubicBezTo>
                    <a:pt x="432" y="127"/>
                    <a:pt x="433" y="128"/>
                    <a:pt x="434" y="129"/>
                  </a:cubicBezTo>
                  <a:cubicBezTo>
                    <a:pt x="434" y="130"/>
                    <a:pt x="434" y="130"/>
                    <a:pt x="435" y="130"/>
                  </a:cubicBezTo>
                  <a:cubicBezTo>
                    <a:pt x="463" y="164"/>
                    <a:pt x="481" y="205"/>
                    <a:pt x="488" y="250"/>
                  </a:cubicBezTo>
                  <a:cubicBezTo>
                    <a:pt x="488" y="250"/>
                    <a:pt x="488" y="251"/>
                    <a:pt x="488" y="252"/>
                  </a:cubicBezTo>
                  <a:cubicBezTo>
                    <a:pt x="488" y="254"/>
                    <a:pt x="488" y="256"/>
                    <a:pt x="489" y="259"/>
                  </a:cubicBezTo>
                  <a:cubicBezTo>
                    <a:pt x="489" y="261"/>
                    <a:pt x="489" y="263"/>
                    <a:pt x="489" y="265"/>
                  </a:cubicBezTo>
                  <a:cubicBezTo>
                    <a:pt x="489" y="267"/>
                    <a:pt x="489" y="269"/>
                    <a:pt x="489" y="270"/>
                  </a:cubicBezTo>
                  <a:cubicBezTo>
                    <a:pt x="489" y="272"/>
                    <a:pt x="489" y="273"/>
                    <a:pt x="489" y="275"/>
                  </a:cubicBezTo>
                  <a:cubicBezTo>
                    <a:pt x="489" y="277"/>
                    <a:pt x="489" y="279"/>
                    <a:pt x="489" y="281"/>
                  </a:cubicBezTo>
                  <a:cubicBezTo>
                    <a:pt x="489" y="282"/>
                    <a:pt x="489" y="283"/>
                    <a:pt x="489" y="283"/>
                  </a:cubicBezTo>
                  <a:cubicBezTo>
                    <a:pt x="490" y="283"/>
                    <a:pt x="490" y="283"/>
                    <a:pt x="490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33" y="283"/>
                    <a:pt x="533" y="283"/>
                    <a:pt x="533" y="283"/>
                  </a:cubicBezTo>
                  <a:cubicBezTo>
                    <a:pt x="533" y="283"/>
                    <a:pt x="533" y="282"/>
                    <a:pt x="533" y="282"/>
                  </a:cubicBezTo>
                  <a:cubicBezTo>
                    <a:pt x="533" y="126"/>
                    <a:pt x="405" y="0"/>
                    <a:pt x="24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7EDB44E5-C1F8-AA45-9C10-9D8041ED7F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8202" y="3371201"/>
              <a:ext cx="4292942" cy="2275864"/>
            </a:xfrm>
            <a:custGeom>
              <a:avLst/>
              <a:gdLst>
                <a:gd name="T0" fmla="*/ 532 w 532"/>
                <a:gd name="T1" fmla="*/ 9 h 282"/>
                <a:gd name="T2" fmla="*/ 531 w 532"/>
                <a:gd name="T3" fmla="*/ 20 h 282"/>
                <a:gd name="T4" fmla="*/ 530 w 532"/>
                <a:gd name="T5" fmla="*/ 26 h 282"/>
                <a:gd name="T6" fmla="*/ 529 w 532"/>
                <a:gd name="T7" fmla="*/ 33 h 282"/>
                <a:gd name="T8" fmla="*/ 521 w 532"/>
                <a:gd name="T9" fmla="*/ 70 h 282"/>
                <a:gd name="T10" fmla="*/ 501 w 532"/>
                <a:gd name="T11" fmla="*/ 115 h 282"/>
                <a:gd name="T12" fmla="*/ 466 w 532"/>
                <a:gd name="T13" fmla="*/ 161 h 282"/>
                <a:gd name="T14" fmla="*/ 442 w 532"/>
                <a:gd name="T15" fmla="*/ 183 h 282"/>
                <a:gd name="T16" fmla="*/ 429 w 532"/>
                <a:gd name="T17" fmla="*/ 193 h 282"/>
                <a:gd name="T18" fmla="*/ 422 w 532"/>
                <a:gd name="T19" fmla="*/ 197 h 282"/>
                <a:gd name="T20" fmla="*/ 415 w 532"/>
                <a:gd name="T21" fmla="*/ 202 h 282"/>
                <a:gd name="T22" fmla="*/ 351 w 532"/>
                <a:gd name="T23" fmla="*/ 229 h 282"/>
                <a:gd name="T24" fmla="*/ 316 w 532"/>
                <a:gd name="T25" fmla="*/ 236 h 282"/>
                <a:gd name="T26" fmla="*/ 281 w 532"/>
                <a:gd name="T27" fmla="*/ 238 h 282"/>
                <a:gd name="T28" fmla="*/ 245 w 532"/>
                <a:gd name="T29" fmla="*/ 235 h 282"/>
                <a:gd name="T30" fmla="*/ 210 w 532"/>
                <a:gd name="T31" fmla="*/ 227 h 282"/>
                <a:gd name="T32" fmla="*/ 148 w 532"/>
                <a:gd name="T33" fmla="*/ 197 h 282"/>
                <a:gd name="T34" fmla="*/ 123 w 532"/>
                <a:gd name="T35" fmla="*/ 178 h 282"/>
                <a:gd name="T36" fmla="*/ 111 w 532"/>
                <a:gd name="T37" fmla="*/ 167 h 282"/>
                <a:gd name="T38" fmla="*/ 103 w 532"/>
                <a:gd name="T39" fmla="*/ 159 h 282"/>
                <a:gd name="T40" fmla="*/ 103 w 532"/>
                <a:gd name="T41" fmla="*/ 158 h 282"/>
                <a:gd name="T42" fmla="*/ 101 w 532"/>
                <a:gd name="T43" fmla="*/ 157 h 282"/>
                <a:gd name="T44" fmla="*/ 99 w 532"/>
                <a:gd name="T45" fmla="*/ 153 h 282"/>
                <a:gd name="T46" fmla="*/ 98 w 532"/>
                <a:gd name="T47" fmla="*/ 153 h 282"/>
                <a:gd name="T48" fmla="*/ 45 w 532"/>
                <a:gd name="T49" fmla="*/ 33 h 282"/>
                <a:gd name="T50" fmla="*/ 45 w 532"/>
                <a:gd name="T51" fmla="*/ 31 h 282"/>
                <a:gd name="T52" fmla="*/ 44 w 532"/>
                <a:gd name="T53" fmla="*/ 24 h 282"/>
                <a:gd name="T54" fmla="*/ 44 w 532"/>
                <a:gd name="T55" fmla="*/ 18 h 282"/>
                <a:gd name="T56" fmla="*/ 43 w 532"/>
                <a:gd name="T57" fmla="*/ 12 h 282"/>
                <a:gd name="T58" fmla="*/ 43 w 532"/>
                <a:gd name="T59" fmla="*/ 8 h 282"/>
                <a:gd name="T60" fmla="*/ 43 w 532"/>
                <a:gd name="T61" fmla="*/ 2 h 282"/>
                <a:gd name="T62" fmla="*/ 43 w 532"/>
                <a:gd name="T63" fmla="*/ 0 h 282"/>
                <a:gd name="T64" fmla="*/ 43 w 532"/>
                <a:gd name="T65" fmla="*/ 0 h 282"/>
                <a:gd name="T66" fmla="*/ 16 w 532"/>
                <a:gd name="T67" fmla="*/ 0 h 282"/>
                <a:gd name="T68" fmla="*/ 0 w 532"/>
                <a:gd name="T69" fmla="*/ 0 h 282"/>
                <a:gd name="T70" fmla="*/ 0 w 532"/>
                <a:gd name="T71" fmla="*/ 1 h 282"/>
                <a:gd name="T72" fmla="*/ 285 w 532"/>
                <a:gd name="T73" fmla="*/ 282 h 282"/>
                <a:gd name="T74" fmla="*/ 285 w 532"/>
                <a:gd name="T75" fmla="*/ 251 h 282"/>
                <a:gd name="T76" fmla="*/ 318 w 532"/>
                <a:gd name="T77" fmla="*/ 248 h 282"/>
                <a:gd name="T78" fmla="*/ 355 w 532"/>
                <a:gd name="T79" fmla="*/ 240 h 282"/>
                <a:gd name="T80" fmla="*/ 420 w 532"/>
                <a:gd name="T81" fmla="*/ 209 h 282"/>
                <a:gd name="T82" fmla="*/ 427 w 532"/>
                <a:gd name="T83" fmla="*/ 204 h 282"/>
                <a:gd name="T84" fmla="*/ 434 w 532"/>
                <a:gd name="T85" fmla="*/ 199 h 282"/>
                <a:gd name="T86" fmla="*/ 447 w 532"/>
                <a:gd name="T87" fmla="*/ 188 h 282"/>
                <a:gd name="T88" fmla="*/ 471 w 532"/>
                <a:gd name="T89" fmla="*/ 165 h 282"/>
                <a:gd name="T90" fmla="*/ 504 w 532"/>
                <a:gd name="T91" fmla="*/ 117 h 282"/>
                <a:gd name="T92" fmla="*/ 523 w 532"/>
                <a:gd name="T93" fmla="*/ 71 h 282"/>
                <a:gd name="T94" fmla="*/ 531 w 532"/>
                <a:gd name="T95" fmla="*/ 34 h 282"/>
                <a:gd name="T96" fmla="*/ 531 w 532"/>
                <a:gd name="T97" fmla="*/ 26 h 282"/>
                <a:gd name="T98" fmla="*/ 532 w 532"/>
                <a:gd name="T99" fmla="*/ 20 h 282"/>
                <a:gd name="T100" fmla="*/ 532 w 532"/>
                <a:gd name="T101" fmla="*/ 9 h 282"/>
                <a:gd name="T102" fmla="*/ 532 w 532"/>
                <a:gd name="T103" fmla="*/ 1 h 282"/>
                <a:gd name="T104" fmla="*/ 532 w 532"/>
                <a:gd name="T105" fmla="*/ 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2" h="282">
                  <a:moveTo>
                    <a:pt x="532" y="9"/>
                  </a:moveTo>
                  <a:cubicBezTo>
                    <a:pt x="532" y="12"/>
                    <a:pt x="532" y="16"/>
                    <a:pt x="531" y="20"/>
                  </a:cubicBezTo>
                  <a:cubicBezTo>
                    <a:pt x="531" y="22"/>
                    <a:pt x="531" y="24"/>
                    <a:pt x="530" y="26"/>
                  </a:cubicBezTo>
                  <a:cubicBezTo>
                    <a:pt x="530" y="28"/>
                    <a:pt x="530" y="31"/>
                    <a:pt x="529" y="33"/>
                  </a:cubicBezTo>
                  <a:cubicBezTo>
                    <a:pt x="528" y="44"/>
                    <a:pt x="525" y="56"/>
                    <a:pt x="521" y="70"/>
                  </a:cubicBezTo>
                  <a:cubicBezTo>
                    <a:pt x="516" y="84"/>
                    <a:pt x="510" y="99"/>
                    <a:pt x="501" y="115"/>
                  </a:cubicBezTo>
                  <a:cubicBezTo>
                    <a:pt x="492" y="130"/>
                    <a:pt x="480" y="146"/>
                    <a:pt x="466" y="161"/>
                  </a:cubicBezTo>
                  <a:cubicBezTo>
                    <a:pt x="459" y="169"/>
                    <a:pt x="451" y="176"/>
                    <a:pt x="442" y="183"/>
                  </a:cubicBezTo>
                  <a:cubicBezTo>
                    <a:pt x="438" y="186"/>
                    <a:pt x="434" y="189"/>
                    <a:pt x="429" y="193"/>
                  </a:cubicBezTo>
                  <a:cubicBezTo>
                    <a:pt x="427" y="194"/>
                    <a:pt x="425" y="196"/>
                    <a:pt x="422" y="197"/>
                  </a:cubicBezTo>
                  <a:cubicBezTo>
                    <a:pt x="420" y="199"/>
                    <a:pt x="418" y="200"/>
                    <a:pt x="415" y="202"/>
                  </a:cubicBezTo>
                  <a:cubicBezTo>
                    <a:pt x="396" y="214"/>
                    <a:pt x="374" y="223"/>
                    <a:pt x="351" y="229"/>
                  </a:cubicBezTo>
                  <a:cubicBezTo>
                    <a:pt x="340" y="233"/>
                    <a:pt x="328" y="235"/>
                    <a:pt x="316" y="236"/>
                  </a:cubicBezTo>
                  <a:cubicBezTo>
                    <a:pt x="305" y="238"/>
                    <a:pt x="292" y="238"/>
                    <a:pt x="281" y="238"/>
                  </a:cubicBezTo>
                  <a:cubicBezTo>
                    <a:pt x="268" y="238"/>
                    <a:pt x="257" y="237"/>
                    <a:pt x="245" y="235"/>
                  </a:cubicBezTo>
                  <a:cubicBezTo>
                    <a:pt x="233" y="233"/>
                    <a:pt x="221" y="230"/>
                    <a:pt x="210" y="227"/>
                  </a:cubicBezTo>
                  <a:cubicBezTo>
                    <a:pt x="188" y="220"/>
                    <a:pt x="167" y="210"/>
                    <a:pt x="148" y="197"/>
                  </a:cubicBezTo>
                  <a:cubicBezTo>
                    <a:pt x="139" y="191"/>
                    <a:pt x="131" y="185"/>
                    <a:pt x="123" y="178"/>
                  </a:cubicBezTo>
                  <a:cubicBezTo>
                    <a:pt x="119" y="174"/>
                    <a:pt x="115" y="170"/>
                    <a:pt x="111" y="167"/>
                  </a:cubicBezTo>
                  <a:cubicBezTo>
                    <a:pt x="109" y="164"/>
                    <a:pt x="106" y="161"/>
                    <a:pt x="103" y="159"/>
                  </a:cubicBezTo>
                  <a:cubicBezTo>
                    <a:pt x="103" y="159"/>
                    <a:pt x="103" y="159"/>
                    <a:pt x="103" y="158"/>
                  </a:cubicBezTo>
                  <a:cubicBezTo>
                    <a:pt x="103" y="158"/>
                    <a:pt x="102" y="157"/>
                    <a:pt x="101" y="157"/>
                  </a:cubicBezTo>
                  <a:cubicBezTo>
                    <a:pt x="100" y="155"/>
                    <a:pt x="99" y="154"/>
                    <a:pt x="99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70" y="119"/>
                    <a:pt x="51" y="78"/>
                    <a:pt x="45" y="33"/>
                  </a:cubicBezTo>
                  <a:cubicBezTo>
                    <a:pt x="45" y="32"/>
                    <a:pt x="45" y="32"/>
                    <a:pt x="45" y="31"/>
                  </a:cubicBezTo>
                  <a:cubicBezTo>
                    <a:pt x="44" y="29"/>
                    <a:pt x="44" y="26"/>
                    <a:pt x="44" y="24"/>
                  </a:cubicBezTo>
                  <a:cubicBezTo>
                    <a:pt x="44" y="22"/>
                    <a:pt x="44" y="20"/>
                    <a:pt x="44" y="18"/>
                  </a:cubicBezTo>
                  <a:cubicBezTo>
                    <a:pt x="43" y="16"/>
                    <a:pt x="43" y="14"/>
                    <a:pt x="43" y="12"/>
                  </a:cubicBezTo>
                  <a:cubicBezTo>
                    <a:pt x="43" y="11"/>
                    <a:pt x="43" y="9"/>
                    <a:pt x="43" y="8"/>
                  </a:cubicBezTo>
                  <a:cubicBezTo>
                    <a:pt x="43" y="5"/>
                    <a:pt x="43" y="3"/>
                    <a:pt x="43" y="2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56"/>
                    <a:pt x="127" y="282"/>
                    <a:pt x="285" y="282"/>
                  </a:cubicBezTo>
                  <a:cubicBezTo>
                    <a:pt x="285" y="251"/>
                    <a:pt x="285" y="251"/>
                    <a:pt x="285" y="251"/>
                  </a:cubicBezTo>
                  <a:cubicBezTo>
                    <a:pt x="296" y="251"/>
                    <a:pt x="307" y="250"/>
                    <a:pt x="318" y="248"/>
                  </a:cubicBezTo>
                  <a:cubicBezTo>
                    <a:pt x="331" y="246"/>
                    <a:pt x="343" y="244"/>
                    <a:pt x="355" y="240"/>
                  </a:cubicBezTo>
                  <a:cubicBezTo>
                    <a:pt x="378" y="232"/>
                    <a:pt x="400" y="222"/>
                    <a:pt x="420" y="209"/>
                  </a:cubicBezTo>
                  <a:cubicBezTo>
                    <a:pt x="422" y="207"/>
                    <a:pt x="425" y="206"/>
                    <a:pt x="427" y="204"/>
                  </a:cubicBezTo>
                  <a:cubicBezTo>
                    <a:pt x="430" y="202"/>
                    <a:pt x="432" y="201"/>
                    <a:pt x="434" y="199"/>
                  </a:cubicBezTo>
                  <a:cubicBezTo>
                    <a:pt x="439" y="195"/>
                    <a:pt x="443" y="192"/>
                    <a:pt x="447" y="188"/>
                  </a:cubicBezTo>
                  <a:cubicBezTo>
                    <a:pt x="456" y="181"/>
                    <a:pt x="463" y="173"/>
                    <a:pt x="471" y="165"/>
                  </a:cubicBezTo>
                  <a:cubicBezTo>
                    <a:pt x="485" y="150"/>
                    <a:pt x="496" y="133"/>
                    <a:pt x="504" y="117"/>
                  </a:cubicBezTo>
                  <a:cubicBezTo>
                    <a:pt x="513" y="101"/>
                    <a:pt x="519" y="85"/>
                    <a:pt x="523" y="71"/>
                  </a:cubicBezTo>
                  <a:cubicBezTo>
                    <a:pt x="527" y="57"/>
                    <a:pt x="529" y="44"/>
                    <a:pt x="531" y="34"/>
                  </a:cubicBezTo>
                  <a:cubicBezTo>
                    <a:pt x="531" y="31"/>
                    <a:pt x="531" y="29"/>
                    <a:pt x="531" y="26"/>
                  </a:cubicBezTo>
                  <a:cubicBezTo>
                    <a:pt x="532" y="24"/>
                    <a:pt x="532" y="22"/>
                    <a:pt x="532" y="20"/>
                  </a:cubicBezTo>
                  <a:cubicBezTo>
                    <a:pt x="532" y="16"/>
                    <a:pt x="532" y="12"/>
                    <a:pt x="532" y="9"/>
                  </a:cubicBezTo>
                  <a:cubicBezTo>
                    <a:pt x="532" y="4"/>
                    <a:pt x="532" y="1"/>
                    <a:pt x="532" y="1"/>
                  </a:cubicBezTo>
                  <a:cubicBezTo>
                    <a:pt x="532" y="1"/>
                    <a:pt x="532" y="4"/>
                    <a:pt x="532" y="9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</p:grp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77AF6039-636C-5E49-A209-5B3E0EE08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43533" y="2141927"/>
            <a:ext cx="2615521" cy="3226358"/>
          </a:xfrm>
          <a:custGeom>
            <a:avLst/>
            <a:gdLst>
              <a:gd name="connsiteX0" fmla="*/ 1609551 w 3219102"/>
              <a:gd name="connsiteY0" fmla="*/ 0 h 3226358"/>
              <a:gd name="connsiteX1" fmla="*/ 3219102 w 3219102"/>
              <a:gd name="connsiteY1" fmla="*/ 1613179 h 3226358"/>
              <a:gd name="connsiteX2" fmla="*/ 1609551 w 3219102"/>
              <a:gd name="connsiteY2" fmla="*/ 3226358 h 3226358"/>
              <a:gd name="connsiteX3" fmla="*/ 0 w 3219102"/>
              <a:gd name="connsiteY3" fmla="*/ 1613179 h 3226358"/>
              <a:gd name="connsiteX4" fmla="*/ 1609551 w 3219102"/>
              <a:gd name="connsiteY4" fmla="*/ 0 h 322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9102" h="3226358">
                <a:moveTo>
                  <a:pt x="1609551" y="0"/>
                </a:moveTo>
                <a:cubicBezTo>
                  <a:pt x="2498481" y="0"/>
                  <a:pt x="3219102" y="722245"/>
                  <a:pt x="3219102" y="1613179"/>
                </a:cubicBezTo>
                <a:cubicBezTo>
                  <a:pt x="3219102" y="2504113"/>
                  <a:pt x="2498481" y="3226358"/>
                  <a:pt x="1609551" y="3226358"/>
                </a:cubicBezTo>
                <a:cubicBezTo>
                  <a:pt x="720621" y="3226358"/>
                  <a:pt x="0" y="2504113"/>
                  <a:pt x="0" y="1613179"/>
                </a:cubicBezTo>
                <a:cubicBezTo>
                  <a:pt x="0" y="722245"/>
                  <a:pt x="720621" y="0"/>
                  <a:pt x="1609551" y="0"/>
                </a:cubicBez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Shape 2711">
            <a:extLst>
              <a:ext uri="{FF2B5EF4-FFF2-40B4-BE49-F238E27FC236}">
                <a16:creationId xmlns:a16="http://schemas.microsoft.com/office/drawing/2014/main" id="{5A2EC066-1891-B549-B6BC-41526643E41F}"/>
              </a:ext>
            </a:extLst>
          </p:cNvPr>
          <p:cNvSpPr/>
          <p:nvPr userDrawn="1"/>
        </p:nvSpPr>
        <p:spPr>
          <a:xfrm>
            <a:off x="493773" y="560847"/>
            <a:ext cx="22695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 w="12700">
            <a:miter lim="400000"/>
          </a:ln>
        </p:spPr>
        <p:txBody>
          <a:bodyPr lIns="15474" tIns="15474" rIns="15474" bIns="15474" anchor="ctr"/>
          <a:lstStyle/>
          <a:p>
            <a:pPr defTabSz="18569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19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48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7DD642-0C9F-0943-B156-0FEA4BA99083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651F3-B565-4849-BC65-8CF67A93D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Subtitle +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500" y="1539557"/>
            <a:ext cx="4465281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6166" y="1530227"/>
            <a:ext cx="4466225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029115" y="6324701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55315" y="1870146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969425" y="1879477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2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63896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2DBFA-744F-4F9E-80AB-DE9A80AE5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EA1503-38BE-4291-AC2E-B9911A686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29/11/2021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E18055-E9F3-46F9-8841-FCF1F3692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708EF7-CBF6-4D90-B6CA-EA7EA1ECC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3324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30E527-C43D-49D5-800B-351AFEA47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29/11/2021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69AFC4-ADD9-4F3F-BBC7-B7C0B35AB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458E91-7A6F-44B0-9C22-830F8A07B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6061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01780-8849-4615-862E-9F72CA0C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3B500-C31D-47CE-BF2C-1379D606A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FDD43F-C94B-435E-93E7-135071A392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91419B-ABFA-44D2-ACCB-D288A7A7F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29/11/2021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19036-7D78-460E-94B4-8BF4F1AE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F84C08-DECD-422E-9688-0F2F2DAC0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6150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8BF67-00F6-4DA5-8BA3-AAB844773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633C45-A1C3-4D6F-A902-46D6E88330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98B7D8-9554-4A7B-A0EF-7DF50A22BB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34DE7B-363E-450E-9994-88501A21A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29/11/2021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E33C12-DC82-4526-AAF2-641A943E5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3E6BA5-8D42-48A6-BE67-30C863571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6202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50FE65-A8EB-44E5-B504-A53837E57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B0FEB2-11FB-493E-A7BA-2DD5D4277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7AA5E-9865-4DCD-9B62-140AE5DC32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A59C1-022B-4265-BA0A-AF99C9DB45B2}" type="datetimeFigureOut">
              <a:rPr lang="pt-BR" smtClean="0"/>
              <a:t>29/11/2021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B636D-70C8-47F6-8BFE-E73FB8D49B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BEFC3-2E58-4FEA-82E4-1999EAF18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16CC9-3F5A-41BA-9605-FC16017721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476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726" r:id="rId12"/>
    <p:sldLayoutId id="214748372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137A7B-4972-484C-9B10-F33F2A6D4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B0EE8-832B-834A-8686-34F8B5AFB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5C32F-7CC0-8042-AB99-521755C0F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7F509-E4C9-D04C-8965-3A5F67247EE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CB2A5-419F-E343-A53F-0F92E7AB0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9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B2A33-3365-1F4D-A3B3-6EA44DB21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57311F-5D5F-4807-BCB0-D91228CC53F9}"/>
              </a:ext>
            </a:extLst>
          </p:cNvPr>
          <p:cNvPicPr/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967" y="506426"/>
            <a:ext cx="1382519" cy="521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7398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5" r:id="rId13"/>
    <p:sldLayoutId id="2147483727" r:id="rId14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742987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46" indent="-185746" algn="l" defTabSz="742987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4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734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228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722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215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709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20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696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87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81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7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468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962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455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949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137A7B-4972-484C-9B10-F33F2A6D4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B0EE8-832B-834A-8686-34F8B5AFB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5C32F-7CC0-8042-AB99-521755C0F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7F509-E4C9-D04C-8965-3A5F67247EE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CB2A5-419F-E343-A53F-0F92E7AB0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9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B2A33-3365-1F4D-A3B3-6EA44DB21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7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742987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46" indent="-185746" algn="l" defTabSz="742987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4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734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228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722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215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709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20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696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87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81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7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468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962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455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949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137A7B-4972-484C-9B10-F33F2A6D4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B0EE8-832B-834A-8686-34F8B5AFB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5C32F-7CC0-8042-AB99-521755C0F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7F509-E4C9-D04C-8965-3A5F67247EE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CB2A5-419F-E343-A53F-0F92E7AB0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9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B2A33-3365-1F4D-A3B3-6EA44DB21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57311F-5D5F-4807-BCB0-D91228CC53F9}"/>
              </a:ext>
            </a:extLst>
          </p:cNvPr>
          <p:cNvPicPr/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967" y="506426"/>
            <a:ext cx="1382519" cy="521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095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742987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46" indent="-185746" algn="l" defTabSz="742987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4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734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228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722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215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709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20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696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87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81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7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468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962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455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949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1.xml"/><Relationship Id="rId6" Type="http://schemas.openxmlformats.org/officeDocument/2006/relationships/chart" Target="../charts/chart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4" Type="http://schemas.openxmlformats.org/officeDocument/2006/relationships/chart" Target="../charts/char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Relationship Id="rId9" Type="http://schemas.openxmlformats.org/officeDocument/2006/relationships/image" Target="../media/image29.sv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2199DFF-3C44-41C6-8AF0-94EBBFE725A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ubtitle 1">
            <a:extLst>
              <a:ext uri="{FF2B5EF4-FFF2-40B4-BE49-F238E27FC236}">
                <a16:creationId xmlns:a16="http://schemas.microsoft.com/office/drawing/2014/main" id="{4789250A-B981-43AA-8C27-D9ADF6E32D6C}"/>
              </a:ext>
            </a:extLst>
          </p:cNvPr>
          <p:cNvSpPr>
            <a:spLocks noGrp="1"/>
          </p:cNvSpPr>
          <p:nvPr/>
        </p:nvSpPr>
        <p:spPr>
          <a:xfrm>
            <a:off x="-34430" y="2933699"/>
            <a:ext cx="9476105" cy="2619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lnSpc>
                <a:spcPct val="113000"/>
              </a:lnSpc>
            </a:pPr>
            <a:r>
              <a:rPr lang="pt-BR" sz="1400" b="1" dirty="0">
                <a:solidFill>
                  <a:srgbClr val="17365D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Recuperação Judicial nº 5000191-65.2020.8.21.0044</a:t>
            </a:r>
          </a:p>
          <a:p>
            <a:pPr algn="r">
              <a:lnSpc>
                <a:spcPct val="113000"/>
              </a:lnSpc>
            </a:pPr>
            <a:r>
              <a:rPr lang="pt-BR" sz="1400" b="1" dirty="0">
                <a:solidFill>
                  <a:srgbClr val="17365D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1ª Vara Judicial da Comarca de Encantado/RS</a:t>
            </a:r>
          </a:p>
          <a:p>
            <a:pPr algn="r">
              <a:lnSpc>
                <a:spcPct val="113000"/>
              </a:lnSpc>
            </a:pPr>
            <a:endParaRPr lang="pt-BR" sz="1100" dirty="0">
              <a:solidFill>
                <a:srgbClr val="17365D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r">
              <a:lnSpc>
                <a:spcPct val="113000"/>
              </a:lnSpc>
            </a:pPr>
            <a:endParaRPr lang="pt-BR" sz="1100" dirty="0">
              <a:solidFill>
                <a:srgbClr val="17365D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r">
              <a:lnSpc>
                <a:spcPct val="113000"/>
              </a:lnSpc>
            </a:pPr>
            <a:r>
              <a:rPr lang="pt-BR" sz="1300" dirty="0">
                <a:solidFill>
                  <a:srgbClr val="17365D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Recuperanda:</a:t>
            </a:r>
          </a:p>
          <a:p>
            <a:pPr algn="r">
              <a:lnSpc>
                <a:spcPct val="113000"/>
              </a:lnSpc>
            </a:pPr>
            <a:r>
              <a:rPr lang="pt-BR" sz="1300" dirty="0">
                <a:solidFill>
                  <a:srgbClr val="17365D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Quinta do Vale Alimentos Ltda.</a:t>
            </a:r>
          </a:p>
          <a:p>
            <a:pPr algn="r">
              <a:lnSpc>
                <a:spcPct val="113000"/>
              </a:lnSpc>
            </a:pPr>
            <a:endParaRPr lang="pt-BR" sz="1300" dirty="0">
              <a:solidFill>
                <a:srgbClr val="17365D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r">
              <a:lnSpc>
                <a:spcPct val="113000"/>
              </a:lnSpc>
            </a:pPr>
            <a:endParaRPr lang="pt-BR" sz="1100" dirty="0">
              <a:solidFill>
                <a:srgbClr val="17365D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r">
              <a:lnSpc>
                <a:spcPct val="113000"/>
              </a:lnSpc>
            </a:pPr>
            <a:r>
              <a:rPr lang="pt-BR" sz="1400" b="1" dirty="0">
                <a:solidFill>
                  <a:srgbClr val="17365D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Novembro de 2021</a:t>
            </a:r>
          </a:p>
        </p:txBody>
      </p:sp>
    </p:spTree>
    <p:extLst>
      <p:ext uri="{BB962C8B-B14F-4D97-AF65-F5344CB8AC3E}">
        <p14:creationId xmlns:p14="http://schemas.microsoft.com/office/powerpoint/2010/main" val="785397685"/>
      </p:ext>
    </p:extLst>
  </p:cSld>
  <p:clrMapOvr>
    <a:masterClrMapping/>
  </p:clrMapOvr>
  <p:transition spd="slow" advTm="1000">
    <p:blinds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8CB26BB2-73FA-4446-AA90-26AA2E9ED3A9}"/>
              </a:ext>
            </a:extLst>
          </p:cNvPr>
          <p:cNvCxnSpPr>
            <a:cxnSpLocks/>
          </p:cNvCxnSpPr>
          <p:nvPr/>
        </p:nvCxnSpPr>
        <p:spPr>
          <a:xfrm>
            <a:off x="2001782" y="3172325"/>
            <a:ext cx="0" cy="807934"/>
          </a:xfrm>
          <a:prstGeom prst="line">
            <a:avLst/>
          </a:prstGeom>
          <a:ln w="317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85ECD7F0-46F6-42CA-B0ED-A1B68B79B0BA}"/>
              </a:ext>
            </a:extLst>
          </p:cNvPr>
          <p:cNvCxnSpPr/>
          <p:nvPr/>
        </p:nvCxnSpPr>
        <p:spPr>
          <a:xfrm>
            <a:off x="4044705" y="3386035"/>
            <a:ext cx="0" cy="563503"/>
          </a:xfrm>
          <a:prstGeom prst="line">
            <a:avLst/>
          </a:prstGeom>
          <a:ln w="317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23A627E0-E882-4AE5-86F9-AA6521BAD8F2}"/>
              </a:ext>
            </a:extLst>
          </p:cNvPr>
          <p:cNvSpPr/>
          <p:nvPr/>
        </p:nvSpPr>
        <p:spPr>
          <a:xfrm>
            <a:off x="1269394" y="2502494"/>
            <a:ext cx="1549329" cy="1073336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rPr>
              <a:t>Luiz Carlos Lisot</a:t>
            </a:r>
          </a:p>
          <a:p>
            <a:pPr algn="ctr"/>
            <a:r>
              <a:rPr lang="pt-BR" baseline="0" dirty="0"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rPr>
              <a:t>(50%)</a:t>
            </a:r>
            <a:endParaRPr lang="pt-BR" dirty="0">
              <a:latin typeface="Source Sans Pro" panose="020B0503030403020204" pitchFamily="34" charset="0"/>
              <a:ea typeface="Source Sans Pro" panose="020B0503030403020204" pitchFamily="34" charset="0"/>
              <a:cs typeface="Roboto" panose="02000000000000000000" pitchFamily="2" charset="0"/>
            </a:endParaRP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AFF9B1E3-33BD-40F1-8F6F-3657CFB1FAED}"/>
              </a:ext>
            </a:extLst>
          </p:cNvPr>
          <p:cNvCxnSpPr>
            <a:cxnSpLocks/>
          </p:cNvCxnSpPr>
          <p:nvPr/>
        </p:nvCxnSpPr>
        <p:spPr>
          <a:xfrm>
            <a:off x="5030124" y="3951695"/>
            <a:ext cx="2189" cy="298861"/>
          </a:xfrm>
          <a:prstGeom prst="line">
            <a:avLst/>
          </a:prstGeom>
          <a:ln w="317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7D4C22BD-6062-4388-A117-EDE64F1D9904}"/>
              </a:ext>
            </a:extLst>
          </p:cNvPr>
          <p:cNvSpPr/>
          <p:nvPr/>
        </p:nvSpPr>
        <p:spPr>
          <a:xfrm>
            <a:off x="3270680" y="2498616"/>
            <a:ext cx="1566416" cy="1073336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Robledo Luiz Lisot</a:t>
            </a:r>
          </a:p>
          <a:p>
            <a:pPr algn="ctr"/>
            <a:r>
              <a:rPr lang="pt-BR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(20%)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7B8CF651-8CD5-444D-A023-E0F087534AFC}"/>
              </a:ext>
            </a:extLst>
          </p:cNvPr>
          <p:cNvCxnSpPr>
            <a:cxnSpLocks/>
          </p:cNvCxnSpPr>
          <p:nvPr/>
        </p:nvCxnSpPr>
        <p:spPr>
          <a:xfrm flipH="1">
            <a:off x="1998322" y="3959925"/>
            <a:ext cx="6049293" cy="0"/>
          </a:xfrm>
          <a:prstGeom prst="line">
            <a:avLst/>
          </a:prstGeom>
          <a:ln w="317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7844B923-C722-4EDA-B911-A8132FA4D9D9}"/>
              </a:ext>
            </a:extLst>
          </p:cNvPr>
          <p:cNvCxnSpPr>
            <a:cxnSpLocks/>
          </p:cNvCxnSpPr>
          <p:nvPr/>
        </p:nvCxnSpPr>
        <p:spPr>
          <a:xfrm>
            <a:off x="8048889" y="3531224"/>
            <a:ext cx="0" cy="433558"/>
          </a:xfrm>
          <a:prstGeom prst="line">
            <a:avLst/>
          </a:prstGeom>
          <a:ln w="317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B5CFC2D-0F50-444F-BA1A-2304E9B368FB}"/>
              </a:ext>
            </a:extLst>
          </p:cNvPr>
          <p:cNvSpPr/>
          <p:nvPr/>
        </p:nvSpPr>
        <p:spPr>
          <a:xfrm>
            <a:off x="7264407" y="2498616"/>
            <a:ext cx="1566416" cy="1073336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Raquel Lisot</a:t>
            </a:r>
          </a:p>
          <a:p>
            <a:pPr algn="ctr"/>
            <a:r>
              <a:rPr lang="pt-BR" baseline="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(15%)</a:t>
            </a:r>
            <a:endParaRPr lang="pt-BR" dirty="0"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3E83AA1-FB54-4DBC-AA22-1D99142D1E10}"/>
              </a:ext>
            </a:extLst>
          </p:cNvPr>
          <p:cNvCxnSpPr/>
          <p:nvPr/>
        </p:nvCxnSpPr>
        <p:spPr>
          <a:xfrm>
            <a:off x="6058511" y="3378667"/>
            <a:ext cx="0" cy="563503"/>
          </a:xfrm>
          <a:prstGeom prst="line">
            <a:avLst/>
          </a:prstGeom>
          <a:ln w="317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C24C326-27FC-4327-BBFC-D3B82C95CBC0}"/>
              </a:ext>
            </a:extLst>
          </p:cNvPr>
          <p:cNvSpPr/>
          <p:nvPr/>
        </p:nvSpPr>
        <p:spPr>
          <a:xfrm>
            <a:off x="5266887" y="2498616"/>
            <a:ext cx="1566416" cy="1073336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Renata Lisot</a:t>
            </a:r>
          </a:p>
          <a:p>
            <a:pPr algn="ctr"/>
            <a:r>
              <a:rPr lang="pt-BR" baseline="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(15%)</a:t>
            </a:r>
            <a:endParaRPr lang="pt-BR" dirty="0"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F31B1B57-D281-46C7-90B8-8FA675DDCE80}"/>
              </a:ext>
            </a:extLst>
          </p:cNvPr>
          <p:cNvSpPr txBox="1">
            <a:spLocks/>
          </p:cNvSpPr>
          <p:nvPr/>
        </p:nvSpPr>
        <p:spPr>
          <a:xfrm>
            <a:off x="862479" y="943302"/>
            <a:ext cx="7483153" cy="4863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sz="2600" kern="12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2.3 Estrutura </a:t>
            </a:r>
            <a:r>
              <a:rPr lang="en-US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Societária</a:t>
            </a:r>
            <a:endParaRPr lang="pt-BR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9B20488-1451-40EC-BF0E-38E3D35B1916}"/>
              </a:ext>
            </a:extLst>
          </p:cNvPr>
          <p:cNvSpPr/>
          <p:nvPr/>
        </p:nvSpPr>
        <p:spPr>
          <a:xfrm>
            <a:off x="4266861" y="4243157"/>
            <a:ext cx="1549329" cy="1073336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Quinta do Vale Alimentos LTDA</a:t>
            </a:r>
          </a:p>
        </p:txBody>
      </p:sp>
    </p:spTree>
    <p:extLst>
      <p:ext uri="{BB962C8B-B14F-4D97-AF65-F5344CB8AC3E}">
        <p14:creationId xmlns:p14="http://schemas.microsoft.com/office/powerpoint/2010/main" val="373299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50E1CE3-1E50-482E-B28F-860F2506F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6906" y="4822263"/>
            <a:ext cx="500819" cy="7108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DB24904-58FF-4BAB-8D10-F87172D55078}"/>
              </a:ext>
            </a:extLst>
          </p:cNvPr>
          <p:cNvSpPr txBox="1"/>
          <p:nvPr/>
        </p:nvSpPr>
        <p:spPr>
          <a:xfrm>
            <a:off x="572570" y="1324898"/>
            <a:ext cx="8771455" cy="5397888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algn="just">
              <a:lnSpc>
                <a:spcPct val="150000"/>
              </a:lnSpc>
              <a:tabLst>
                <a:tab pos="447675" algn="l"/>
              </a:tabLs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No dia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26 de novembro de 2021</a:t>
            </a:r>
            <a:r>
              <a:rPr lang="pt-BR" sz="1100" b="1" dirty="0">
                <a:solidFill>
                  <a:srgbClr val="33691E">
                    <a:lumMod val="75000"/>
                  </a:srgb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 Administração Judicial realizou nova reunião virtual com os representantes da Recuperanda, de modo a se inteirar do andamento das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atividades empresariais correspondente ao período entre setembro e novembro/2021</a:t>
            </a:r>
            <a:r>
              <a:rPr lang="pt-BR" sz="1100" b="1" dirty="0">
                <a:solidFill>
                  <a:srgbClr val="33691E">
                    <a:lumMod val="75000"/>
                  </a:srgb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 reunião foi realizada com o advogado da Empresa, Dr. Eduardo Granjeiro, e com o consultor financeiro, Sr. Glaercio. Abaixo segue imagem da videoconferência:   </a:t>
            </a:r>
          </a:p>
          <a:p>
            <a:pPr algn="just">
              <a:lnSpc>
                <a:spcPct val="150000"/>
              </a:lnSpc>
              <a:spcAft>
                <a:spcPts val="650"/>
              </a:spcAft>
              <a:tabLst>
                <a:tab pos="447675" algn="l"/>
              </a:tabLst>
            </a:pPr>
            <a:endParaRPr lang="pt-BR" sz="1100" dirty="0">
              <a:solidFill>
                <a:srgbClr val="000000"/>
              </a:solidFill>
              <a:highlight>
                <a:srgbClr val="FFFF00"/>
              </a:highlight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tabLst>
                <a:tab pos="447675" algn="l"/>
              </a:tabLst>
            </a:pPr>
            <a:r>
              <a:rPr lang="pt-BR" sz="1100" dirty="0">
                <a:solidFill>
                  <a:srgbClr val="000000"/>
                </a:solidFill>
                <a:highlight>
                  <a:srgbClr val="FFFF00"/>
                </a:highlight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</a:t>
            </a:r>
          </a:p>
          <a:p>
            <a:pPr algn="just">
              <a:lnSpc>
                <a:spcPct val="150000"/>
              </a:lnSpc>
              <a:tabLst>
                <a:tab pos="447675" algn="l"/>
              </a:tabLst>
            </a:pPr>
            <a:endParaRPr lang="pt-BR" sz="1100" dirty="0">
              <a:solidFill>
                <a:srgbClr val="000000"/>
              </a:solidFill>
              <a:highlight>
                <a:srgbClr val="FFFF00"/>
              </a:highlight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tabLst>
                <a:tab pos="447675" algn="l"/>
              </a:tabLst>
            </a:pPr>
            <a:endParaRPr lang="pt-BR" sz="1100" dirty="0">
              <a:solidFill>
                <a:srgbClr val="000000"/>
              </a:solidFill>
              <a:highlight>
                <a:srgbClr val="FFFF00"/>
              </a:highlight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tabLst>
                <a:tab pos="447675" algn="l"/>
              </a:tabLst>
            </a:pPr>
            <a:endParaRPr lang="pt-BR" sz="1100" dirty="0">
              <a:solidFill>
                <a:srgbClr val="000000"/>
              </a:solidFill>
              <a:highlight>
                <a:srgbClr val="FFFF00"/>
              </a:highlight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tabLst>
                <a:tab pos="447675" algn="l"/>
              </a:tabLst>
            </a:pPr>
            <a:endParaRPr lang="pt-BR" sz="1100" dirty="0">
              <a:solidFill>
                <a:srgbClr val="000000"/>
              </a:solidFill>
              <a:highlight>
                <a:srgbClr val="FFFF00"/>
              </a:highlight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tabLst>
                <a:tab pos="447675" algn="l"/>
              </a:tabLst>
            </a:pPr>
            <a:r>
              <a:rPr lang="pt-BR" sz="1100" dirty="0">
                <a:solidFill>
                  <a:srgbClr val="000000"/>
                </a:solidFill>
                <a:highlight>
                  <a:srgbClr val="FFFF00"/>
                </a:highlight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</a:t>
            </a:r>
          </a:p>
          <a:p>
            <a:pPr algn="just">
              <a:lnSpc>
                <a:spcPct val="150000"/>
              </a:lnSpc>
              <a:tabLst>
                <a:tab pos="447675" algn="l"/>
              </a:tabLs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Inicialmente, o Sr. Glaercio referiu que as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exportações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estão crescendo e que, a partir do mês de dezembro/2021, a Recuperanda alcançará o seu ponto de equilíbrio, mensurado em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R$ 6 milhões.  </a:t>
            </a:r>
          </a:p>
          <a:p>
            <a:pPr algn="just">
              <a:lnSpc>
                <a:spcPct val="150000"/>
              </a:lnSpc>
              <a:tabLst>
                <a:tab pos="447675" algn="l"/>
              </a:tabLs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</a:t>
            </a:r>
          </a:p>
          <a:p>
            <a:pPr algn="just">
              <a:lnSpc>
                <a:spcPct val="150000"/>
              </a:lnSpc>
              <a:tabLst>
                <a:tab pos="447675" algn="l"/>
              </a:tabLs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Ainda com relação às exportações, o cenário é favorável. Até o mês corrente,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houve a exportação de quatro containers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 há previsão de mais três containers até o final do ano de 2021.</a:t>
            </a:r>
          </a:p>
          <a:p>
            <a:pPr algn="just">
              <a:lnSpc>
                <a:spcPct val="150000"/>
              </a:lnSpc>
              <a:tabLst>
                <a:tab pos="447675" algn="l"/>
              </a:tabLst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tabLst>
                <a:tab pos="447675" algn="l"/>
              </a:tabLs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	Além disso, com o aumento das exportações, foi realizada 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compra de novo equipamento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– uma embutidora. Nesse sentido, a previsão para o final do ano é boa, com relação às receitas e às vendas. </a:t>
            </a:r>
          </a:p>
          <a:p>
            <a:pPr algn="just">
              <a:lnSpc>
                <a:spcPct val="150000"/>
              </a:lnSpc>
              <a:tabLst>
                <a:tab pos="447675" algn="l"/>
              </a:tabLst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tabLst>
                <a:tab pos="447675" algn="l"/>
              </a:tabLs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Foi relatado pelo Sr. Glaércio que, quanto às dificuldades correspondentes ao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aumento do valor de CMS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houve uma melhora a partir do mês de outubro/2021. Os preços de tal mercadoria reduziram e, consequentemente,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lucro bruto da Devedora aumentou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tendo em vista que 60% do lucro da Empresa é composto por matéria-prima.</a:t>
            </a:r>
          </a:p>
          <a:p>
            <a:pPr algn="just">
              <a:lnSpc>
                <a:spcPct val="150000"/>
              </a:lnSpc>
              <a:tabLst>
                <a:tab pos="447675" algn="l"/>
              </a:tabLst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tabLst>
                <a:tab pos="447675" algn="l"/>
              </a:tabLs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	No que tange à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questão tributária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 à realização de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mediação no CEJUSC – Empresarial com a Procuradoria-Geral do Estado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o advogado da Recuperanda apontou que, apesar de comparecer às sessões, não há sinalização de a negociação ser bem-sucedida. O passivo tributário da Empresa permanece sendo objeto de estudo.</a:t>
            </a:r>
          </a:p>
          <a:p>
            <a:pPr algn="just">
              <a:lnSpc>
                <a:spcPct val="150000"/>
              </a:lnSpc>
              <a:tabLst>
                <a:tab pos="447675" algn="l"/>
              </a:tabLst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tabLst>
                <a:tab pos="447675" algn="l"/>
              </a:tabLs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Quanto às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despesas correntes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(salários, fornecedores, energia </a:t>
            </a:r>
            <a:r>
              <a:rPr lang="pt-BR" sz="1100" dirty="0" err="1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etc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), estas estão sendo pagas regularmente. Ademais, o pagamento da primeira parcela do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décimo terceiro salário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ocorreu no dia 26/11/2021.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3D29C6D4-F309-432B-B07E-30D6DE3F0CD0}"/>
              </a:ext>
            </a:extLst>
          </p:cNvPr>
          <p:cNvSpPr txBox="1">
            <a:spLocks/>
          </p:cNvSpPr>
          <p:nvPr/>
        </p:nvSpPr>
        <p:spPr>
          <a:xfrm>
            <a:off x="862479" y="943302"/>
            <a:ext cx="7483153" cy="4863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sz="2600" kern="12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2.4 Reunião com a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Administração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CABFDAA-6327-4607-BFD4-DAEC78076C7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369144" y="3264430"/>
            <a:ext cx="2887777" cy="1623582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572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87">
            <a:extLst>
              <a:ext uri="{FF2B5EF4-FFF2-40B4-BE49-F238E27FC236}">
                <a16:creationId xmlns:a16="http://schemas.microsoft.com/office/drawing/2014/main" id="{EC089D3A-71F9-4FC9-8507-A4C3E34D1B0B}"/>
              </a:ext>
            </a:extLst>
          </p:cNvPr>
          <p:cNvSpPr/>
          <p:nvPr/>
        </p:nvSpPr>
        <p:spPr>
          <a:xfrm>
            <a:off x="832489" y="1632376"/>
            <a:ext cx="5670551" cy="573490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286345" algn="just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 seguir, apresenta-se a evolução do quadro funcional da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Quinta do Vale Alimentos Ltda</a:t>
            </a:r>
            <a:r>
              <a:rPr lang="pt-BR" sz="1100" b="1" dirty="0">
                <a:solidFill>
                  <a:srgbClr val="33691E">
                    <a:lumMod val="75000"/>
                  </a:srgb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.,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conforme informações encaminhadas pela sua administração: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pic>
        <p:nvPicPr>
          <p:cNvPr id="99" name="Gráfico 3" descr="Crescimento Comercial com preenchimento sólido">
            <a:extLst>
              <a:ext uri="{FF2B5EF4-FFF2-40B4-BE49-F238E27FC236}">
                <a16:creationId xmlns:a16="http://schemas.microsoft.com/office/drawing/2014/main" id="{20E78613-D79E-496D-BABE-9B345AB2AE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503040" y="2449371"/>
            <a:ext cx="3215179" cy="321517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47C85357-B438-4FD1-8000-4EBDF06F5E4B}"/>
              </a:ext>
            </a:extLst>
          </p:cNvPr>
          <p:cNvSpPr txBox="1">
            <a:spLocks/>
          </p:cNvSpPr>
          <p:nvPr/>
        </p:nvSpPr>
        <p:spPr>
          <a:xfrm>
            <a:off x="862479" y="943302"/>
            <a:ext cx="7483153" cy="4863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sz="2600" kern="12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2.5 Quadro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Funcional</a:t>
            </a:r>
            <a:r>
              <a:rPr lang="en-US" dirty="0"/>
              <a:t> </a:t>
            </a:r>
          </a:p>
        </p:txBody>
      </p:sp>
      <p:graphicFrame>
        <p:nvGraphicFramePr>
          <p:cNvPr id="7" name="Chart 4">
            <a:extLst>
              <a:ext uri="{FF2B5EF4-FFF2-40B4-BE49-F238E27FC236}">
                <a16:creationId xmlns:a16="http://schemas.microsoft.com/office/drawing/2014/main" id="{C19EB558-7B5B-4D85-8941-A756C2CCC8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7798647"/>
              </p:ext>
            </p:extLst>
          </p:nvPr>
        </p:nvGraphicFramePr>
        <p:xfrm>
          <a:off x="832488" y="2295564"/>
          <a:ext cx="5670551" cy="3368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918538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673640" y="3429000"/>
            <a:ext cx="2830750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800" b="1" kern="0">
                <a:solidFill>
                  <a:schemeClr val="bg1"/>
                </a:solidFill>
                <a:latin typeface="Source Sans Pro" panose="020B0503030403020204" pitchFamily="34" charset="0"/>
              </a:rPr>
              <a:t>3. CRÉDITOS</a:t>
            </a:r>
            <a:endParaRPr lang="pt-BR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953000" y="3162019"/>
            <a:ext cx="4354333" cy="1236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3.1. Créditos por Classe</a:t>
            </a:r>
          </a:p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3.2. Perfil dos Credores</a:t>
            </a:r>
          </a:p>
          <a:p>
            <a:pPr>
              <a:lnSpc>
                <a:spcPct val="150000"/>
              </a:lnSpc>
            </a:pPr>
            <a:endParaRPr lang="pt-BR" sz="20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246347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137">
            <a:extLst>
              <a:ext uri="{FF2B5EF4-FFF2-40B4-BE49-F238E27FC236}">
                <a16:creationId xmlns:a16="http://schemas.microsoft.com/office/drawing/2014/main" id="{EE42AE11-4358-4CEA-8D6E-C776C92A2779}"/>
              </a:ext>
            </a:extLst>
          </p:cNvPr>
          <p:cNvSpPr/>
          <p:nvPr/>
        </p:nvSpPr>
        <p:spPr>
          <a:xfrm>
            <a:off x="5666090" y="1827173"/>
            <a:ext cx="3750014" cy="3874394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passivo sujeito à Recuperação Judicial atinge a monta de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R$ 18.053.634,36</a:t>
            </a:r>
            <a:r>
              <a:rPr lang="pt-BR" sz="1100" b="1" dirty="0">
                <a:solidFill>
                  <a:srgbClr val="33691E">
                    <a:lumMod val="75000"/>
                  </a:srgb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 lista de credores da Recuperanda é composta pela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Classe I – Trabalhistas (7,55%), Classe II – Garantia Real (16,07%), Classe III – Quirografários (69,03%) </a:t>
            </a:r>
            <a:r>
              <a:rPr lang="pt-BR" sz="1100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Classe IV – ME/EPP (7,35%)</a:t>
            </a:r>
            <a:r>
              <a:rPr lang="pt-BR" sz="1100" b="1" dirty="0">
                <a:solidFill>
                  <a:srgbClr val="33691E">
                    <a:lumMod val="75000"/>
                  </a:srgb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Em relação ao número de credores, atualmente, há:</a:t>
            </a: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71450" indent="-171450" algn="just" defTabSz="23766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110 credores na Classe I; </a:t>
            </a:r>
          </a:p>
          <a:p>
            <a:pPr marL="171450" indent="-171450" algn="just" defTabSz="23766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3 credor na Classe II; </a:t>
            </a:r>
          </a:p>
          <a:p>
            <a:pPr marL="171450" indent="-171450" algn="just" defTabSz="23766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370 credores na Classe III; </a:t>
            </a:r>
          </a:p>
          <a:p>
            <a:pPr marL="171450" indent="-171450" algn="just" defTabSz="23766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61 credores na Classe IV. </a:t>
            </a: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r>
              <a:rPr lang="pt-BR" sz="1100" i="1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*Os valores contidos nesta página estão baseados no Quadro Geral de Credores.</a:t>
            </a:r>
          </a:p>
        </p:txBody>
      </p:sp>
      <p:sp>
        <p:nvSpPr>
          <p:cNvPr id="6" name="Chave Direita 5">
            <a:extLst>
              <a:ext uri="{FF2B5EF4-FFF2-40B4-BE49-F238E27FC236}">
                <a16:creationId xmlns:a16="http://schemas.microsoft.com/office/drawing/2014/main" id="{088F8640-E2C4-4A94-B7FC-F3EC3BAE3DD2}"/>
              </a:ext>
            </a:extLst>
          </p:cNvPr>
          <p:cNvSpPr/>
          <p:nvPr/>
        </p:nvSpPr>
        <p:spPr>
          <a:xfrm>
            <a:off x="7406505" y="3891328"/>
            <a:ext cx="276446" cy="1040478"/>
          </a:xfrm>
          <a:prstGeom prst="rightBrace">
            <a:avLst/>
          </a:prstGeom>
          <a:ln w="1905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A4716AA-23BA-49C2-AC32-2949C9F13FCC}"/>
              </a:ext>
            </a:extLst>
          </p:cNvPr>
          <p:cNvSpPr txBox="1"/>
          <p:nvPr/>
        </p:nvSpPr>
        <p:spPr>
          <a:xfrm rot="10800000" flipV="1">
            <a:off x="7867910" y="4280762"/>
            <a:ext cx="25837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"/>
                <a:ea typeface="Source Sans Pro Light" panose="020B0403030403020204" pitchFamily="34" charset="0"/>
                <a:cs typeface="Arial" panose="020B0604020202020204" pitchFamily="34" charset="0"/>
              </a:rPr>
              <a:t>Total de 544 credores.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B8717010-1908-46AB-8ADB-58490CEACC2D}"/>
              </a:ext>
            </a:extLst>
          </p:cNvPr>
          <p:cNvSpPr txBox="1">
            <a:spLocks/>
          </p:cNvSpPr>
          <p:nvPr/>
        </p:nvSpPr>
        <p:spPr>
          <a:xfrm>
            <a:off x="832490" y="902517"/>
            <a:ext cx="7483153" cy="4863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sz="2600" kern="12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3.1 Créditos </a:t>
            </a:r>
            <a:r>
              <a:rPr lang="pt-BR" dirty="0"/>
              <a:t>por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Classe</a:t>
            </a:r>
            <a:endParaRPr lang="en-US" dirty="0"/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2FD6F0CA-05D3-4B3D-8C40-42105C040B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612543"/>
              </p:ext>
            </p:extLst>
          </p:nvPr>
        </p:nvGraphicFramePr>
        <p:xfrm>
          <a:off x="832490" y="1476145"/>
          <a:ext cx="4561840" cy="4830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3896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D788EB3-C8B0-40BB-A16B-47D331BC2BAE}"/>
              </a:ext>
            </a:extLst>
          </p:cNvPr>
          <p:cNvSpPr/>
          <p:nvPr/>
        </p:nvSpPr>
        <p:spPr>
          <a:xfrm>
            <a:off x="679865" y="1352039"/>
            <a:ext cx="8546267" cy="573490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No gráfico abaixo, apresentam-se os cinco principais credores deste processo de Recuperação Judicial. Nota-se que o valor referente aos </a:t>
            </a:r>
            <a:r>
              <a:rPr lang="pt-BR" sz="110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demais credores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representa, aproximadamente, 64% do passivo sujeito. 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57CEF8AC-878D-4B50-8EBD-5D52A813747F}"/>
              </a:ext>
            </a:extLst>
          </p:cNvPr>
          <p:cNvSpPr txBox="1">
            <a:spLocks/>
          </p:cNvSpPr>
          <p:nvPr/>
        </p:nvSpPr>
        <p:spPr>
          <a:xfrm>
            <a:off x="832490" y="902517"/>
            <a:ext cx="7483153" cy="4863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sz="2600" kern="12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3.2 </a:t>
            </a:r>
            <a:r>
              <a:rPr lang="pt-BR" dirty="0"/>
              <a:t>Perfil dos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Credores</a:t>
            </a:r>
            <a:endParaRPr lang="en-US" dirty="0"/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9A231458-F6F6-4172-8959-01B0839B96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772988"/>
              </p:ext>
            </p:extLst>
          </p:nvPr>
        </p:nvGraphicFramePr>
        <p:xfrm>
          <a:off x="1247771" y="2133600"/>
          <a:ext cx="8206961" cy="4917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170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1" y="3213788"/>
            <a:ext cx="4178030" cy="1322701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4. ANÁLISE </a:t>
            </a:r>
          </a:p>
          <a:p>
            <a:pPr marL="0" indent="0">
              <a:buNone/>
            </a:pPr>
            <a:r>
              <a:rPr lang="pt-BR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ECONÔMICO-FINANCEIRA</a:t>
            </a:r>
            <a:endParaRPr lang="pt-BR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423610" y="3047058"/>
            <a:ext cx="4554999" cy="165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185738" indent="-185738" defTabSz="742950">
              <a:lnSpc>
                <a:spcPct val="15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0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defRPr>
            </a:lvl1pPr>
            <a:lvl2pPr marL="55721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/>
            </a:lvl2pPr>
            <a:lvl3pPr marL="92868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/>
            </a:lvl3pPr>
            <a:lvl4pPr marL="130016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4pPr>
            <a:lvl5pPr marL="167163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5pPr>
            <a:lvl6pPr marL="204311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6pPr>
            <a:lvl7pPr marL="241458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7pPr>
            <a:lvl8pPr marL="278606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8pPr>
            <a:lvl9pPr marL="315753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9pPr>
          </a:lstStyle>
          <a:p>
            <a:r>
              <a:rPr lang="pt-BR" dirty="0"/>
              <a:t>4.1. Ativo</a:t>
            </a:r>
          </a:p>
          <a:p>
            <a:r>
              <a:rPr lang="pt-BR" dirty="0"/>
              <a:t>4.2. Passivo</a:t>
            </a:r>
          </a:p>
          <a:p>
            <a:r>
              <a:rPr lang="pt-BR" dirty="0"/>
              <a:t>4.3. Demonstração dos Resultados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133168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FAEF7261-63CA-40C2-A731-F1E286C70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3548" y="5215305"/>
            <a:ext cx="333375" cy="6477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8C894B3-2561-4801-A3B8-79D53FCBFE68}"/>
              </a:ext>
            </a:extLst>
          </p:cNvPr>
          <p:cNvSpPr/>
          <p:nvPr/>
        </p:nvSpPr>
        <p:spPr>
          <a:xfrm>
            <a:off x="710143" y="1388872"/>
            <a:ext cx="8485714" cy="577081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Foram encaminhadas à Administração Judicial as demonstrações contábeis da Recuperanda referentes ao período de julho a outubro/2021. Apresenta-se abaixo o resumo do seu balanço patrimonial, no que se refere às rubricas que compõem o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Ativo</a:t>
            </a:r>
            <a:r>
              <a:rPr lang="pt-BR" sz="1100" b="1" dirty="0">
                <a:solidFill>
                  <a:srgbClr val="33691E">
                    <a:lumMod val="75000"/>
                  </a:srgb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EB8B2E-CCE7-4EE0-B3FF-DB0219BC350B}"/>
              </a:ext>
            </a:extLst>
          </p:cNvPr>
          <p:cNvSpPr/>
          <p:nvPr/>
        </p:nvSpPr>
        <p:spPr>
          <a:xfrm>
            <a:off x="598057" y="5713129"/>
            <a:ext cx="7952018" cy="573490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86345" algn="just">
              <a:lnSpc>
                <a:spcPct val="150000"/>
              </a:lnSpc>
            </a:pPr>
            <a:r>
              <a:rPr lang="pt-BR" sz="1100" i="1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AV% – Análise vertical: representa o percentual de cada rubrica perante o saldo total do ativo no mês de outubro/2021.</a:t>
            </a:r>
          </a:p>
          <a:p>
            <a:pPr indent="286345" algn="just">
              <a:lnSpc>
                <a:spcPct val="150000"/>
              </a:lnSpc>
            </a:pPr>
            <a:r>
              <a:rPr lang="pt-BR" sz="1100" i="1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AH%¹ – Análise horizontal: representa a variação entre o mês de julho e outubro/2021.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28B36417-84E6-40C8-8295-FA9B3B254A09}"/>
              </a:ext>
            </a:extLst>
          </p:cNvPr>
          <p:cNvSpPr txBox="1">
            <a:spLocks/>
          </p:cNvSpPr>
          <p:nvPr/>
        </p:nvSpPr>
        <p:spPr>
          <a:xfrm>
            <a:off x="832490" y="902517"/>
            <a:ext cx="7483153" cy="4863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sz="2600" kern="12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4.1 Análise Financeira –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Ativo</a:t>
            </a:r>
            <a:endParaRPr lang="pt-BR" dirty="0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6A729B15-DA42-4E0E-9B8D-B4BA6CF557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488055"/>
              </p:ext>
            </p:extLst>
          </p:nvPr>
        </p:nvGraphicFramePr>
        <p:xfrm>
          <a:off x="1092877" y="2295218"/>
          <a:ext cx="7720245" cy="3088646"/>
        </p:xfrm>
        <a:graphic>
          <a:graphicData uri="http://schemas.openxmlformats.org/drawingml/2006/table">
            <a:tbl>
              <a:tblPr/>
              <a:tblGrid>
                <a:gridCol w="2240873">
                  <a:extLst>
                    <a:ext uri="{9D8B030D-6E8A-4147-A177-3AD203B41FA5}">
                      <a16:colId xmlns:a16="http://schemas.microsoft.com/office/drawing/2014/main" val="4000194366"/>
                    </a:ext>
                  </a:extLst>
                </a:gridCol>
                <a:gridCol w="1065231">
                  <a:extLst>
                    <a:ext uri="{9D8B030D-6E8A-4147-A177-3AD203B41FA5}">
                      <a16:colId xmlns:a16="http://schemas.microsoft.com/office/drawing/2014/main" val="773075019"/>
                    </a:ext>
                  </a:extLst>
                </a:gridCol>
                <a:gridCol w="548950">
                  <a:extLst>
                    <a:ext uri="{9D8B030D-6E8A-4147-A177-3AD203B41FA5}">
                      <a16:colId xmlns:a16="http://schemas.microsoft.com/office/drawing/2014/main" val="2146010542"/>
                    </a:ext>
                  </a:extLst>
                </a:gridCol>
                <a:gridCol w="614079">
                  <a:extLst>
                    <a:ext uri="{9D8B030D-6E8A-4147-A177-3AD203B41FA5}">
                      <a16:colId xmlns:a16="http://schemas.microsoft.com/office/drawing/2014/main" val="2041503021"/>
                    </a:ext>
                  </a:extLst>
                </a:gridCol>
                <a:gridCol w="1088937">
                  <a:extLst>
                    <a:ext uri="{9D8B030D-6E8A-4147-A177-3AD203B41FA5}">
                      <a16:colId xmlns:a16="http://schemas.microsoft.com/office/drawing/2014/main" val="2737045415"/>
                    </a:ext>
                  </a:extLst>
                </a:gridCol>
                <a:gridCol w="1057275">
                  <a:extLst>
                    <a:ext uri="{9D8B030D-6E8A-4147-A177-3AD203B41FA5}">
                      <a16:colId xmlns:a16="http://schemas.microsoft.com/office/drawing/2014/main" val="2680580317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957619563"/>
                    </a:ext>
                  </a:extLst>
                </a:gridCol>
              </a:tblGrid>
              <a:tr h="223051"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out/21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AV%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AH%¹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set/21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ago/21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jul/21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9415577"/>
                  </a:ext>
                </a:extLst>
              </a:tr>
              <a:tr h="20541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ATIVO CIRCULANTE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16.072.165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E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E7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17.862.747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15.751.123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17.202.433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849156"/>
                  </a:ext>
                </a:extLst>
              </a:tr>
              <a:tr h="20541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Disponibilidades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415.278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7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551.374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834.093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301.661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126648"/>
                  </a:ext>
                </a:extLst>
              </a:tr>
              <a:tr h="20541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Créditos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4.936.641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7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4.875.125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4.464.565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5.188.122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264969"/>
                  </a:ext>
                </a:extLst>
              </a:tr>
              <a:tr h="20541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Adiantamentos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3.131.126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-31%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7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5.127.663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3.118.609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4.546.611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698340"/>
                  </a:ext>
                </a:extLst>
              </a:tr>
              <a:tr h="20541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Estoques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2.669.772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7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2.688.801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2.578.313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2.711.315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082196"/>
                  </a:ext>
                </a:extLst>
              </a:tr>
              <a:tr h="20541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Impostos a Recuperar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3.918.860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7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3.618.047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3.324.469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3.022.401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565386"/>
                  </a:ext>
                </a:extLst>
              </a:tr>
              <a:tr h="20541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Outros Créditos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1.000.487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-30%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7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1.001.737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1.431.074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1.432.324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922974"/>
                  </a:ext>
                </a:extLst>
              </a:tr>
              <a:tr h="20541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ATIVO NÃO CIRCULANTE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11.869.055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7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11.570.860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11.668.208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11.750.889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772837"/>
                  </a:ext>
                </a:extLst>
              </a:tr>
              <a:tr h="20541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Depósitos judiciais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263.497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7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263.497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263.497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261.641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847836"/>
                  </a:ext>
                </a:extLst>
              </a:tr>
              <a:tr h="20541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Outras Contas a Receber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177.773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7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177.773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177.773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177.773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866404"/>
                  </a:ext>
                </a:extLst>
              </a:tr>
              <a:tr h="20541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Investimentos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102.743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7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102.743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102.743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102.743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4362060"/>
                  </a:ext>
                </a:extLst>
              </a:tr>
              <a:tr h="20541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Imobilizado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11.303.783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7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11.005.409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11.102.512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11.186.784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9217648"/>
                  </a:ext>
                </a:extLst>
              </a:tr>
              <a:tr h="20541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Intangível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21.260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7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21.438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21.684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21.948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755105"/>
                  </a:ext>
                </a:extLst>
              </a:tr>
              <a:tr h="19514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TOTAL DO ATIVO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27.941.221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7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29.433.606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27.419.331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28.953.322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221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405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D31B19A-5648-4114-8DE5-843E9FA81D64}"/>
              </a:ext>
            </a:extLst>
          </p:cNvPr>
          <p:cNvSpPr txBox="1"/>
          <p:nvPr/>
        </p:nvSpPr>
        <p:spPr>
          <a:xfrm>
            <a:off x="4838156" y="1498546"/>
            <a:ext cx="4482825" cy="4890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Primeiramente, destaca-se o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acréscimo de 38%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da rubrica </a:t>
            </a:r>
            <a:r>
              <a:rPr lang="pt-BR" sz="1100" b="1" i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Disponibilidades,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frente ao saldo contabilizado em julho/2021. Os valores mais significativos correspondem ao Banco do Brasil e ao Banco Daycoval. </a:t>
            </a:r>
          </a:p>
          <a:p>
            <a:pPr algn="just">
              <a:lnSpc>
                <a:spcPct val="150000"/>
              </a:lnSpc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No mês de outubro/2021, destaca-se 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redução de 31%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do saldo da conta </a:t>
            </a:r>
            <a:r>
              <a:rPr lang="pt-BR" sz="1100" b="1" i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Adiantamentos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quando comparado ao resultado apresentado em julho/2021. A variação refere-se, integralmente, a valores com fornecedores (R$ 3.131.126,17).</a:t>
            </a:r>
            <a:endParaRPr lang="pt-BR" sz="1100" i="1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O montante registrado, em outubro/2021, em </a:t>
            </a:r>
            <a:r>
              <a:rPr lang="pt-BR" sz="1100" b="1" i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Impostos a Recuperar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foi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30% superior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ao saldo do mês de julho/2021. A variação permanece correspondendo à quantia provisionada para crédito presumido a compensar (R$ 2.692.226,72).</a:t>
            </a:r>
          </a:p>
          <a:p>
            <a:pPr algn="just">
              <a:lnSpc>
                <a:spcPct val="150000"/>
              </a:lnSpc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A rubrica </a:t>
            </a:r>
            <a:r>
              <a:rPr lang="pt-BR" sz="1100" b="1" i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Outros Créditos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apresentou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queda de 30%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no saldo apresentado em 31/10/2021. A quantia registrada em tal conta permanece referente a valores com o Sr. </a:t>
            </a:r>
            <a:r>
              <a:rPr lang="pt-BR" sz="1100" dirty="0" err="1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Demetrius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dirty="0" err="1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Cenci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(R$ 996.737,33)  - sócio proprietário da empresa Laticínios Dom Miro – e despesas do exercício seguinte (R$ 3.750,00).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9DC2819B-F974-43BF-9DEB-F643DDB6FD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4659141"/>
              </p:ext>
            </p:extLst>
          </p:nvPr>
        </p:nvGraphicFramePr>
        <p:xfrm>
          <a:off x="64863" y="1309914"/>
          <a:ext cx="4276726" cy="5267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33672174-BF14-4967-9309-F4DAED89326D}"/>
              </a:ext>
            </a:extLst>
          </p:cNvPr>
          <p:cNvSpPr txBox="1">
            <a:spLocks/>
          </p:cNvSpPr>
          <p:nvPr/>
        </p:nvSpPr>
        <p:spPr>
          <a:xfrm>
            <a:off x="832490" y="902517"/>
            <a:ext cx="7483153" cy="4863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sz="2600" kern="12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4.1 Análise Financeira –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Ativo</a:t>
            </a:r>
            <a:endParaRPr lang="pt-BR" dirty="0"/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9DC2819B-F974-43BF-9DEB-F643DDB6FD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6686168"/>
              </p:ext>
            </p:extLst>
          </p:nvPr>
        </p:nvGraphicFramePr>
        <p:xfrm>
          <a:off x="160113" y="1617771"/>
          <a:ext cx="4582793" cy="4651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0378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32EC704-0761-43EA-8212-65F77CCA3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6787" y="5187107"/>
            <a:ext cx="333375" cy="6477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8C894B3-2561-4801-A3B8-79D53FCBFE68}"/>
              </a:ext>
            </a:extLst>
          </p:cNvPr>
          <p:cNvSpPr/>
          <p:nvPr/>
        </p:nvSpPr>
        <p:spPr>
          <a:xfrm>
            <a:off x="710079" y="1342958"/>
            <a:ext cx="8780951" cy="577081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Foram encaminhadas à Administração Judicial as demonstrações contábeis da Recuperanda referentes aos meses de julho e outubro/2021. Apresenta-se abaixo o resumo do seu balanço patrimonial, no que se refere às rubricas que compõem o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Passivo</a:t>
            </a:r>
            <a:r>
              <a:rPr lang="pt-BR" sz="1100" b="1" dirty="0">
                <a:solidFill>
                  <a:srgbClr val="33691E">
                    <a:lumMod val="75000"/>
                  </a:srgb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E4C8CA-A4B2-4FA2-94D6-EAF4CBB5128B}"/>
              </a:ext>
            </a:extLst>
          </p:cNvPr>
          <p:cNvSpPr/>
          <p:nvPr/>
        </p:nvSpPr>
        <p:spPr>
          <a:xfrm>
            <a:off x="710079" y="5767066"/>
            <a:ext cx="7952018" cy="573490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86345" algn="just">
              <a:lnSpc>
                <a:spcPct val="150000"/>
              </a:lnSpc>
            </a:pPr>
            <a:r>
              <a:rPr lang="pt-BR" sz="1100" i="1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AV% – Análise vertical: representa o percentual de cada rubrica perante o saldo total do passivo no mês de outubro/2021.</a:t>
            </a:r>
          </a:p>
          <a:p>
            <a:pPr indent="286345" algn="just">
              <a:lnSpc>
                <a:spcPct val="150000"/>
              </a:lnSpc>
            </a:pPr>
            <a:r>
              <a:rPr lang="pt-BR" sz="1100" i="1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AH%¹ – Análise horizontal: representa a variação entre o mês de julho e outubro/2021.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15A100DC-D452-4188-83E5-F5234D48D7EF}"/>
              </a:ext>
            </a:extLst>
          </p:cNvPr>
          <p:cNvSpPr txBox="1">
            <a:spLocks/>
          </p:cNvSpPr>
          <p:nvPr/>
        </p:nvSpPr>
        <p:spPr>
          <a:xfrm>
            <a:off x="832490" y="902517"/>
            <a:ext cx="7483153" cy="4863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sz="2600" kern="12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4.2 Análise Financeira –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Passivo</a:t>
            </a:r>
            <a:endParaRPr lang="pt-BR" dirty="0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E5D9F2CA-CE06-4AA8-BA51-02C6E8FAD4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688251"/>
              </p:ext>
            </p:extLst>
          </p:nvPr>
        </p:nvGraphicFramePr>
        <p:xfrm>
          <a:off x="907965" y="2338661"/>
          <a:ext cx="8385177" cy="3012325"/>
        </p:xfrm>
        <a:graphic>
          <a:graphicData uri="http://schemas.openxmlformats.org/drawingml/2006/table">
            <a:tbl>
              <a:tblPr/>
              <a:tblGrid>
                <a:gridCol w="2948935">
                  <a:extLst>
                    <a:ext uri="{9D8B030D-6E8A-4147-A177-3AD203B41FA5}">
                      <a16:colId xmlns:a16="http://schemas.microsoft.com/office/drawing/2014/main" val="3738677354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137911098"/>
                    </a:ext>
                  </a:extLst>
                </a:gridCol>
                <a:gridCol w="553175">
                  <a:extLst>
                    <a:ext uri="{9D8B030D-6E8A-4147-A177-3AD203B41FA5}">
                      <a16:colId xmlns:a16="http://schemas.microsoft.com/office/drawing/2014/main" val="4249309765"/>
                    </a:ext>
                  </a:extLst>
                </a:gridCol>
                <a:gridCol w="598368">
                  <a:extLst>
                    <a:ext uri="{9D8B030D-6E8A-4147-A177-3AD203B41FA5}">
                      <a16:colId xmlns:a16="http://schemas.microsoft.com/office/drawing/2014/main" val="882826286"/>
                    </a:ext>
                  </a:extLst>
                </a:gridCol>
                <a:gridCol w="1085333">
                  <a:extLst>
                    <a:ext uri="{9D8B030D-6E8A-4147-A177-3AD203B41FA5}">
                      <a16:colId xmlns:a16="http://schemas.microsoft.com/office/drawing/2014/main" val="2190555253"/>
                    </a:ext>
                  </a:extLst>
                </a:gridCol>
                <a:gridCol w="1085333">
                  <a:extLst>
                    <a:ext uri="{9D8B030D-6E8A-4147-A177-3AD203B41FA5}">
                      <a16:colId xmlns:a16="http://schemas.microsoft.com/office/drawing/2014/main" val="935325980"/>
                    </a:ext>
                  </a:extLst>
                </a:gridCol>
                <a:gridCol w="1085333">
                  <a:extLst>
                    <a:ext uri="{9D8B030D-6E8A-4147-A177-3AD203B41FA5}">
                      <a16:colId xmlns:a16="http://schemas.microsoft.com/office/drawing/2014/main" val="1576424392"/>
                    </a:ext>
                  </a:extLst>
                </a:gridCol>
              </a:tblGrid>
              <a:tr h="212787"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out/21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AV%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AH%¹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7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set/21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ago/21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jul/21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6016525"/>
                  </a:ext>
                </a:extLst>
              </a:tr>
              <a:tr h="21278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PASSIVO CIRCULANTE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56.259.240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E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E7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56.624.867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53.907.954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54.601.752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75592"/>
                  </a:ext>
                </a:extLst>
              </a:tr>
              <a:tr h="21278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Empréstimos e financiamentos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9.751.223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7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9.756.566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9.747.557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9.804.121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7825614"/>
                  </a:ext>
                </a:extLst>
              </a:tr>
              <a:tr h="21278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Fornecedores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8.751.497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7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9.970.958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8.569.800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10.142.118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584455"/>
                  </a:ext>
                </a:extLst>
              </a:tr>
              <a:tr h="21278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Obrigações tributárias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9.696.955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7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9.026.854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8.162.720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7.310.727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259498"/>
                  </a:ext>
                </a:extLst>
              </a:tr>
              <a:tr h="21278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Obrigações trabalhistas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2.211.254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7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2.184.471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2.111.709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2.055.687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909516"/>
                  </a:ext>
                </a:extLst>
              </a:tr>
              <a:tr h="21278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Outras obrigações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25.848.312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7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25.686.019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25.316.168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25.289.100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73054"/>
                  </a:ext>
                </a:extLst>
              </a:tr>
              <a:tr h="21278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PASSIVO NÃO CIRCULANTE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8.203.558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7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8.203.558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8.203.558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8.203.558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789917"/>
                  </a:ext>
                </a:extLst>
              </a:tr>
              <a:tr h="21278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Financiamentos a longo prazo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3.846.343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7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3.846.343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3.846.343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3.846.343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506966"/>
                  </a:ext>
                </a:extLst>
              </a:tr>
              <a:tr h="21278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Custos Judiciais a pagar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3.431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7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3.431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3.431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3.431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391963"/>
                  </a:ext>
                </a:extLst>
              </a:tr>
              <a:tr h="21278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Empréstimos de terceiros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4.353.784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7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4.353.784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4.353.784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4.353.784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313278"/>
                  </a:ext>
                </a:extLst>
              </a:tr>
              <a:tr h="21278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PATRIMÔNIO LÍQUIDO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(30.513.162)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-47%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7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(30.513.162)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(30.513.162)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(30.513.162)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318546"/>
                  </a:ext>
                </a:extLst>
              </a:tr>
              <a:tr h="21278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TOTAL DO PASSIVO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64.462.797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7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64.828.425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62.111.511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62.805.310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200449"/>
                  </a:ext>
                </a:extLst>
              </a:tr>
              <a:tr h="24609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TOTAL DO PASSIVO E DO PATRIMÔNIO LÍQUIDO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33.949.635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7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34.315.263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31.598.349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32.292.148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464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774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1410425" y="3429000"/>
            <a:ext cx="1357179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ÍNDICE</a:t>
            </a:r>
            <a:endParaRPr lang="pt-B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9A1E083-0FF0-49F0-8AEB-7EF92F0240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401086"/>
              </p:ext>
            </p:extLst>
          </p:nvPr>
        </p:nvGraphicFramePr>
        <p:xfrm>
          <a:off x="4953000" y="1916690"/>
          <a:ext cx="3801728" cy="3939276"/>
        </p:xfrm>
        <a:graphic>
          <a:graphicData uri="http://schemas.openxmlformats.org/drawingml/2006/table">
            <a:tbl>
              <a:tblPr/>
              <a:tblGrid>
                <a:gridCol w="287436">
                  <a:extLst>
                    <a:ext uri="{9D8B030D-6E8A-4147-A177-3AD203B41FA5}">
                      <a16:colId xmlns:a16="http://schemas.microsoft.com/office/drawing/2014/main" val="3548555542"/>
                    </a:ext>
                  </a:extLst>
                </a:gridCol>
                <a:gridCol w="3284344">
                  <a:extLst>
                    <a:ext uri="{9D8B030D-6E8A-4147-A177-3AD203B41FA5}">
                      <a16:colId xmlns:a16="http://schemas.microsoft.com/office/drawing/2014/main" val="22172977"/>
                    </a:ext>
                  </a:extLst>
                </a:gridCol>
                <a:gridCol w="229948">
                  <a:extLst>
                    <a:ext uri="{9D8B030D-6E8A-4147-A177-3AD203B41FA5}">
                      <a16:colId xmlns:a16="http://schemas.microsoft.com/office/drawing/2014/main" val="3230522227"/>
                    </a:ext>
                  </a:extLst>
                </a:gridCol>
              </a:tblGrid>
              <a:tr h="179058">
                <a:tc gridSpan="2"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ctr">
                        <a:buClr>
                          <a:srgbClr val="000000"/>
                        </a:buClr>
                        <a:buSzPts val="1050"/>
                        <a:buFont typeface="Arial" panose="020B0604020202020204" pitchFamily="34" charset="0"/>
                        <a:buChar char="•"/>
                      </a:pPr>
                      <a:r>
                        <a:rPr lang="pt-BR" sz="1100" b="1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 1. Introdução.........................................................................................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180" marR="5180" marT="518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pt-BR" sz="1100" b="1" i="0" u="none" strike="noStrike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</a:t>
                      </a:r>
                    </a:p>
                  </a:txBody>
                  <a:tcPr marL="5180" marR="5180" marT="518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6673205"/>
                  </a:ext>
                </a:extLst>
              </a:tr>
              <a:tr h="179058">
                <a:tc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180" marR="5180" marT="518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1.1. Considerações Preliminares...............................................</a:t>
                      </a:r>
                    </a:p>
                  </a:txBody>
                  <a:tcPr marL="5180" marR="5180" marT="518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</a:t>
                      </a:r>
                    </a:p>
                  </a:txBody>
                  <a:tcPr marL="5180" marR="5180" marT="518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1855255"/>
                  </a:ext>
                </a:extLst>
              </a:tr>
              <a:tr h="179058">
                <a:tc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180" marR="5180" marT="518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1.2. Cronograma Processual.......................................................</a:t>
                      </a:r>
                    </a:p>
                  </a:txBody>
                  <a:tcPr marL="5180" marR="5180" marT="518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</a:t>
                      </a:r>
                    </a:p>
                  </a:txBody>
                  <a:tcPr marL="5180" marR="5180" marT="518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3601294"/>
                  </a:ext>
                </a:extLst>
              </a:tr>
              <a:tr h="179058">
                <a:tc gridSpan="2"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ctr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Char char="•"/>
                      </a:pPr>
                      <a:r>
                        <a:rPr lang="pt-BR" sz="1100" b="1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 2. Informações sobre a Recuperanda.............................................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180" marR="5180" marT="518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pt-BR" sz="1100" b="1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7</a:t>
                      </a:r>
                    </a:p>
                  </a:txBody>
                  <a:tcPr marL="5180" marR="5180" marT="518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5470628"/>
                  </a:ext>
                </a:extLst>
              </a:tr>
              <a:tr h="179058">
                <a:tc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180" marR="5180" marT="518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2.1. Histórico da Recuperanda...................................................</a:t>
                      </a:r>
                    </a:p>
                  </a:txBody>
                  <a:tcPr marL="5180" marR="5180" marT="518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8</a:t>
                      </a:r>
                    </a:p>
                  </a:txBody>
                  <a:tcPr marL="5180" marR="5180" marT="518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5519933"/>
                  </a:ext>
                </a:extLst>
              </a:tr>
              <a:tr h="179058">
                <a:tc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180" marR="5180" marT="518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2.2. Informações Gerais................................................................</a:t>
                      </a:r>
                    </a:p>
                  </a:txBody>
                  <a:tcPr marL="5180" marR="5180" marT="518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9</a:t>
                      </a:r>
                    </a:p>
                  </a:txBody>
                  <a:tcPr marL="5180" marR="5180" marT="518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740279"/>
                  </a:ext>
                </a:extLst>
              </a:tr>
              <a:tr h="179058">
                <a:tc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180" marR="5180" marT="518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2.3. Estrutura Societária...............................................................</a:t>
                      </a:r>
                    </a:p>
                  </a:txBody>
                  <a:tcPr marL="5180" marR="5180" marT="518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</a:t>
                      </a:r>
                    </a:p>
                  </a:txBody>
                  <a:tcPr marL="5180" marR="5180" marT="518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6932864"/>
                  </a:ext>
                </a:extLst>
              </a:tr>
              <a:tr h="179058">
                <a:tc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180" marR="5180" marT="518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2.4. Reunião com a Administração............................................</a:t>
                      </a:r>
                    </a:p>
                  </a:txBody>
                  <a:tcPr marL="5180" marR="5180" marT="518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11</a:t>
                      </a:r>
                    </a:p>
                  </a:txBody>
                  <a:tcPr marL="5180" marR="5180" marT="518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7849069"/>
                  </a:ext>
                </a:extLst>
              </a:tr>
              <a:tr h="179058">
                <a:tc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180" marR="5180" marT="518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2.5. Quadro Funcional..................................................................</a:t>
                      </a:r>
                    </a:p>
                  </a:txBody>
                  <a:tcPr marL="5180" marR="5180" marT="518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12</a:t>
                      </a:r>
                    </a:p>
                  </a:txBody>
                  <a:tcPr marL="5180" marR="5180" marT="518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3370447"/>
                  </a:ext>
                </a:extLst>
              </a:tr>
              <a:tr h="179058">
                <a:tc gridSpan="2"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ctr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Char char="•"/>
                      </a:pPr>
                      <a:r>
                        <a:rPr lang="pt-BR" sz="1100" b="1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 3. Créditos..............................................................................................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180" marR="5180" marT="518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pt-BR" sz="1100" b="1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13</a:t>
                      </a:r>
                    </a:p>
                  </a:txBody>
                  <a:tcPr marL="5180" marR="5180" marT="518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0117592"/>
                  </a:ext>
                </a:extLst>
              </a:tr>
              <a:tr h="179058">
                <a:tc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180" marR="5180" marT="518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3.1. Créditos por Classe................................................................</a:t>
                      </a:r>
                    </a:p>
                  </a:txBody>
                  <a:tcPr marL="5180" marR="5180" marT="518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14</a:t>
                      </a:r>
                    </a:p>
                  </a:txBody>
                  <a:tcPr marL="5180" marR="5180" marT="518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9118236"/>
                  </a:ext>
                </a:extLst>
              </a:tr>
              <a:tr h="179058">
                <a:tc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180" marR="5180" marT="518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3.2. Perfil dos Credores................................................................</a:t>
                      </a:r>
                    </a:p>
                  </a:txBody>
                  <a:tcPr marL="5180" marR="5180" marT="518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15</a:t>
                      </a:r>
                    </a:p>
                  </a:txBody>
                  <a:tcPr marL="5180" marR="5180" marT="518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9866647"/>
                  </a:ext>
                </a:extLst>
              </a:tr>
              <a:tr h="179058">
                <a:tc gridSpan="2"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ctr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Char char="•"/>
                      </a:pPr>
                      <a:r>
                        <a:rPr lang="pt-BR" sz="1100" b="1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 4. Análise Econômico-Financeira....................................................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180" marR="5180" marT="518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pt-BR" sz="1100" b="1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16</a:t>
                      </a:r>
                    </a:p>
                  </a:txBody>
                  <a:tcPr marL="5180" marR="5180" marT="518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2878019"/>
                  </a:ext>
                </a:extLst>
              </a:tr>
              <a:tr h="179058">
                <a:tc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180" marR="5180" marT="518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4.1. Ativo...........................................................................................</a:t>
                      </a:r>
                    </a:p>
                  </a:txBody>
                  <a:tcPr marL="5180" marR="5180" marT="518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17</a:t>
                      </a:r>
                    </a:p>
                  </a:txBody>
                  <a:tcPr marL="5180" marR="5180" marT="518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3526523"/>
                  </a:ext>
                </a:extLst>
              </a:tr>
              <a:tr h="179058">
                <a:tc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180" marR="5180" marT="518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4.2. Passivo......................................................................................</a:t>
                      </a:r>
                    </a:p>
                  </a:txBody>
                  <a:tcPr marL="5180" marR="5180" marT="518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19</a:t>
                      </a:r>
                    </a:p>
                  </a:txBody>
                  <a:tcPr marL="5180" marR="5180" marT="518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5723729"/>
                  </a:ext>
                </a:extLst>
              </a:tr>
              <a:tr h="179058">
                <a:tc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180" marR="5180" marT="518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4.3. Demonstração de Resultado..............................................</a:t>
                      </a:r>
                    </a:p>
                  </a:txBody>
                  <a:tcPr marL="5180" marR="5180" marT="518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21</a:t>
                      </a:r>
                    </a:p>
                  </a:txBody>
                  <a:tcPr marL="5180" marR="5180" marT="518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9316165"/>
                  </a:ext>
                </a:extLst>
              </a:tr>
              <a:tr h="179058">
                <a:tc gridSpan="2"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ctr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Char char="•"/>
                      </a:pPr>
                      <a:r>
                        <a:rPr lang="pt-BR" sz="1100" b="1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 5. Informações Adicionais.................................................................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180" marR="5180" marT="518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pt-BR" sz="1100" b="1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23</a:t>
                      </a:r>
                    </a:p>
                  </a:txBody>
                  <a:tcPr marL="5180" marR="5180" marT="518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4226665"/>
                  </a:ext>
                </a:extLst>
              </a:tr>
              <a:tr h="179058">
                <a:tc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180" marR="5180" marT="518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5.1. Cumprimento das Obrigações............................................</a:t>
                      </a:r>
                    </a:p>
                  </a:txBody>
                  <a:tcPr marL="5180" marR="5180" marT="518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24</a:t>
                      </a:r>
                    </a:p>
                  </a:txBody>
                  <a:tcPr marL="5180" marR="5180" marT="518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0669387"/>
                  </a:ext>
                </a:extLst>
              </a:tr>
              <a:tr h="179058">
                <a:tc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180" marR="5180" marT="518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5.2. Informações Adicionais........................................................</a:t>
                      </a:r>
                    </a:p>
                  </a:txBody>
                  <a:tcPr marL="5180" marR="5180" marT="518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25</a:t>
                      </a:r>
                    </a:p>
                  </a:txBody>
                  <a:tcPr marL="5180" marR="5180" marT="518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3044916"/>
                  </a:ext>
                </a:extLst>
              </a:tr>
              <a:tr h="179058">
                <a:tc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180" marR="5180" marT="518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5.3. Plano de Recuperação..........................................................</a:t>
                      </a:r>
                    </a:p>
                  </a:txBody>
                  <a:tcPr marL="5180" marR="5180" marT="518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26</a:t>
                      </a:r>
                    </a:p>
                  </a:txBody>
                  <a:tcPr marL="5180" marR="5180" marT="518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7544380"/>
                  </a:ext>
                </a:extLst>
              </a:tr>
              <a:tr h="179058">
                <a:tc gridSpan="2"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ctr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Char char="•"/>
                      </a:pPr>
                      <a:r>
                        <a:rPr lang="pt-BR" sz="1100" b="1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 6. Glossário............................................................................................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180" marR="5180" marT="518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pt-BR" sz="1100" b="1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28</a:t>
                      </a:r>
                    </a:p>
                  </a:txBody>
                  <a:tcPr marL="5180" marR="5180" marT="518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3681302"/>
                  </a:ext>
                </a:extLst>
              </a:tr>
              <a:tr h="179058">
                <a:tc gridSpan="2"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ctr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180" marR="5180" marT="518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7149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742987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114481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485974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857468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228962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600455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971949" algn="l" defTabSz="742987" rtl="0" eaLnBrk="1" latinLnBrk="0" hangingPunct="1">
                        <a:defRPr sz="14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endParaRPr lang="pt-BR" sz="1100" b="1" i="0" u="none" strike="noStrike" dirty="0">
                        <a:solidFill>
                          <a:srgbClr val="3B3838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180" marR="5180" marT="518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8693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517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311F33E-8199-459F-93F8-4C510EACE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2012" y="5118801"/>
            <a:ext cx="514350" cy="8096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8992120-D949-4EB5-9671-F6D7A05C1B43}"/>
              </a:ext>
            </a:extLst>
          </p:cNvPr>
          <p:cNvSpPr/>
          <p:nvPr/>
        </p:nvSpPr>
        <p:spPr>
          <a:xfrm>
            <a:off x="518159" y="1495426"/>
            <a:ext cx="8869681" cy="5148080"/>
          </a:xfrm>
          <a:prstGeom prst="rect">
            <a:avLst/>
          </a:prstGeom>
        </p:spPr>
        <p:txBody>
          <a:bodyPr wrap="square" numCol="2" spcCol="180000" anchor="t">
            <a:spAutoFit/>
          </a:bodyPr>
          <a:lstStyle/>
          <a:p>
            <a:pPr algn="just" defTabSz="896938">
              <a:lnSpc>
                <a:spcPct val="150000"/>
              </a:lnSpc>
              <a:tabLst>
                <a:tab pos="627063" algn="l"/>
              </a:tabLs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A rubrica </a:t>
            </a:r>
            <a:r>
              <a:rPr lang="pt-BR" sz="1100" b="1" i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Obrigações Tributárias</a:t>
            </a:r>
            <a:r>
              <a:rPr lang="pt-BR" sz="1100" b="1" i="1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apresentou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acréscimo de 33%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no saldo do mês de outubro/2021, quando comparado à monta registrada em julho/2021. Com base nos registros contábeis, tal rubrica oscilou de R$ 9.026.853,86 para R$ 9.696.954,72. As oscilações correspondem, predominantemente, a valores de ICMS, PIS/COFINS e ICMS-ST, 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		Com  relação à conta </a:t>
            </a:r>
            <a:r>
              <a:rPr lang="pt-BR" sz="1100" b="1" i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Fornecedores,</a:t>
            </a:r>
            <a:r>
              <a:rPr lang="pt-BR" sz="1100" b="1" i="1" dirty="0">
                <a:solidFill>
                  <a:srgbClr val="33691E">
                    <a:lumMod val="75000"/>
                  </a:srgb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houve uma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redução de 14%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no montante do mês de outubro/2021. Tal variação está integralmente vinculada a saldos de fornecedores diversos (R$ 7.154.927,08). 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		Por fim, destaca-se o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aumento de 8%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da conta </a:t>
            </a:r>
            <a:r>
              <a:rPr lang="pt-BR" sz="1100" b="1" i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Obrigações Trabalhistas,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referente às provisões de férias e 13ª salário a pagar. Nota-se que tal rubrica representa apenas 3%  do passivo total da Devedora. 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		Em relação às demais contas do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Passivo,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não houve movimentações que merecessem destaque por parte desta Administração Judicial.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rgbClr val="000000"/>
              </a:solidFill>
              <a:highlight>
                <a:srgbClr val="FFFF00"/>
              </a:highlight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rgbClr val="000000"/>
              </a:solidFill>
              <a:highlight>
                <a:srgbClr val="FFFF00"/>
              </a:highlight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rgbClr val="000000"/>
              </a:solidFill>
              <a:highlight>
                <a:srgbClr val="FFFF00"/>
              </a:highlight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rgbClr val="000000"/>
              </a:solidFill>
              <a:highlight>
                <a:srgbClr val="FFFF00"/>
              </a:highlight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rgbClr val="000000"/>
              </a:solidFill>
              <a:highlight>
                <a:srgbClr val="FFFF00"/>
              </a:highlight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rgbClr val="000000"/>
              </a:solidFill>
              <a:highlight>
                <a:srgbClr val="FFFF00"/>
              </a:highlight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rgbClr val="000000"/>
              </a:solidFill>
              <a:highlight>
                <a:srgbClr val="FFFF00"/>
              </a:highlight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36A5E670-930E-4224-BB13-8EDDF61274DF}"/>
              </a:ext>
            </a:extLst>
          </p:cNvPr>
          <p:cNvSpPr txBox="1">
            <a:spLocks/>
          </p:cNvSpPr>
          <p:nvPr/>
        </p:nvSpPr>
        <p:spPr>
          <a:xfrm>
            <a:off x="832490" y="902517"/>
            <a:ext cx="7483153" cy="4863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sz="2600" kern="12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4.2 Análise Financeira –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Passivo</a:t>
            </a:r>
            <a:endParaRPr lang="pt-BR" dirty="0"/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884CA819-20EA-4FEC-B534-6626540E4B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4650907"/>
              </p:ext>
            </p:extLst>
          </p:nvPr>
        </p:nvGraphicFramePr>
        <p:xfrm>
          <a:off x="5064105" y="1492978"/>
          <a:ext cx="4452257" cy="5041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1829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AD157DA-93B4-4B70-9FD6-8E17B9ADDE5D}"/>
              </a:ext>
            </a:extLst>
          </p:cNvPr>
          <p:cNvSpPr/>
          <p:nvPr/>
        </p:nvSpPr>
        <p:spPr>
          <a:xfrm>
            <a:off x="891540" y="1517321"/>
            <a:ext cx="8122919" cy="573490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rgbClr val="000000"/>
                </a:solidFill>
                <a:latin typeface="Source Sans Pro Light"/>
                <a:ea typeface="Source Sans Pro Light"/>
                <a:cs typeface="Arial"/>
              </a:rPr>
              <a:t>	Apresenta-se abaixo 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Demonstração de Resultado do Exercício </a:t>
            </a:r>
            <a:r>
              <a:rPr lang="pt-BR" sz="1100" dirty="0">
                <a:solidFill>
                  <a:srgbClr val="000000"/>
                </a:solidFill>
                <a:latin typeface="Source Sans Pro Light"/>
                <a:ea typeface="Source Sans Pro Light"/>
                <a:cs typeface="Arial"/>
              </a:rPr>
              <a:t>mensal de outubro/2021 em comparação com o mesmo período em 2020 e 2019: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97105D-51F2-4661-9F45-E767A266F673}"/>
              </a:ext>
            </a:extLst>
          </p:cNvPr>
          <p:cNvSpPr/>
          <p:nvPr/>
        </p:nvSpPr>
        <p:spPr>
          <a:xfrm>
            <a:off x="710078" y="5579961"/>
            <a:ext cx="7952018" cy="319575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86345" algn="just">
              <a:lnSpc>
                <a:spcPct val="150000"/>
              </a:lnSpc>
            </a:pPr>
            <a:r>
              <a:rPr lang="pt-BR" sz="1100" i="1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AV% - Análise Vertical: com base na receita operacional líquida.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F1152D83-2AC9-474D-B53D-F9171E54B287}"/>
              </a:ext>
            </a:extLst>
          </p:cNvPr>
          <p:cNvSpPr txBox="1">
            <a:spLocks/>
          </p:cNvSpPr>
          <p:nvPr/>
        </p:nvSpPr>
        <p:spPr>
          <a:xfrm>
            <a:off x="832490" y="902517"/>
            <a:ext cx="8122919" cy="4863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sz="2600" kern="12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4.3 Análise Financeira – </a:t>
            </a:r>
            <a:r>
              <a:rPr lang="en-US" sz="2400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Demonstração do Resultado</a:t>
            </a:r>
            <a:endParaRPr lang="pt-BR" sz="2200" dirty="0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BDF561B2-F87C-4925-9EA2-22B17A36D8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088656"/>
              </p:ext>
            </p:extLst>
          </p:nvPr>
        </p:nvGraphicFramePr>
        <p:xfrm>
          <a:off x="1289408" y="2278457"/>
          <a:ext cx="7327182" cy="3113858"/>
        </p:xfrm>
        <a:graphic>
          <a:graphicData uri="http://schemas.openxmlformats.org/drawingml/2006/table">
            <a:tbl>
              <a:tblPr/>
              <a:tblGrid>
                <a:gridCol w="2651915">
                  <a:extLst>
                    <a:ext uri="{9D8B030D-6E8A-4147-A177-3AD203B41FA5}">
                      <a16:colId xmlns:a16="http://schemas.microsoft.com/office/drawing/2014/main" val="1838108716"/>
                    </a:ext>
                  </a:extLst>
                </a:gridCol>
                <a:gridCol w="1064097">
                  <a:extLst>
                    <a:ext uri="{9D8B030D-6E8A-4147-A177-3AD203B41FA5}">
                      <a16:colId xmlns:a16="http://schemas.microsoft.com/office/drawing/2014/main" val="376977739"/>
                    </a:ext>
                  </a:extLst>
                </a:gridCol>
                <a:gridCol w="527422">
                  <a:extLst>
                    <a:ext uri="{9D8B030D-6E8A-4147-A177-3AD203B41FA5}">
                      <a16:colId xmlns:a16="http://schemas.microsoft.com/office/drawing/2014/main" val="2177623470"/>
                    </a:ext>
                  </a:extLst>
                </a:gridCol>
                <a:gridCol w="1064097">
                  <a:extLst>
                    <a:ext uri="{9D8B030D-6E8A-4147-A177-3AD203B41FA5}">
                      <a16:colId xmlns:a16="http://schemas.microsoft.com/office/drawing/2014/main" val="4022452708"/>
                    </a:ext>
                  </a:extLst>
                </a:gridCol>
                <a:gridCol w="493751">
                  <a:extLst>
                    <a:ext uri="{9D8B030D-6E8A-4147-A177-3AD203B41FA5}">
                      <a16:colId xmlns:a16="http://schemas.microsoft.com/office/drawing/2014/main" val="1092709641"/>
                    </a:ext>
                  </a:extLst>
                </a:gridCol>
                <a:gridCol w="1040125">
                  <a:extLst>
                    <a:ext uri="{9D8B030D-6E8A-4147-A177-3AD203B41FA5}">
                      <a16:colId xmlns:a16="http://schemas.microsoft.com/office/drawing/2014/main" val="2266849692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1625298534"/>
                    </a:ext>
                  </a:extLst>
                </a:gridCol>
              </a:tblGrid>
              <a:tr h="20022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out/21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AV%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7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out/20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AV%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7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out/19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AV%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7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415666"/>
                  </a:ext>
                </a:extLst>
              </a:tr>
              <a:tr h="20811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RECEITA BRUTA DE VENDAS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4.041.405,16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146%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E7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3.948.327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149%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E7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3.645.210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140%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E7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633240"/>
                  </a:ext>
                </a:extLst>
              </a:tr>
              <a:tr h="20811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( - ) Deduções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(1.277.279)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7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(1.300.822)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7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(1.050.599)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7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566444"/>
                  </a:ext>
                </a:extLst>
              </a:tr>
              <a:tr h="20811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RECEITA LÍQUIDA DE VENDAS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2.764.126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7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2.647.505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7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2.594.612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7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997803"/>
                  </a:ext>
                </a:extLst>
              </a:tr>
              <a:tr h="20811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( - ) Custo dos produtos e serviços vendidos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(3.185.746)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115%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7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(2.879.939)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7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(2.448.408)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94%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7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923468"/>
                  </a:ext>
                </a:extLst>
              </a:tr>
              <a:tr h="20811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LUCRO BRUTO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(421.619)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7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(232.434)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7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146.203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7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248986"/>
                  </a:ext>
                </a:extLst>
              </a:tr>
              <a:tr h="20811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Despesas com pessoal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(67.215)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7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(70.931)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7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(81.077)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7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112442"/>
                  </a:ext>
                </a:extLst>
              </a:tr>
              <a:tr h="20811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Despesas administrativas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(270.955)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7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(190.909)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7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(191.164)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7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784324"/>
                  </a:ext>
                </a:extLst>
              </a:tr>
              <a:tr h="20811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Despesas tributárias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(6.799)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7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(42.180)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7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(945)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7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913036"/>
                  </a:ext>
                </a:extLst>
              </a:tr>
              <a:tr h="20811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Despesas comerciais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(428.384)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7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(392.633)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7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(342.067)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7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385040"/>
                  </a:ext>
                </a:extLst>
              </a:tr>
              <a:tr h="20811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Outras receitas/despesas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160.642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7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302.929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7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170.948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7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270280"/>
                  </a:ext>
                </a:extLst>
              </a:tr>
              <a:tr h="20811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LUCRO ANTES DO RESULTADO FINANCEIRO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(1.034.330)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7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(626.158)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7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(298.101)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7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04167"/>
                  </a:ext>
                </a:extLst>
              </a:tr>
              <a:tr h="20811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Receitas financeiras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15.474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7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2.235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7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85.090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7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822000"/>
                  </a:ext>
                </a:extLst>
              </a:tr>
              <a:tr h="20811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Despesas financeiras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(108.088)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7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(126.105)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7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(101.944)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7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795156"/>
                  </a:ext>
                </a:extLst>
              </a:tr>
              <a:tr h="20811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RESULTADO DO EXERCÍCIO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(1.126.944,29)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7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(750.027)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7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(314.955)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7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4491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477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2613F70-1F95-463F-BFDB-8B15297559E4}"/>
              </a:ext>
            </a:extLst>
          </p:cNvPr>
          <p:cNvSpPr/>
          <p:nvPr/>
        </p:nvSpPr>
        <p:spPr>
          <a:xfrm>
            <a:off x="716007" y="1929589"/>
            <a:ext cx="4781510" cy="4128310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Importante destacar que, 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Receita Líquida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auferida no ano de 2021 permanece sendo superior aos resultados apresentados tanto em 2020 quanto em 2019. Tal situação é reflexo direto dos esforços desempenhados pela Devedora, em prol da melhora da saúde financeira da Empresa. </a:t>
            </a:r>
            <a:endParaRPr lang="pt-BR" sz="1100" b="1" dirty="0">
              <a:solidFill>
                <a:srgbClr val="33691E">
                  <a:lumMod val="75000"/>
                </a:srgb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rgbClr val="FF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</a:t>
            </a:r>
          </a:p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Em relação ao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Custo dos Produtos Vendidos (CMV)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do mês de outubro/2021, houve um acréscimo de 11% quando comparado ao mesmo período em 2020. Nota-se que tal rubrica representa 115% perante a Receita Líquida da Empresa (saldo expressivo). 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Dentre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as despesas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da Recuperanda, destaca-se que o montante mais significativo corresponde às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despesas administrativas. </a:t>
            </a:r>
          </a:p>
          <a:p>
            <a:pPr algn="just" defTabSz="237668">
              <a:lnSpc>
                <a:spcPct val="150000"/>
              </a:lnSpc>
            </a:pPr>
            <a:endParaRPr lang="pt-BR" sz="1100" b="1" dirty="0">
              <a:solidFill>
                <a:srgbClr val="33691E">
                  <a:lumMod val="75000"/>
                </a:srgb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O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prejuízo líquido contábil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apresentado pela Empresa, no mês de outubro/2021, foi de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R$ 1.126.944,29.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Até o presente momento, o prejuízo acumulado referente ao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exercício de 2021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perfaz a monta de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R$ 5.989.986,17.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7F121A45-2124-4318-9E35-8ED77FD40D98}"/>
              </a:ext>
            </a:extLst>
          </p:cNvPr>
          <p:cNvSpPr txBox="1">
            <a:spLocks/>
          </p:cNvSpPr>
          <p:nvPr/>
        </p:nvSpPr>
        <p:spPr>
          <a:xfrm>
            <a:off x="832490" y="902517"/>
            <a:ext cx="8122919" cy="4863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sz="2600" kern="12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4.3 Análise Financeira – </a:t>
            </a:r>
            <a:r>
              <a:rPr lang="en-US" sz="2400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Demonstração do Resultado</a:t>
            </a:r>
            <a:endParaRPr lang="pt-BR" sz="2200" dirty="0"/>
          </a:p>
        </p:txBody>
      </p:sp>
      <p:graphicFrame>
        <p:nvGraphicFramePr>
          <p:cNvPr id="6" name="Chart 4">
            <a:extLst>
              <a:ext uri="{FF2B5EF4-FFF2-40B4-BE49-F238E27FC236}">
                <a16:creationId xmlns:a16="http://schemas.microsoft.com/office/drawing/2014/main" id="{CAC7C85A-A800-45D7-9592-4B9BF2A36C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8867248"/>
              </p:ext>
            </p:extLst>
          </p:nvPr>
        </p:nvGraphicFramePr>
        <p:xfrm>
          <a:off x="5715817" y="1892719"/>
          <a:ext cx="3524250" cy="4165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0444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509486" y="3539292"/>
            <a:ext cx="3159058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5. INFORMAÇÕES ADICIONAIS</a:t>
            </a:r>
            <a:endParaRPr lang="pt-BR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379506" y="3059765"/>
            <a:ext cx="4812621" cy="1699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185738" indent="-185738" defTabSz="742950">
              <a:lnSpc>
                <a:spcPct val="15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0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defRPr>
            </a:lvl1pPr>
            <a:lvl2pPr marL="55721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/>
            </a:lvl2pPr>
            <a:lvl3pPr marL="92868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/>
            </a:lvl3pPr>
            <a:lvl4pPr marL="130016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4pPr>
            <a:lvl5pPr marL="167163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5pPr>
            <a:lvl6pPr marL="204311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6pPr>
            <a:lvl7pPr marL="241458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7pPr>
            <a:lvl8pPr marL="278606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8pPr>
            <a:lvl9pPr marL="315753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9pPr>
          </a:lstStyle>
          <a:p>
            <a:r>
              <a:rPr lang="pt-BR" dirty="0"/>
              <a:t>5.1. Cumprimento das Obrigações</a:t>
            </a:r>
          </a:p>
          <a:p>
            <a:r>
              <a:rPr lang="pt-BR" dirty="0"/>
              <a:t>5.2. Informações adicionais</a:t>
            </a:r>
          </a:p>
          <a:p>
            <a:r>
              <a:rPr lang="pt-BR" dirty="0"/>
              <a:t>5.3. Plano de recuperação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99714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5F23FB8-A076-4C30-838D-1E703B5A22E6}"/>
              </a:ext>
            </a:extLst>
          </p:cNvPr>
          <p:cNvSpPr/>
          <p:nvPr/>
        </p:nvSpPr>
        <p:spPr>
          <a:xfrm>
            <a:off x="4730624" y="1727200"/>
            <a:ext cx="4356225" cy="4636141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000" dirty="0">
                <a:solidFill>
                  <a:schemeClr val="tx2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</a:t>
            </a:r>
            <a:r>
              <a:rPr lang="pt-BR" sz="1100" dirty="0">
                <a:solidFill>
                  <a:schemeClr val="tx2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Na qualidade de auxiliar do Juízo, além de manter o credor informado do andamento das atividades da Recuperanda e dos trâmites processuais, um dos papéis da equipe da Administração Judicial é fiscalizar as atividades empresariais da Devedora, especialmente no que tange ao cumprimento das obrigações que lhes são impostas pela Lei nº 11.101/05.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tx2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tx2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Em virtude do atual contexto pandêmico, esta Equipe Técnica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não realizou inspeção </a:t>
            </a:r>
            <a:r>
              <a:rPr lang="pt-BR" sz="1100" b="1" i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in loco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nas dependências da Recuperanda</a:t>
            </a:r>
            <a:r>
              <a:rPr lang="pt-BR" sz="1100" b="1" dirty="0">
                <a:solidFill>
                  <a:srgbClr val="33691E">
                    <a:lumMod val="75000"/>
                  </a:srgb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</a:t>
            </a:r>
            <a:r>
              <a:rPr lang="pt-BR" sz="1100" dirty="0">
                <a:solidFill>
                  <a:schemeClr val="tx2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Contudo, foi realizada uma conferência virtual no dia 26/11/2021, conforme mencionado na página 11 deste relatório, momento no qual o Sr. Glaércio, consultor financeiro, informou que as atividades operacionais estavam sendo desenvolvidas normalmente.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tx2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No período em análise,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não foram constatadas condutas passíveis de enquadramento nas hipóteses descritas nos incisos do art. 64, da LRF, nem foi apurada a distribuição de lucros ou dividendos a sócios ou acionistas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vedada por força do art. 6-A, da LRF.</a:t>
            </a: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5CBDBCD0-61A7-4855-9567-FD3141B27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0591" y="2163130"/>
            <a:ext cx="3447215" cy="376428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C941215A-2103-49F6-A8C3-13EFCCA10D3E}"/>
              </a:ext>
            </a:extLst>
          </p:cNvPr>
          <p:cNvSpPr txBox="1">
            <a:spLocks/>
          </p:cNvSpPr>
          <p:nvPr/>
        </p:nvSpPr>
        <p:spPr>
          <a:xfrm>
            <a:off x="832490" y="902517"/>
            <a:ext cx="8122919" cy="4863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sz="2600" kern="12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5.1 Cumprimento das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Obrigações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52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6490EAA3-C608-4642-97F8-B8620225F6AF}"/>
              </a:ext>
            </a:extLst>
          </p:cNvPr>
          <p:cNvSpPr txBox="1">
            <a:spLocks/>
          </p:cNvSpPr>
          <p:nvPr/>
        </p:nvSpPr>
        <p:spPr>
          <a:xfrm>
            <a:off x="548472" y="3291961"/>
            <a:ext cx="2077718" cy="3272316"/>
          </a:xfrm>
          <a:prstGeom prst="rect">
            <a:avLst/>
          </a:prstGeom>
        </p:spPr>
        <p:txBody>
          <a:bodyPr>
            <a:noAutofit/>
          </a:bodyPr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Conforme informações do site da Procuradoria-Geral da Fazenda Nacional, em 29/11/2021, a Recuperanda apresentava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débitos inscritos em dívida ativa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que perfaziam o montante total de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R$ 13.075.915,06: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Dívida previdenciária: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R$ 12.001.689,23;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Demais débitos tributários: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R$ 1.074.225,83.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D8C3D58-2B11-4DF0-BC16-040EB28F2B00}"/>
              </a:ext>
            </a:extLst>
          </p:cNvPr>
          <p:cNvSpPr txBox="1">
            <a:spLocks/>
          </p:cNvSpPr>
          <p:nvPr/>
        </p:nvSpPr>
        <p:spPr>
          <a:xfrm>
            <a:off x="2875282" y="3273546"/>
            <a:ext cx="2077718" cy="2890634"/>
          </a:xfrm>
          <a:prstGeom prst="rect">
            <a:avLst/>
          </a:prstGeom>
        </p:spPr>
        <p:txBody>
          <a:bodyPr>
            <a:normAutofit/>
          </a:bodyPr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Com base no relato dos responsáveis pela Devedora e ratificado pelos registros contábeis, a Recuperanda adquiriu novo maquinário (embutidora). Em relação ao pólo passivo, não contraiu-se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novos empréstimos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no período entre setembro e novembro/2021.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15B2C62C-3EED-47D7-AB64-F96B5FEB4DD1}"/>
              </a:ext>
            </a:extLst>
          </p:cNvPr>
          <p:cNvSpPr txBox="1">
            <a:spLocks/>
          </p:cNvSpPr>
          <p:nvPr/>
        </p:nvSpPr>
        <p:spPr>
          <a:xfrm>
            <a:off x="5113714" y="3297042"/>
            <a:ext cx="2006998" cy="3432621"/>
          </a:xfrm>
          <a:prstGeom prst="rect">
            <a:avLst/>
          </a:prstGeom>
        </p:spPr>
        <p:txBody>
          <a:bodyPr>
            <a:noAutofit/>
          </a:bodyPr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 Recuperanda está conseguindo cumprir com os pagamentos das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despesas correntes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como energia elétrica, salários, água, fornecedores e demais valores não sujeitos à Recuperação Judicial.</a:t>
            </a:r>
            <a:endParaRPr lang="pt-BR" sz="1100" b="1" dirty="0">
              <a:solidFill>
                <a:srgbClr val="33691E">
                  <a:lumMod val="75000"/>
                </a:srgb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47F92011-24E2-417F-B230-99377CB2A872}"/>
              </a:ext>
            </a:extLst>
          </p:cNvPr>
          <p:cNvSpPr txBox="1">
            <a:spLocks/>
          </p:cNvSpPr>
          <p:nvPr/>
        </p:nvSpPr>
        <p:spPr>
          <a:xfrm>
            <a:off x="7501175" y="3291961"/>
            <a:ext cx="1764216" cy="2397968"/>
          </a:xfrm>
          <a:prstGeom prst="rect">
            <a:avLst/>
          </a:prstGeom>
        </p:spPr>
        <p:txBody>
          <a:bodyPr>
            <a:normAutofit/>
          </a:bodyPr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Com relação aos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honorários fixados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em favor da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Administração Judicial</a:t>
            </a:r>
            <a:r>
              <a:rPr lang="pt-BR" sz="1100" b="1" dirty="0">
                <a:solidFill>
                  <a:srgbClr val="33691E">
                    <a:lumMod val="75000"/>
                  </a:srgb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 Empresa está honrando com o pagamento dos valores mensalmente. </a:t>
            </a:r>
            <a:endParaRPr lang="pt-BR" sz="1100" b="1" dirty="0">
              <a:solidFill>
                <a:srgbClr val="33691E">
                  <a:lumMod val="75000"/>
                </a:srgb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Placeholder 23" descr="Checklist">
            <a:extLst>
              <a:ext uri="{FF2B5EF4-FFF2-40B4-BE49-F238E27FC236}">
                <a16:creationId xmlns:a16="http://schemas.microsoft.com/office/drawing/2014/main" id="{6D7D33D4-D00D-4DE9-B63F-150F88630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338" b="2338"/>
          <a:stretch>
            <a:fillRect/>
          </a:stretch>
        </p:blipFill>
        <p:spPr>
          <a:xfrm>
            <a:off x="1088508" y="2361020"/>
            <a:ext cx="993128" cy="930944"/>
          </a:xfrm>
          <a:prstGeom prst="rect">
            <a:avLst/>
          </a:prstGeom>
        </p:spPr>
      </p:pic>
      <p:pic>
        <p:nvPicPr>
          <p:cNvPr id="12" name="Picture Placeholder 25" descr="Money">
            <a:extLst>
              <a:ext uri="{FF2B5EF4-FFF2-40B4-BE49-F238E27FC236}">
                <a16:creationId xmlns:a16="http://schemas.microsoft.com/office/drawing/2014/main" id="{56CA023A-4EF0-4109-A586-B77D43B0FC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338" b="2338"/>
          <a:stretch>
            <a:fillRect/>
          </a:stretch>
        </p:blipFill>
        <p:spPr>
          <a:xfrm>
            <a:off x="3354578" y="2361020"/>
            <a:ext cx="993600" cy="931498"/>
          </a:xfrm>
          <a:prstGeom prst="rect">
            <a:avLst/>
          </a:prstGeom>
        </p:spPr>
      </p:pic>
      <p:pic>
        <p:nvPicPr>
          <p:cNvPr id="13" name="Picture Placeholder 27" descr="Stopwatch">
            <a:extLst>
              <a:ext uri="{FF2B5EF4-FFF2-40B4-BE49-F238E27FC236}">
                <a16:creationId xmlns:a16="http://schemas.microsoft.com/office/drawing/2014/main" id="{F9481E28-28D8-43F8-A6AC-50E4E21D9C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2338" b="2338"/>
          <a:stretch>
            <a:fillRect/>
          </a:stretch>
        </p:blipFill>
        <p:spPr>
          <a:xfrm>
            <a:off x="5620649" y="2360464"/>
            <a:ext cx="993128" cy="931498"/>
          </a:xfrm>
          <a:prstGeom prst="rect">
            <a:avLst/>
          </a:prstGeom>
        </p:spPr>
      </p:pic>
      <p:pic>
        <p:nvPicPr>
          <p:cNvPr id="14" name="Picture Placeholder 29" descr="Daily Calendar">
            <a:extLst>
              <a:ext uri="{FF2B5EF4-FFF2-40B4-BE49-F238E27FC236}">
                <a16:creationId xmlns:a16="http://schemas.microsoft.com/office/drawing/2014/main" id="{751602EE-9A09-4D35-A121-2215E88355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t="2338" b="2338"/>
          <a:stretch>
            <a:fillRect/>
          </a:stretch>
        </p:blipFill>
        <p:spPr>
          <a:xfrm>
            <a:off x="7886719" y="2360463"/>
            <a:ext cx="993128" cy="931498"/>
          </a:xfrm>
          <a:prstGeom prst="rect">
            <a:avLst/>
          </a:prstGeom>
        </p:spPr>
      </p:pic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ED751A2E-4A27-401F-9C1E-A8F85894F0E3}"/>
              </a:ext>
            </a:extLst>
          </p:cNvPr>
          <p:cNvSpPr txBox="1">
            <a:spLocks/>
          </p:cNvSpPr>
          <p:nvPr/>
        </p:nvSpPr>
        <p:spPr>
          <a:xfrm>
            <a:off x="832490" y="902517"/>
            <a:ext cx="8122919" cy="4863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sz="2600" kern="12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5.2 Informações </a:t>
            </a:r>
            <a:r>
              <a:rPr lang="en-US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Adicionais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55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F05D06B-EBE1-442A-948D-D757EC5B7D8D}"/>
              </a:ext>
            </a:extLst>
          </p:cNvPr>
          <p:cNvSpPr/>
          <p:nvPr/>
        </p:nvSpPr>
        <p:spPr>
          <a:xfrm>
            <a:off x="597662" y="1390068"/>
            <a:ext cx="9645796" cy="319575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Apresenta-se abaixo um quadro resumo referente à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forma de pagamento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 credores prevista no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Plano de Recuperação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apresentado pela Recuperanda: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33ECE6-A74C-4C50-AF5A-29221173FCE6}"/>
              </a:ext>
            </a:extLst>
          </p:cNvPr>
          <p:cNvSpPr/>
          <p:nvPr/>
        </p:nvSpPr>
        <p:spPr>
          <a:xfrm>
            <a:off x="956629" y="6205285"/>
            <a:ext cx="8397769" cy="319575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10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*Conforme informado na Assembleia-Geral de Credores, encerrada no dia 08/06/2021, o sistema de amortização a ser utilizado será o SAC.</a:t>
            </a:r>
            <a:endParaRPr lang="pt-BR" sz="1100" i="1" dirty="0">
              <a:solidFill>
                <a:srgbClr val="FF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11">
            <a:extLst>
              <a:ext uri="{FF2B5EF4-FFF2-40B4-BE49-F238E27FC236}">
                <a16:creationId xmlns:a16="http://schemas.microsoft.com/office/drawing/2014/main" id="{A55623B5-2EF4-4E68-AFEF-941A5D401E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672407"/>
              </p:ext>
            </p:extLst>
          </p:nvPr>
        </p:nvGraphicFramePr>
        <p:xfrm>
          <a:off x="956629" y="2035053"/>
          <a:ext cx="8332978" cy="3844822"/>
        </p:xfrm>
        <a:graphic>
          <a:graphicData uri="http://schemas.openxmlformats.org/drawingml/2006/table">
            <a:tbl>
              <a:tblPr>
                <a:effectLst>
                  <a:outerShdw blurRad="50800" dist="38100" dir="16200000" sx="101000" sy="101000" rotWithShape="0">
                    <a:prstClr val="black">
                      <a:alpha val="40000"/>
                    </a:prstClr>
                  </a:outerShdw>
                </a:effectLst>
                <a:tableStyleId>{3C2FFA5D-87B4-456A-9821-1D502468CF0F}</a:tableStyleId>
              </a:tblPr>
              <a:tblGrid>
                <a:gridCol w="831067">
                  <a:extLst>
                    <a:ext uri="{9D8B030D-6E8A-4147-A177-3AD203B41FA5}">
                      <a16:colId xmlns:a16="http://schemas.microsoft.com/office/drawing/2014/main" val="4278292313"/>
                    </a:ext>
                  </a:extLst>
                </a:gridCol>
                <a:gridCol w="885976">
                  <a:extLst>
                    <a:ext uri="{9D8B030D-6E8A-4147-A177-3AD203B41FA5}">
                      <a16:colId xmlns:a16="http://schemas.microsoft.com/office/drawing/2014/main" val="4013428803"/>
                    </a:ext>
                  </a:extLst>
                </a:gridCol>
                <a:gridCol w="803487">
                  <a:extLst>
                    <a:ext uri="{9D8B030D-6E8A-4147-A177-3AD203B41FA5}">
                      <a16:colId xmlns:a16="http://schemas.microsoft.com/office/drawing/2014/main" val="2106764158"/>
                    </a:ext>
                  </a:extLst>
                </a:gridCol>
                <a:gridCol w="862149">
                  <a:extLst>
                    <a:ext uri="{9D8B030D-6E8A-4147-A177-3AD203B41FA5}">
                      <a16:colId xmlns:a16="http://schemas.microsoft.com/office/drawing/2014/main" val="1088681700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3566185248"/>
                    </a:ext>
                  </a:extLst>
                </a:gridCol>
                <a:gridCol w="1550125">
                  <a:extLst>
                    <a:ext uri="{9D8B030D-6E8A-4147-A177-3AD203B41FA5}">
                      <a16:colId xmlns:a16="http://schemas.microsoft.com/office/drawing/2014/main" val="59296338"/>
                    </a:ext>
                  </a:extLst>
                </a:gridCol>
                <a:gridCol w="1832631">
                  <a:extLst>
                    <a:ext uri="{9D8B030D-6E8A-4147-A177-3AD203B41FA5}">
                      <a16:colId xmlns:a16="http://schemas.microsoft.com/office/drawing/2014/main" val="3488799432"/>
                    </a:ext>
                  </a:extLst>
                </a:gridCol>
              </a:tblGrid>
              <a:tr h="5205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 CLASSE</a:t>
                      </a:r>
                      <a:endParaRPr lang="pt-BR" sz="11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DESÁGIO</a:t>
                      </a:r>
                      <a:endParaRPr lang="pt-BR" sz="11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CARÊNCIA</a:t>
                      </a: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PRAZO</a:t>
                      </a:r>
                      <a:endParaRPr lang="pt-BR" sz="11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ENCARGOS</a:t>
                      </a:r>
                      <a:endParaRPr lang="pt-BR" sz="11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PARCELAS</a:t>
                      </a:r>
                      <a:endParaRPr lang="pt-BR" sz="11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INÍCIO DOS PAGAMENTOS</a:t>
                      </a:r>
                      <a:endParaRPr lang="pt-BR" sz="11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15331"/>
                  </a:ext>
                </a:extLst>
              </a:tr>
              <a:tr h="867221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pt-B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7E6E6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+mn-cs"/>
                        </a:rPr>
                        <a:t>CLASSE I</a:t>
                      </a:r>
                      <a:endParaRPr lang="pt-BR" sz="11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Sem deságio</a:t>
                      </a:r>
                      <a:endParaRPr lang="pt-BR" sz="11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Sem carência </a:t>
                      </a: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12 meses</a:t>
                      </a:r>
                      <a:endParaRPr lang="pt-BR" sz="11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Correção de 0,5% ao mês a partir da concessão da Recuperação Judicial.</a:t>
                      </a:r>
                      <a:endParaRPr lang="pt-BR" sz="11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12 parcelas mensais consecutivas</a:t>
                      </a: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Após um mês a contar da data do trânsito em julgado da decisão que homologar o plano aprovado.</a:t>
                      </a:r>
                      <a:endParaRPr lang="pt-BR" sz="11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040040"/>
                  </a:ext>
                </a:extLst>
              </a:tr>
              <a:tr h="867221">
                <a:tc>
                  <a:txBody>
                    <a:bodyPr/>
                    <a:lstStyle/>
                    <a:p>
                      <a:pPr marL="0" marR="0" lvl="0" indent="0" algn="ctr" defTabSz="74298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7E6E6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+mn-cs"/>
                        </a:rPr>
                        <a:t>CLASSE II</a:t>
                      </a: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8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Sem deságio</a:t>
                      </a:r>
                      <a:endParaRPr lang="pt-BR" sz="11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36 meses</a:t>
                      </a: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120 meses</a:t>
                      </a: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8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Correção de 0,4% ao mês + Taxa SELIC, a partir da concessão da Recuperação Judicial.</a:t>
                      </a:r>
                      <a:endParaRPr lang="pt-BR" sz="11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8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120 parcelas mensais, iguais e consecutivas</a:t>
                      </a: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Início dos pagamentos a partir do 37º mês.</a:t>
                      </a:r>
                      <a:endParaRPr lang="pt-BR" sz="11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96676"/>
                  </a:ext>
                </a:extLst>
              </a:tr>
              <a:tr h="794894">
                <a:tc>
                  <a:txBody>
                    <a:bodyPr/>
                    <a:lstStyle/>
                    <a:p>
                      <a:pPr marL="0" marR="0" lvl="0" indent="0" algn="ctr" defTabSz="74298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7E6E6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+mn-cs"/>
                        </a:rPr>
                        <a:t>CLASSE III </a:t>
                      </a:r>
                    </a:p>
                    <a:p>
                      <a:pPr marL="0" marR="0" lvl="0" indent="0" algn="ctr" defTabSz="74298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7E6E6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+mn-cs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80%</a:t>
                      </a:r>
                      <a:endParaRPr lang="pt-BR" sz="11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36 meses</a:t>
                      </a: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120 meses</a:t>
                      </a: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Correção pela Taxa SELIC,</a:t>
                      </a:r>
                    </a:p>
                    <a:p>
                      <a:pPr algn="ctr" fontAlgn="ctr"/>
                      <a:r>
                        <a:rPr lang="pt-BR" sz="11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a partir da concessão da Recuperação Judicial.</a:t>
                      </a:r>
                      <a:r>
                        <a:rPr lang="pt-BR" sz="11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.</a:t>
                      </a: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8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120 parcelas mensais, iguais e consecutivas</a:t>
                      </a: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8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Início dos pagamentos a partir do 37º mês.</a:t>
                      </a:r>
                      <a:endParaRPr lang="pt-BR" sz="11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  <a:p>
                      <a:pPr marL="0" marR="0" lvl="0" indent="0" algn="ctr" defTabSz="74298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7E6E6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+mn-cs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299623"/>
                  </a:ext>
                </a:extLst>
              </a:tr>
              <a:tr h="794894">
                <a:tc>
                  <a:txBody>
                    <a:bodyPr/>
                    <a:lstStyle/>
                    <a:p>
                      <a:pPr marL="0" marR="0" lvl="0" indent="0" algn="ctr" defTabSz="74298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7E6E6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+mn-cs"/>
                        </a:rPr>
                        <a:t>CLASSE IV</a:t>
                      </a: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80%</a:t>
                      </a:r>
                      <a:endParaRPr lang="pt-BR" sz="11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36 meses</a:t>
                      </a: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120 meses</a:t>
                      </a: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Correção pela Taxa SELIC,</a:t>
                      </a:r>
                    </a:p>
                    <a:p>
                      <a:pPr algn="ctr" fontAlgn="ctr"/>
                      <a:r>
                        <a:rPr lang="pt-BR" sz="11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a partir da concessão da Recuperação Judicial..</a:t>
                      </a:r>
                      <a:endParaRPr lang="pt-BR" sz="11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120 parcelas mensais, iguais e consecutivas.</a:t>
                      </a: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8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7E6E6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+mn-cs"/>
                        </a:rPr>
                        <a:t>Início dos pagamentos a partir do 37º mês.</a:t>
                      </a: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663849"/>
                  </a:ext>
                </a:extLst>
              </a:tr>
            </a:tbl>
          </a:graphicData>
        </a:graphic>
      </p:graphicFrame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3CF6B539-EC33-4042-AB1C-62B4575FBD2B}"/>
              </a:ext>
            </a:extLst>
          </p:cNvPr>
          <p:cNvSpPr txBox="1">
            <a:spLocks/>
          </p:cNvSpPr>
          <p:nvPr/>
        </p:nvSpPr>
        <p:spPr>
          <a:xfrm>
            <a:off x="832490" y="902517"/>
            <a:ext cx="8122919" cy="4863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sz="2600" kern="12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5.3 Plano de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/>
                <a:ea typeface="Source Sans Pro" panose="020B0503030403020204" pitchFamily="34" charset="0"/>
              </a:rPr>
              <a:t>Recuperação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91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3" descr="Double Tap Gesture">
            <a:extLst>
              <a:ext uri="{FF2B5EF4-FFF2-40B4-BE49-F238E27FC236}">
                <a16:creationId xmlns:a16="http://schemas.microsoft.com/office/drawing/2014/main" id="{14E371B6-7274-436D-8E0E-1D72FBADEF0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1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91767" y="2326575"/>
            <a:ext cx="3551722" cy="3551722"/>
          </a:xfrm>
          <a:prstGeom prst="rect">
            <a:avLst/>
          </a:prstGeom>
        </p:spPr>
      </p:pic>
      <p:pic>
        <p:nvPicPr>
          <p:cNvPr id="9" name="Graphic 8" descr="Line arrow: Counter-clockwise curve">
            <a:extLst>
              <a:ext uri="{FF2B5EF4-FFF2-40B4-BE49-F238E27FC236}">
                <a16:creationId xmlns:a16="http://schemas.microsoft.com/office/drawing/2014/main" id="{FE4CD20D-B70A-4858-81A0-D5F809C93D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8029181">
            <a:off x="1087723" y="2998795"/>
            <a:ext cx="914400" cy="914400"/>
          </a:xfrm>
          <a:prstGeom prst="rect">
            <a:avLst/>
          </a:prstGeom>
        </p:spPr>
      </p:pic>
      <p:pic>
        <p:nvPicPr>
          <p:cNvPr id="10" name="Graphic 9" descr="Line arrow: Counter-clockwise curve">
            <a:extLst>
              <a:ext uri="{FF2B5EF4-FFF2-40B4-BE49-F238E27FC236}">
                <a16:creationId xmlns:a16="http://schemas.microsoft.com/office/drawing/2014/main" id="{72E70DB0-B5BC-45FA-BEC5-1EC6F1F01F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8029181">
            <a:off x="1087724" y="4774656"/>
            <a:ext cx="914400" cy="914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321B231-71FF-4009-9A35-3AEAAC3BC6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1365" y="4798026"/>
            <a:ext cx="3335622" cy="1321760"/>
          </a:xfrm>
          <a:prstGeom prst="rect">
            <a:avLst/>
          </a:prstGeom>
        </p:spPr>
      </p:pic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641F4380-2016-47F2-B7FB-C1E2E70765A5}"/>
              </a:ext>
            </a:extLst>
          </p:cNvPr>
          <p:cNvSpPr txBox="1">
            <a:spLocks/>
          </p:cNvSpPr>
          <p:nvPr/>
        </p:nvSpPr>
        <p:spPr>
          <a:xfrm>
            <a:off x="832490" y="902517"/>
            <a:ext cx="8122919" cy="4863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sz="2600" kern="12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5.3 Plano de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/>
                <a:ea typeface="Source Sans Pro" panose="020B0503030403020204" pitchFamily="34" charset="0"/>
              </a:rPr>
              <a:t>Recuperação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44AFDF-86B5-4F11-87CF-982646CE89FF}"/>
              </a:ext>
            </a:extLst>
          </p:cNvPr>
          <p:cNvSpPr/>
          <p:nvPr/>
        </p:nvSpPr>
        <p:spPr>
          <a:xfrm>
            <a:off x="664275" y="1472054"/>
            <a:ext cx="8670793" cy="3136884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defTabSz="237668">
              <a:lnSpc>
                <a:spcPct val="150000"/>
              </a:lnSpc>
            </a:pPr>
            <a:r>
              <a:rPr lang="pt-BR" sz="1500" i="1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</a:t>
            </a:r>
            <a:r>
              <a:rPr lang="pt-BR" sz="150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quadro apresentado na página anterior apresenta </a:t>
            </a:r>
            <a:r>
              <a:rPr lang="pt-BR" sz="15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breve resumo  </a:t>
            </a:r>
            <a:r>
              <a:rPr lang="pt-BR" sz="150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em relação às condições de pagamento propostas pela Recuperanda</a:t>
            </a:r>
            <a:r>
              <a:rPr lang="pt-BR" sz="1500" b="1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 </a:t>
            </a:r>
          </a:p>
          <a:p>
            <a:pPr defTabSz="237668">
              <a:lnSpc>
                <a:spcPct val="150000"/>
              </a:lnSpc>
            </a:pPr>
            <a:endParaRPr lang="pt-BR" sz="1500" b="1" i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defTabSz="237668">
              <a:lnSpc>
                <a:spcPct val="150000"/>
              </a:lnSpc>
            </a:pPr>
            <a:r>
              <a:rPr lang="pt-BR" sz="150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O Plano de Recuperação Judicial acostado aos autos pode ser consultado em sua integralidade, através do </a:t>
            </a:r>
            <a:r>
              <a:rPr lang="pt-BR" sz="15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site</a:t>
            </a:r>
            <a:r>
              <a:rPr lang="pt-BR" sz="1500" b="1" dirty="0">
                <a:solidFill>
                  <a:srgbClr val="33691E">
                    <a:lumMod val="75000"/>
                  </a:srgb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:</a:t>
            </a:r>
          </a:p>
          <a:p>
            <a:pPr defTabSz="237668">
              <a:lnSpc>
                <a:spcPct val="150000"/>
              </a:lnSpc>
            </a:pPr>
            <a:endParaRPr lang="pt-BR" sz="1050" i="1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defTabSz="237668">
              <a:lnSpc>
                <a:spcPct val="150000"/>
              </a:lnSpc>
            </a:pPr>
            <a:r>
              <a:rPr lang="pt-BR" sz="1050" i="1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					</a:t>
            </a:r>
            <a:r>
              <a:rPr lang="pt-BR" sz="1500" i="1" dirty="0">
                <a:solidFill>
                  <a:srgbClr val="0563C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https://www.preservacaodeempresas.com.br/site/pesquisa?comarca=0&amp;empresa=56</a:t>
            </a:r>
            <a:endParaRPr lang="pt-BR" sz="1050" i="1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defTabSz="237668">
              <a:lnSpc>
                <a:spcPct val="150000"/>
              </a:lnSpc>
            </a:pPr>
            <a:endParaRPr lang="pt-BR" sz="1050" i="1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defTabSz="237668">
              <a:lnSpc>
                <a:spcPct val="150000"/>
              </a:lnSpc>
            </a:pPr>
            <a:endParaRPr lang="pt-BR" sz="1050" i="1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defTabSz="237668">
              <a:lnSpc>
                <a:spcPct val="150000"/>
              </a:lnSpc>
            </a:pPr>
            <a:r>
              <a:rPr lang="pt-BR" sz="1050" i="1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				</a:t>
            </a:r>
          </a:p>
        </p:txBody>
      </p:sp>
    </p:spTree>
    <p:extLst>
      <p:ext uri="{BB962C8B-B14F-4D97-AF65-F5344CB8AC3E}">
        <p14:creationId xmlns:p14="http://schemas.microsoft.com/office/powerpoint/2010/main" val="101583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-159791" y="3569337"/>
            <a:ext cx="41292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defRPr/>
            </a:pPr>
            <a:r>
              <a:rPr lang="en-US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GLOSSÁRIO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75C90F91-54CB-41A3-89F0-64124D4454E9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5D971981-5F2B-4DA8-8B46-DE47D2BBA08F}"/>
              </a:ext>
            </a:extLst>
          </p:cNvPr>
          <p:cNvSpPr txBox="1">
            <a:spLocks/>
          </p:cNvSpPr>
          <p:nvPr/>
        </p:nvSpPr>
        <p:spPr>
          <a:xfrm>
            <a:off x="4953000" y="3569337"/>
            <a:ext cx="3898237" cy="8038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6.1 Glossário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19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2DE514A2-398E-470E-85EA-89050F677CD5}"/>
              </a:ext>
            </a:extLst>
          </p:cNvPr>
          <p:cNvSpPr/>
          <p:nvPr/>
        </p:nvSpPr>
        <p:spPr>
          <a:xfrm>
            <a:off x="682088" y="1309547"/>
            <a:ext cx="8668741" cy="5665654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pt-BR" sz="1050" b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 ANÁLISE HORIZONTAL </a:t>
            </a:r>
            <a:r>
              <a:rPr lang="pt-BR" sz="105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– essa análise baseia-se na evolução dos saldos ao longo do período. Ou seja, permite tanto a verificação da situação do patrimônio da Empresa quanto o seu desempenho financeiro.</a:t>
            </a:r>
          </a:p>
          <a:p>
            <a:pPr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pt-BR" sz="1050" b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ANÁLISE VERTICAL </a:t>
            </a:r>
            <a:r>
              <a:rPr lang="pt-BR" sz="105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– essa análise tem como objetivo identificar a porcentagem de participação de determinado indicador nos resultados.</a:t>
            </a:r>
          </a:p>
          <a:p>
            <a:pPr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pt-BR" sz="1050" b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 ATIVO </a:t>
            </a:r>
            <a:r>
              <a:rPr lang="pt-BR" sz="105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– Estão representados por todos os bens e direitos que a Recuperanda possui e que possam ser valorizados em termos monetários.</a:t>
            </a:r>
          </a:p>
          <a:p>
            <a:pPr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pt-BR" sz="1050" b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 ATIVO CIRCULANTE </a:t>
            </a:r>
            <a:r>
              <a:rPr lang="pt-BR" sz="105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– Subgrupo do ativo, são contas que englobam bens e direitos destinados ao funcionamento da entidade que podem ser realizados dentro de um exercício.</a:t>
            </a:r>
          </a:p>
          <a:p>
            <a:pPr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pt-BR" sz="1050" b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 ATIVO IMOBILIZADO/ ATIVO FIXO </a:t>
            </a:r>
            <a:r>
              <a:rPr lang="pt-BR" sz="105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– é formado pelo conjunto de bens e direitos necessários à manutenção das suas atividades, sendo caracterizado por apresentar-se na forma tangível. São, portanto, bens que a Empresa não tem intenção de vender a curto prazo ou que dificilmente podem ser convertidos imediatamente em dinheiro.</a:t>
            </a:r>
          </a:p>
          <a:p>
            <a:pPr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pt-BR" sz="1050" b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 ATIVO NÃO CIRCULANTE </a:t>
            </a:r>
            <a:r>
              <a:rPr lang="pt-BR" sz="105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– Subgrupo do ativo, são contas que englobam recursos aplicados em todos os bens ou direitos de continuidade duradoura, destinados ao funcionamento da entidade e do seu empreendimento que são realizados em um período que excede um exercício, assim como os direitos exercidos com essas destinações.</a:t>
            </a:r>
          </a:p>
          <a:p>
            <a:pPr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pt-BR" sz="1050" b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 CAPITAL CIRCULANTE LÍQUIDO </a:t>
            </a:r>
            <a:r>
              <a:rPr lang="pt-BR" sz="105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– é a diferença entre ativo e passivo circulante. Ou seja, o capital da Recuperanda que tem liquidez e pode ser usado com facilidade para fins de giro de estoque e pagamento de dívidas de curtíssimo prazo.</a:t>
            </a:r>
          </a:p>
          <a:p>
            <a:pPr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pt-BR" sz="1050" b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 DEMONSTRAÇÃO DO RESULTADO DO EXERCÍCIO (DRE) </a:t>
            </a:r>
            <a:r>
              <a:rPr lang="pt-BR" sz="105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– é uma demonstração contábil que oferece uma análise econômica completa das atividades operacionais e não operacionais da Recuperanda, em um determinado período, demonstrando claramente se há lucro ou prejuízo no resultado final.</a:t>
            </a:r>
          </a:p>
          <a:p>
            <a:pPr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pt-BR" sz="1050" b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PASSIVO</a:t>
            </a:r>
            <a:r>
              <a:rPr lang="pt-BR" sz="105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 – Evidencia todas as obrigações e dívidas adquiridas pela entidade, ou seja, as obrigações.</a:t>
            </a:r>
          </a:p>
          <a:p>
            <a:pPr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pt-BR" sz="1050" b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PASSIVO CIRCULANTE </a:t>
            </a:r>
            <a:r>
              <a:rPr lang="pt-BR" sz="105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– Subgrupo do passivo, são contas que se referem a obrigações que são exigíveis dentro do exercício.</a:t>
            </a:r>
          </a:p>
          <a:p>
            <a:pPr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pt-BR" sz="1050" b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PASSIVO NÃO CIRCULANTE </a:t>
            </a:r>
            <a:r>
              <a:rPr lang="pt-BR" sz="105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– Subgrupo do passivo, antes conhecido como “Exigível a Longo Prazo”, registra todas as obrigações que devem ser quitadas cujos vencimentos ocorrerão após o final do exercício em questão.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BR" sz="1050" b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EBITDA – </a:t>
            </a:r>
            <a:r>
              <a:rPr lang="pt-BR" sz="105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é um indicador financeiro cuja sigla significa “</a:t>
            </a:r>
            <a:r>
              <a:rPr lang="en-US" sz="105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Earning Before Interests, Taxes, Depreciation and Amortization</a:t>
            </a:r>
            <a:r>
              <a:rPr lang="en-US" sz="105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”. </a:t>
            </a:r>
            <a:r>
              <a:rPr lang="pt-BR" sz="105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Ou seja, seria o lucro da Empresa antes dos juros, impostos, depreciação e amortização.</a:t>
            </a:r>
            <a:endParaRPr lang="pt-BR" sz="1050" b="1" dirty="0">
              <a:solidFill>
                <a:schemeClr val="tx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BR" sz="1050" b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ÍNDICES DE LIQUIDEZ </a:t>
            </a:r>
            <a:r>
              <a:rPr lang="pt-BR" sz="105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– Mensura a facilidade ou capacidade com que um ativo pode ser convertido em dinheiro. A liquidez da Empresa é medida pela sua capacidade de cumprir as obrigações.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BR" sz="1050" b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 LIQUIDEZ CORRENTE - </a:t>
            </a:r>
            <a:r>
              <a:rPr lang="pt-BR" sz="105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mede a capacidade de pagamento da Recuperanda no curto prazo.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BR" sz="1050" b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 LIQUIDEZ GERAL </a:t>
            </a:r>
            <a:r>
              <a:rPr lang="pt-BR" sz="105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– busca dar uma visão de solvência no longo prazo.</a:t>
            </a:r>
            <a:endParaRPr lang="pt-BR" sz="1050" b="1" dirty="0">
              <a:solidFill>
                <a:schemeClr val="tx1">
                  <a:lumMod val="50000"/>
                </a:schemeClr>
              </a:solidFill>
              <a:highlight>
                <a:srgbClr val="FFFF00"/>
              </a:highlight>
              <a:latin typeface="Source Sans Pro Light" panose="020B0403030403020204" pitchFamily="34" charset="0"/>
              <a:ea typeface="Source Sans Pro Light" panose="020B040303040302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BR" sz="1050" b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LIQUIDEZ IMEDIATA - </a:t>
            </a:r>
            <a:r>
              <a:rPr lang="pt-BR" sz="105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é a relação existente entre os disponíveis e conversíveis em curto prazo em dinheiro, com relação às dívidas de curto prazo.</a:t>
            </a:r>
            <a:endParaRPr lang="pt-BR" sz="1050" b="1" dirty="0">
              <a:solidFill>
                <a:schemeClr val="tx1">
                  <a:lumMod val="50000"/>
                </a:schemeClr>
              </a:solidFill>
              <a:highlight>
                <a:srgbClr val="FFFF00"/>
              </a:highlight>
              <a:latin typeface="Source Sans Pro Light" panose="020B0403030403020204" pitchFamily="34" charset="0"/>
              <a:ea typeface="Source Sans Pro Light" panose="020B040303040302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BR" sz="1050" b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NECESSIDADE DE CAPITAL DE GIRO </a:t>
            </a:r>
            <a:r>
              <a:rPr lang="pt-BR" sz="105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– é o montante mínimo que a Recuperanda necessita ter de dinheiro em seu caixa para garantir que sua operação (compra, produção e venda de produtos ou serviços) não pare por falta de recursos.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BR" sz="1050" b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VALOR CONTÁBIL </a:t>
            </a:r>
            <a:r>
              <a:rPr lang="pt-BR" sz="105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– em termos contábeis, é o montante pelo qual um determinado ativo ou passivo está reconhecido no balanço.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1320738A-FE17-4B4B-9B60-B6951F5096B0}"/>
              </a:ext>
            </a:extLst>
          </p:cNvPr>
          <p:cNvSpPr txBox="1">
            <a:spLocks/>
          </p:cNvSpPr>
          <p:nvPr/>
        </p:nvSpPr>
        <p:spPr>
          <a:xfrm>
            <a:off x="891540" y="823192"/>
            <a:ext cx="8122919" cy="4863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sz="2600" kern="12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6.1</a:t>
            </a:r>
            <a:r>
              <a:rPr lang="en-US" dirty="0">
                <a:cs typeface="+mj-cs"/>
              </a:rPr>
              <a:t>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Glossário</a:t>
            </a:r>
            <a:endParaRPr lang="en-US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983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801977" y="3429000"/>
            <a:ext cx="2830750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1. INTRODUÇÃO</a:t>
            </a:r>
            <a:endParaRPr lang="pt-BR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723332" y="3071927"/>
            <a:ext cx="4380691" cy="14546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1.1. Considerações Preliminares</a:t>
            </a:r>
          </a:p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1.2. Cronograma Processual</a:t>
            </a:r>
            <a:endParaRPr lang="en-US" sz="22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193207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9CCB9FB-8E9D-4FC9-AAFA-C950FA96EACF}"/>
              </a:ext>
            </a:extLst>
          </p:cNvPr>
          <p:cNvSpPr/>
          <p:nvPr/>
        </p:nvSpPr>
        <p:spPr>
          <a:xfrm>
            <a:off x="5999482" y="381000"/>
            <a:ext cx="3809998" cy="1056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E32D751-5B3E-4FF2-807F-D082B5D9A348}"/>
              </a:ext>
            </a:extLst>
          </p:cNvPr>
          <p:cNvSpPr/>
          <p:nvPr/>
        </p:nvSpPr>
        <p:spPr>
          <a:xfrm>
            <a:off x="1334624" y="322951"/>
            <a:ext cx="7249131" cy="827406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237668" algn="ctr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Diante das informações prestadas, a Administração Judicial requer a juntada deste relatório mensal de atividades,</a:t>
            </a:r>
          </a:p>
          <a:p>
            <a:pPr indent="237668" algn="ctr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 formulado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precipuamente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 pelos seguintes profissionais, todos da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equipe permanente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desta auxiliar do Juízo: </a:t>
            </a: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EE28179-6754-4FA1-BF3A-9A1693C411D5}"/>
              </a:ext>
            </a:extLst>
          </p:cNvPr>
          <p:cNvSpPr/>
          <p:nvPr/>
        </p:nvSpPr>
        <p:spPr>
          <a:xfrm>
            <a:off x="2049720" y="2632508"/>
            <a:ext cx="2061526" cy="827406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237668" algn="ctr" defTabSz="237668">
              <a:lnSpc>
                <a:spcPct val="150000"/>
              </a:lnSpc>
            </a:pP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Rafael Brizola Marques</a:t>
            </a:r>
          </a:p>
          <a:p>
            <a:pPr indent="237668" algn="ctr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Coordenador Geral</a:t>
            </a:r>
          </a:p>
          <a:p>
            <a:pPr indent="237668" algn="ctr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OAB/RS 76.787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0F24BD-55D0-42E9-B907-49C15989752A}"/>
              </a:ext>
            </a:extLst>
          </p:cNvPr>
          <p:cNvSpPr/>
          <p:nvPr/>
        </p:nvSpPr>
        <p:spPr>
          <a:xfrm>
            <a:off x="5693231" y="2638121"/>
            <a:ext cx="2124949" cy="827406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237668" algn="ctr" defTabSz="237668">
              <a:lnSpc>
                <a:spcPct val="150000"/>
              </a:lnSpc>
            </a:pP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Guilherme Falceta</a:t>
            </a:r>
          </a:p>
          <a:p>
            <a:pPr indent="237668" algn="ctr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Advogado responsável</a:t>
            </a:r>
          </a:p>
          <a:p>
            <a:pPr indent="237668" algn="ctr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OAB/RS 97.137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999A5E06-D040-452B-B16F-641D04330750}"/>
              </a:ext>
            </a:extLst>
          </p:cNvPr>
          <p:cNvSpPr/>
          <p:nvPr/>
        </p:nvSpPr>
        <p:spPr>
          <a:xfrm>
            <a:off x="1429149" y="5202791"/>
            <a:ext cx="1564991" cy="827406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237668" algn="ctr" defTabSz="237668">
              <a:lnSpc>
                <a:spcPct val="150000"/>
              </a:lnSpc>
            </a:pP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Daniel Kops</a:t>
            </a:r>
          </a:p>
          <a:p>
            <a:pPr indent="237668" algn="ctr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Equipe Contábil</a:t>
            </a:r>
          </a:p>
          <a:p>
            <a:pPr indent="237668" algn="ctr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CRC/RS 096647/O-9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2EB6BB41-962D-435E-B7B8-F057041DE934}"/>
              </a:ext>
            </a:extLst>
          </p:cNvPr>
          <p:cNvSpPr/>
          <p:nvPr/>
        </p:nvSpPr>
        <p:spPr>
          <a:xfrm>
            <a:off x="6947472" y="5202791"/>
            <a:ext cx="1512815" cy="573490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237668" algn="just" defTabSz="237668">
              <a:lnSpc>
                <a:spcPct val="150000"/>
              </a:lnSpc>
            </a:pP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Juliana Reschke</a:t>
            </a:r>
          </a:p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Equipe Contábil</a:t>
            </a:r>
          </a:p>
        </p:txBody>
      </p:sp>
      <p:pic>
        <p:nvPicPr>
          <p:cNvPr id="19" name="Imagem 18" descr="Mulher posando para foto em fundo branco&#10;&#10;Descrição gerada automaticamente">
            <a:extLst>
              <a:ext uri="{FF2B5EF4-FFF2-40B4-BE49-F238E27FC236}">
                <a16:creationId xmlns:a16="http://schemas.microsoft.com/office/drawing/2014/main" id="{C2335DFE-2594-4F6C-9E5A-8A936D90E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6795" y="3735515"/>
            <a:ext cx="1467277" cy="1467277"/>
          </a:xfrm>
          <a:prstGeom prst="ellipse">
            <a:avLst/>
          </a:prstGeom>
        </p:spPr>
      </p:pic>
      <p:pic>
        <p:nvPicPr>
          <p:cNvPr id="21" name="Imagem 20" descr="Homem de terno e gravata e posando para foto&#10;&#10;Descrição gerada automaticamente">
            <a:extLst>
              <a:ext uri="{FF2B5EF4-FFF2-40B4-BE49-F238E27FC236}">
                <a16:creationId xmlns:a16="http://schemas.microsoft.com/office/drawing/2014/main" id="{E8F0A727-1B0C-4BE9-BD4E-B0D2400B3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354" y="3735515"/>
            <a:ext cx="1467276" cy="1467276"/>
          </a:xfrm>
          <a:prstGeom prst="ellipse">
            <a:avLst/>
          </a:prstGeom>
        </p:spPr>
      </p:pic>
      <p:pic>
        <p:nvPicPr>
          <p:cNvPr id="27" name="Imagem 26" descr="Foto preta e branca de homem de terno e gravata&#10;&#10;Descrição gerada automaticamente">
            <a:extLst>
              <a:ext uri="{FF2B5EF4-FFF2-40B4-BE49-F238E27FC236}">
                <a16:creationId xmlns:a16="http://schemas.microsoft.com/office/drawing/2014/main" id="{1EAC555D-1E30-4C97-9E40-CF3945DD10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9443" y="1169145"/>
            <a:ext cx="1467276" cy="1466622"/>
          </a:xfrm>
          <a:prstGeom prst="ellipse">
            <a:avLst/>
          </a:prstGeom>
        </p:spPr>
      </p:pic>
      <p:pic>
        <p:nvPicPr>
          <p:cNvPr id="31" name="Imagem 30" descr="Foto preta e branca de homem de terno e gravata e posando para foto&#10;&#10;Descrição gerada automaticamente">
            <a:extLst>
              <a:ext uri="{FF2B5EF4-FFF2-40B4-BE49-F238E27FC236}">
                <a16:creationId xmlns:a16="http://schemas.microsoft.com/office/drawing/2014/main" id="{64B2D76D-A14E-4AD1-89A1-743A2FAC2E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1620" y="1155533"/>
            <a:ext cx="1467276" cy="1466622"/>
          </a:xfrm>
          <a:prstGeom prst="ellipse">
            <a:avLst/>
          </a:prstGeom>
        </p:spPr>
      </p:pic>
      <p:pic>
        <p:nvPicPr>
          <p:cNvPr id="33" name="Imagem 32" descr="Foto preta e branca de homem de terno e gravata&#10;&#10;Descrição gerada automaticamente">
            <a:extLst>
              <a:ext uri="{FF2B5EF4-FFF2-40B4-BE49-F238E27FC236}">
                <a16:creationId xmlns:a16="http://schemas.microsoft.com/office/drawing/2014/main" id="{F8C131BA-9EEB-4D5C-AF0D-F394DC2FD4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7574" y="3740424"/>
            <a:ext cx="1467277" cy="1467277"/>
          </a:xfrm>
          <a:prstGeom prst="ellipse">
            <a:avLst/>
          </a:prstGeom>
        </p:spPr>
      </p:pic>
      <p:sp>
        <p:nvSpPr>
          <p:cNvPr id="34" name="Rectangle 6">
            <a:extLst>
              <a:ext uri="{FF2B5EF4-FFF2-40B4-BE49-F238E27FC236}">
                <a16:creationId xmlns:a16="http://schemas.microsoft.com/office/drawing/2014/main" id="{3CEBF8F4-905D-4DAB-A40A-967E6F4C8C7F}"/>
              </a:ext>
            </a:extLst>
          </p:cNvPr>
          <p:cNvSpPr/>
          <p:nvPr/>
        </p:nvSpPr>
        <p:spPr>
          <a:xfrm>
            <a:off x="4162211" y="5202791"/>
            <a:ext cx="1467277" cy="827406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237668" algn="ctr" defTabSz="237668">
              <a:lnSpc>
                <a:spcPct val="150000"/>
              </a:lnSpc>
            </a:pP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Felipe Camardelli</a:t>
            </a:r>
          </a:p>
          <a:p>
            <a:pPr indent="237668" algn="ctr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Equipe Contábil</a:t>
            </a:r>
          </a:p>
          <a:p>
            <a:pPr indent="237668" algn="ctr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CRA/RS 31349/O</a:t>
            </a:r>
          </a:p>
        </p:txBody>
      </p:sp>
    </p:spTree>
    <p:extLst>
      <p:ext uri="{BB962C8B-B14F-4D97-AF65-F5344CB8AC3E}">
        <p14:creationId xmlns:p14="http://schemas.microsoft.com/office/powerpoint/2010/main" val="9153574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93CA9B-9786-4F1A-BB1F-48BDBC45C47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578" y="2480707"/>
            <a:ext cx="5028843" cy="18965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9CCB9FB-8E9D-4FC9-AAFA-C950FA96EACF}"/>
              </a:ext>
            </a:extLst>
          </p:cNvPr>
          <p:cNvSpPr/>
          <p:nvPr/>
        </p:nvSpPr>
        <p:spPr>
          <a:xfrm>
            <a:off x="5999482" y="381000"/>
            <a:ext cx="3809998" cy="1056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0006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pt-BR" dirty="0"/>
              <a:t>1.1 Considerações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Preliminares</a:t>
            </a:r>
            <a:endParaRPr lang="pt-B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3EFA86-559B-4D84-BC6E-7D4FA499D1B1}"/>
              </a:ext>
            </a:extLst>
          </p:cNvPr>
          <p:cNvSpPr/>
          <p:nvPr/>
        </p:nvSpPr>
        <p:spPr>
          <a:xfrm>
            <a:off x="650942" y="1277257"/>
            <a:ext cx="8604115" cy="5040000"/>
          </a:xfrm>
          <a:prstGeom prst="rect">
            <a:avLst/>
          </a:prstGeom>
        </p:spPr>
        <p:txBody>
          <a:bodyPr wrap="square" numCol="2" spcCol="180000" anchor="t">
            <a:spAutoFit/>
          </a:bodyPr>
          <a:lstStyle/>
          <a:p>
            <a:pPr marL="116205" indent="237490" algn="just" defTabSz="237668">
              <a:lnSpc>
                <a:spcPct val="150000"/>
              </a:lnSpc>
              <a:spcAft>
                <a:spcPts val="1000"/>
              </a:spcAft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Primeiramente, cumpre referir as premissas que embasaram este relatório, bem como destacar alguns pontos que julgamos pertinentes para uma melhor compreensão do trabalho desenvolvido.</a:t>
            </a:r>
          </a:p>
          <a:p>
            <a:pPr marL="116205" indent="237490" algn="just" defTabSz="237668">
              <a:lnSpc>
                <a:spcPct val="150000"/>
              </a:lnSpc>
              <a:spcAft>
                <a:spcPts val="1000"/>
              </a:spcAft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Para chegarmos às conclusões apresentadas no presente relatório, entre outros aspectos, (i) tomamos como boas e válidas as informações contidas nas demonstrações contábeis da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Quinta do Vale Alimentos Ltda</a:t>
            </a:r>
            <a:r>
              <a:rPr lang="pt-BR" sz="1100" b="1" dirty="0">
                <a:solidFill>
                  <a:srgbClr val="33691E">
                    <a:lumMod val="75000"/>
                  </a:srgb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as quais foram fornecidas por seus administradores, e (ii) conduzimos discussões com membros integrantes da administração da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Quinta do Vale Alimentos Ltda</a:t>
            </a:r>
            <a:r>
              <a:rPr lang="pt-BR" sz="1100" b="1" dirty="0">
                <a:solidFill>
                  <a:srgbClr val="33691E">
                    <a:lumMod val="75000"/>
                  </a:srgb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sobre os negócios e as operações da referida empresa.</a:t>
            </a:r>
          </a:p>
          <a:p>
            <a:pPr marL="116205" indent="237490" algn="just" defTabSz="237668">
              <a:lnSpc>
                <a:spcPct val="150000"/>
              </a:lnSpc>
              <a:spcAft>
                <a:spcPts val="1000"/>
              </a:spcAft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Nenhum dos profissionais que participou da elaboração deste relatório tem qualquer interesse financeiro na Recuperanda ou qualquer relação com quaisquer das partes envolvidas, o que caracteriza nossa independência em relação ao presente trabalho.</a:t>
            </a:r>
          </a:p>
          <a:p>
            <a:pPr marL="116205" indent="237490" algn="just" defTabSz="237668">
              <a:lnSpc>
                <a:spcPct val="150000"/>
              </a:lnSpc>
              <a:spcAft>
                <a:spcPts val="1000"/>
              </a:spcAft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A administração da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Quinta do Vale Alimentos Ltda</a:t>
            </a:r>
            <a:r>
              <a:rPr lang="pt-BR" sz="1100" b="1" dirty="0">
                <a:solidFill>
                  <a:srgbClr val="33691E">
                    <a:lumMod val="75000"/>
                  </a:srgb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e seus sócios não impuseram qualquer restrição a: (i) obter todas as informações solicitadas para produzir este relatório; e (ii) chegar de forma independente às conclusões aqui contidas.</a:t>
            </a:r>
          </a:p>
          <a:p>
            <a:pPr marL="116205" indent="237490" algn="just" defTabSz="237668">
              <a:lnSpc>
                <a:spcPct val="150000"/>
              </a:lnSpc>
              <a:spcAft>
                <a:spcPts val="1000"/>
              </a:spcAft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Este relatório e as opiniões aqui contidas têm a finalidade de informar a todos os interessados no presente processo, observando o fato de que qualquer leitor deste trabalho deve estar ciente das condições que o nortearam.</a:t>
            </a:r>
          </a:p>
          <a:p>
            <a:pPr marL="116205" indent="237490" algn="just" defTabSz="237668">
              <a:lnSpc>
                <a:spcPct val="150000"/>
              </a:lnSpc>
              <a:spcAft>
                <a:spcPts val="1000"/>
              </a:spcAft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Exceto quando expressamente mencionado, os valores indicados neste relatório estão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expressos em reais (R$).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345CDCE8-8E0F-4910-8C66-D2AACCA0D2C3}"/>
              </a:ext>
            </a:extLst>
          </p:cNvPr>
          <p:cNvSpPr txBox="1"/>
          <p:nvPr/>
        </p:nvSpPr>
        <p:spPr>
          <a:xfrm>
            <a:off x="5248679" y="4293699"/>
            <a:ext cx="4057096" cy="1589153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Esta Administração Judicial acordou com os representantes da Recuperanda que as informações contábeis e gerenciais devem ser fornecidas até o dia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15 do mês subsequente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àquele ao qual o relatório de atividades se refere. Cumpre ressaltar que até a data de elaboração deste relatório, todos os documentos estavam sendo disponibilizados tempestivamente.</a:t>
            </a:r>
            <a:endParaRPr lang="pt-BR" sz="1100" b="1" dirty="0">
              <a:solidFill>
                <a:srgbClr val="33691E">
                  <a:lumMod val="75000"/>
                </a:srgb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52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Rectangle 387">
            <a:extLst>
              <a:ext uri="{FF2B5EF4-FFF2-40B4-BE49-F238E27FC236}">
                <a16:creationId xmlns:a16="http://schemas.microsoft.com/office/drawing/2014/main" id="{57C0C48F-55D8-42F5-8B24-1F6CBD7CD7E1}"/>
              </a:ext>
            </a:extLst>
          </p:cNvPr>
          <p:cNvSpPr/>
          <p:nvPr/>
        </p:nvSpPr>
        <p:spPr>
          <a:xfrm>
            <a:off x="418087" y="1635885"/>
            <a:ext cx="9301500" cy="273921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Abaixo é apresentado o cronograma do processo de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Recuperação Judicial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da Recuperanda, demonstrando o atual estágio em que se encontra.</a:t>
            </a:r>
            <a:endParaRPr lang="en-US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110" name="Straight Connector 36">
            <a:extLst>
              <a:ext uri="{FF2B5EF4-FFF2-40B4-BE49-F238E27FC236}">
                <a16:creationId xmlns:a16="http://schemas.microsoft.com/office/drawing/2014/main" id="{61163F67-B073-4443-BE2E-2B74E0E07D1D}"/>
              </a:ext>
            </a:extLst>
          </p:cNvPr>
          <p:cNvCxnSpPr>
            <a:cxnSpLocks/>
          </p:cNvCxnSpPr>
          <p:nvPr/>
        </p:nvCxnSpPr>
        <p:spPr>
          <a:xfrm flipV="1">
            <a:off x="1292262" y="2349512"/>
            <a:ext cx="9232" cy="146250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9989320B-1774-41AA-ACB6-E8E3D768AEDA}"/>
              </a:ext>
            </a:extLst>
          </p:cNvPr>
          <p:cNvSpPr txBox="1"/>
          <p:nvPr/>
        </p:nvSpPr>
        <p:spPr>
          <a:xfrm>
            <a:off x="1292262" y="2335762"/>
            <a:ext cx="10135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Ajuizamento</a:t>
            </a:r>
            <a:r>
              <a:rPr lang="en-US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(art. 51 LRF)</a:t>
            </a:r>
            <a:endParaRPr lang="ko-KR" alt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112" name="Straight Connector 42">
            <a:extLst>
              <a:ext uri="{FF2B5EF4-FFF2-40B4-BE49-F238E27FC236}">
                <a16:creationId xmlns:a16="http://schemas.microsoft.com/office/drawing/2014/main" id="{9A6D1BB8-D379-4747-9EF9-D5C03843E60A}"/>
              </a:ext>
            </a:extLst>
          </p:cNvPr>
          <p:cNvCxnSpPr/>
          <p:nvPr/>
        </p:nvCxnSpPr>
        <p:spPr>
          <a:xfrm flipV="1">
            <a:off x="2793918" y="2332410"/>
            <a:ext cx="0" cy="146250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454844CD-89E8-44A1-AA6C-3C879B251A0B}"/>
              </a:ext>
            </a:extLst>
          </p:cNvPr>
          <p:cNvSpPr txBox="1"/>
          <p:nvPr/>
        </p:nvSpPr>
        <p:spPr>
          <a:xfrm>
            <a:off x="2795834" y="2335762"/>
            <a:ext cx="14001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Edital do art. 52, § 1º LRF) – relação de credores da Recuperanda</a:t>
            </a:r>
          </a:p>
        </p:txBody>
      </p:sp>
      <p:cxnSp>
        <p:nvCxnSpPr>
          <p:cNvPr id="114" name="Straight Connector 46">
            <a:extLst>
              <a:ext uri="{FF2B5EF4-FFF2-40B4-BE49-F238E27FC236}">
                <a16:creationId xmlns:a16="http://schemas.microsoft.com/office/drawing/2014/main" id="{0F3C65B8-6595-4796-94F4-10C00D69E29A}"/>
              </a:ext>
            </a:extLst>
          </p:cNvPr>
          <p:cNvCxnSpPr/>
          <p:nvPr/>
        </p:nvCxnSpPr>
        <p:spPr>
          <a:xfrm flipH="1" flipV="1">
            <a:off x="4305129" y="2337302"/>
            <a:ext cx="132" cy="146250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F400C053-F701-4E23-BE6B-119C3A2543B5}"/>
              </a:ext>
            </a:extLst>
          </p:cNvPr>
          <p:cNvSpPr txBox="1"/>
          <p:nvPr/>
        </p:nvSpPr>
        <p:spPr>
          <a:xfrm>
            <a:off x="4296312" y="2335762"/>
            <a:ext cx="142973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Edital do art. 53, p. ú. LRF – relação de credores da Administração Judicial</a:t>
            </a:r>
          </a:p>
        </p:txBody>
      </p:sp>
      <p:cxnSp>
        <p:nvCxnSpPr>
          <p:cNvPr id="116" name="Straight Connector 52">
            <a:extLst>
              <a:ext uri="{FF2B5EF4-FFF2-40B4-BE49-F238E27FC236}">
                <a16:creationId xmlns:a16="http://schemas.microsoft.com/office/drawing/2014/main" id="{9BF05734-8A63-4CBD-B777-86F2D61AD770}"/>
              </a:ext>
            </a:extLst>
          </p:cNvPr>
          <p:cNvCxnSpPr>
            <a:cxnSpLocks/>
          </p:cNvCxnSpPr>
          <p:nvPr/>
        </p:nvCxnSpPr>
        <p:spPr>
          <a:xfrm flipV="1">
            <a:off x="2048854" y="4117746"/>
            <a:ext cx="0" cy="146250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1B6BD491-4FEB-4832-90E6-35E2DD266A00}"/>
              </a:ext>
            </a:extLst>
          </p:cNvPr>
          <p:cNvSpPr txBox="1"/>
          <p:nvPr/>
        </p:nvSpPr>
        <p:spPr>
          <a:xfrm>
            <a:off x="2030329" y="4989213"/>
            <a:ext cx="12562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Deferimento do processamento </a:t>
            </a:r>
            <a:r>
              <a:rPr lang="en-US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52 LRF)</a:t>
            </a:r>
            <a:endParaRPr lang="ko-KR" alt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118" name="Straight Connector 56">
            <a:extLst>
              <a:ext uri="{FF2B5EF4-FFF2-40B4-BE49-F238E27FC236}">
                <a16:creationId xmlns:a16="http://schemas.microsoft.com/office/drawing/2014/main" id="{26ECD61B-3B6C-4FE9-8314-19ED322819F7}"/>
              </a:ext>
            </a:extLst>
          </p:cNvPr>
          <p:cNvCxnSpPr>
            <a:cxnSpLocks/>
          </p:cNvCxnSpPr>
          <p:nvPr/>
        </p:nvCxnSpPr>
        <p:spPr>
          <a:xfrm flipV="1">
            <a:off x="3546515" y="4126624"/>
            <a:ext cx="0" cy="146250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9B4A1160-91FD-40F8-9D92-0A765268406E}"/>
              </a:ext>
            </a:extLst>
          </p:cNvPr>
          <p:cNvSpPr txBox="1"/>
          <p:nvPr/>
        </p:nvSpPr>
        <p:spPr>
          <a:xfrm>
            <a:off x="3554519" y="4989213"/>
            <a:ext cx="127602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Entrega do plano de recuperação judicial </a:t>
            </a:r>
            <a:r>
              <a:rPr lang="en-US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53 LRF)</a:t>
            </a:r>
            <a:endParaRPr lang="ko-KR" alt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8575CEDF-20BE-4279-89E6-6D8CF347DA80}"/>
              </a:ext>
            </a:extLst>
          </p:cNvPr>
          <p:cNvSpPr txBox="1"/>
          <p:nvPr/>
        </p:nvSpPr>
        <p:spPr>
          <a:xfrm>
            <a:off x="505569" y="4093334"/>
            <a:ext cx="1606664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04/02/2019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4097C2B1-A8E0-4EDD-97E4-493D53C01403}"/>
              </a:ext>
            </a:extLst>
          </p:cNvPr>
          <p:cNvSpPr txBox="1"/>
          <p:nvPr/>
        </p:nvSpPr>
        <p:spPr>
          <a:xfrm>
            <a:off x="2300513" y="4093334"/>
            <a:ext cx="1004565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04/04/2019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9443787B-CC3E-4996-8DFD-A779D60B70CE}"/>
              </a:ext>
            </a:extLst>
          </p:cNvPr>
          <p:cNvSpPr txBox="1"/>
          <p:nvPr/>
        </p:nvSpPr>
        <p:spPr>
          <a:xfrm>
            <a:off x="3763730" y="4093334"/>
            <a:ext cx="1124591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21/08/2019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B61B46FA-E86F-40E6-9D69-3839B7F22851}"/>
              </a:ext>
            </a:extLst>
          </p:cNvPr>
          <p:cNvSpPr txBox="1"/>
          <p:nvPr/>
        </p:nvSpPr>
        <p:spPr>
          <a:xfrm>
            <a:off x="1442796" y="3576654"/>
            <a:ext cx="11671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05/02/2019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8300AA87-4A64-4823-9EAF-38DA5D2E548F}"/>
              </a:ext>
            </a:extLst>
          </p:cNvPr>
          <p:cNvSpPr txBox="1"/>
          <p:nvPr/>
        </p:nvSpPr>
        <p:spPr>
          <a:xfrm>
            <a:off x="3044724" y="3576654"/>
            <a:ext cx="10033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08/04/2019</a:t>
            </a:r>
          </a:p>
        </p:txBody>
      </p:sp>
      <p:grpSp>
        <p:nvGrpSpPr>
          <p:cNvPr id="125" name="그룹 1">
            <a:extLst>
              <a:ext uri="{FF2B5EF4-FFF2-40B4-BE49-F238E27FC236}">
                <a16:creationId xmlns:a16="http://schemas.microsoft.com/office/drawing/2014/main" id="{AE58F6B1-336E-47A7-8F45-E8A98870D866}"/>
              </a:ext>
            </a:extLst>
          </p:cNvPr>
          <p:cNvGrpSpPr/>
          <p:nvPr/>
        </p:nvGrpSpPr>
        <p:grpSpPr>
          <a:xfrm>
            <a:off x="1138225" y="3726571"/>
            <a:ext cx="7246305" cy="447178"/>
            <a:chOff x="1516217" y="3632352"/>
            <a:chExt cx="8964256" cy="550373"/>
          </a:xfrm>
          <a:solidFill>
            <a:schemeClr val="accent6">
              <a:lumMod val="75000"/>
            </a:schemeClr>
          </a:solidFill>
        </p:grpSpPr>
        <p:sp>
          <p:nvSpPr>
            <p:cNvPr id="126" name="Oval 5">
              <a:extLst>
                <a:ext uri="{FF2B5EF4-FFF2-40B4-BE49-F238E27FC236}">
                  <a16:creationId xmlns:a16="http://schemas.microsoft.com/office/drawing/2014/main" id="{11845C6B-AED3-4B88-A507-B7D6C26D34DA}"/>
                </a:ext>
              </a:extLst>
            </p:cNvPr>
            <p:cNvSpPr/>
            <p:nvPr/>
          </p:nvSpPr>
          <p:spPr>
            <a:xfrm>
              <a:off x="1929958" y="3810545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Oval 6">
              <a:extLst>
                <a:ext uri="{FF2B5EF4-FFF2-40B4-BE49-F238E27FC236}">
                  <a16:creationId xmlns:a16="http://schemas.microsoft.com/office/drawing/2014/main" id="{199371E5-E866-4ABF-9BDA-8CB2ABAA6FDD}"/>
                </a:ext>
              </a:extLst>
            </p:cNvPr>
            <p:cNvSpPr/>
            <p:nvPr/>
          </p:nvSpPr>
          <p:spPr>
            <a:xfrm>
              <a:off x="2532560" y="3810545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Oval 7">
              <a:extLst>
                <a:ext uri="{FF2B5EF4-FFF2-40B4-BE49-F238E27FC236}">
                  <a16:creationId xmlns:a16="http://schemas.microsoft.com/office/drawing/2014/main" id="{8B288BD0-DB92-421A-A719-398CB5676BEC}"/>
                </a:ext>
              </a:extLst>
            </p:cNvPr>
            <p:cNvSpPr/>
            <p:nvPr/>
          </p:nvSpPr>
          <p:spPr>
            <a:xfrm>
              <a:off x="2860501" y="3810545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Oval 8">
              <a:extLst>
                <a:ext uri="{FF2B5EF4-FFF2-40B4-BE49-F238E27FC236}">
                  <a16:creationId xmlns:a16="http://schemas.microsoft.com/office/drawing/2014/main" id="{F77E9B90-8C9F-4F27-815B-39886AC4E260}"/>
                </a:ext>
              </a:extLst>
            </p:cNvPr>
            <p:cNvSpPr/>
            <p:nvPr/>
          </p:nvSpPr>
          <p:spPr>
            <a:xfrm>
              <a:off x="3135162" y="3810545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0" name="Oval 9">
              <a:extLst>
                <a:ext uri="{FF2B5EF4-FFF2-40B4-BE49-F238E27FC236}">
                  <a16:creationId xmlns:a16="http://schemas.microsoft.com/office/drawing/2014/main" id="{B95E4D2F-C16F-47B2-8434-73F3F65FA31B}"/>
                </a:ext>
              </a:extLst>
            </p:cNvPr>
            <p:cNvSpPr/>
            <p:nvPr/>
          </p:nvSpPr>
          <p:spPr>
            <a:xfrm>
              <a:off x="3783604" y="3810545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Oval 10">
              <a:extLst>
                <a:ext uri="{FF2B5EF4-FFF2-40B4-BE49-F238E27FC236}">
                  <a16:creationId xmlns:a16="http://schemas.microsoft.com/office/drawing/2014/main" id="{55722591-62A3-4986-9411-7A131A6B80E5}"/>
                </a:ext>
              </a:extLst>
            </p:cNvPr>
            <p:cNvSpPr/>
            <p:nvPr/>
          </p:nvSpPr>
          <p:spPr>
            <a:xfrm>
              <a:off x="4412846" y="3810545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Oval 11">
              <a:extLst>
                <a:ext uri="{FF2B5EF4-FFF2-40B4-BE49-F238E27FC236}">
                  <a16:creationId xmlns:a16="http://schemas.microsoft.com/office/drawing/2014/main" id="{7D1F4123-7986-4471-8B99-B16CAD2F45D3}"/>
                </a:ext>
              </a:extLst>
            </p:cNvPr>
            <p:cNvSpPr/>
            <p:nvPr/>
          </p:nvSpPr>
          <p:spPr>
            <a:xfrm>
              <a:off x="4700827" y="3810545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" name="Oval 12">
              <a:extLst>
                <a:ext uri="{FF2B5EF4-FFF2-40B4-BE49-F238E27FC236}">
                  <a16:creationId xmlns:a16="http://schemas.microsoft.com/office/drawing/2014/main" id="{5E7FD273-2B26-46BC-ABE2-422DAC6C0C01}"/>
                </a:ext>
              </a:extLst>
            </p:cNvPr>
            <p:cNvSpPr/>
            <p:nvPr/>
          </p:nvSpPr>
          <p:spPr>
            <a:xfrm>
              <a:off x="4975488" y="3810545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Oval 13">
              <a:extLst>
                <a:ext uri="{FF2B5EF4-FFF2-40B4-BE49-F238E27FC236}">
                  <a16:creationId xmlns:a16="http://schemas.microsoft.com/office/drawing/2014/main" id="{7DEE480F-3CA6-4F6C-999C-CE353000D293}"/>
                </a:ext>
              </a:extLst>
            </p:cNvPr>
            <p:cNvSpPr/>
            <p:nvPr/>
          </p:nvSpPr>
          <p:spPr>
            <a:xfrm>
              <a:off x="5663890" y="3810545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Oval 15">
              <a:extLst>
                <a:ext uri="{FF2B5EF4-FFF2-40B4-BE49-F238E27FC236}">
                  <a16:creationId xmlns:a16="http://schemas.microsoft.com/office/drawing/2014/main" id="{71F600F6-13C8-4DAF-A345-0001023AD0A2}"/>
                </a:ext>
              </a:extLst>
            </p:cNvPr>
            <p:cNvSpPr/>
            <p:nvPr/>
          </p:nvSpPr>
          <p:spPr>
            <a:xfrm>
              <a:off x="6607753" y="3810545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Oval 16">
              <a:extLst>
                <a:ext uri="{FF2B5EF4-FFF2-40B4-BE49-F238E27FC236}">
                  <a16:creationId xmlns:a16="http://schemas.microsoft.com/office/drawing/2014/main" id="{394B4DF7-839A-4701-B0B9-649F30C4706F}"/>
                </a:ext>
              </a:extLst>
            </p:cNvPr>
            <p:cNvSpPr/>
            <p:nvPr/>
          </p:nvSpPr>
          <p:spPr>
            <a:xfrm>
              <a:off x="6855774" y="3810545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Oval 20">
              <a:extLst>
                <a:ext uri="{FF2B5EF4-FFF2-40B4-BE49-F238E27FC236}">
                  <a16:creationId xmlns:a16="http://schemas.microsoft.com/office/drawing/2014/main" id="{8E1CB5B5-7D7D-4B77-A3DA-75804734C425}"/>
                </a:ext>
              </a:extLst>
            </p:cNvPr>
            <p:cNvSpPr/>
            <p:nvPr/>
          </p:nvSpPr>
          <p:spPr>
            <a:xfrm>
              <a:off x="7768440" y="3834092"/>
              <a:ext cx="216024" cy="21602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Oval 21">
              <a:extLst>
                <a:ext uri="{FF2B5EF4-FFF2-40B4-BE49-F238E27FC236}">
                  <a16:creationId xmlns:a16="http://schemas.microsoft.com/office/drawing/2014/main" id="{D330F7DE-1DE9-4437-A1AB-23D2972E439C}"/>
                </a:ext>
              </a:extLst>
            </p:cNvPr>
            <p:cNvSpPr/>
            <p:nvPr/>
          </p:nvSpPr>
          <p:spPr>
            <a:xfrm>
              <a:off x="8483297" y="3832397"/>
              <a:ext cx="216024" cy="216024"/>
            </a:xfrm>
            <a:prstGeom prst="ellipse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39" name="Group 27">
              <a:extLst>
                <a:ext uri="{FF2B5EF4-FFF2-40B4-BE49-F238E27FC236}">
                  <a16:creationId xmlns:a16="http://schemas.microsoft.com/office/drawing/2014/main" id="{0B2440EB-52B5-4E6C-8237-5BB898DF613D}"/>
                </a:ext>
              </a:extLst>
            </p:cNvPr>
            <p:cNvGrpSpPr/>
            <p:nvPr/>
          </p:nvGrpSpPr>
          <p:grpSpPr>
            <a:xfrm>
              <a:off x="9775649" y="3632352"/>
              <a:ext cx="704824" cy="550373"/>
              <a:chOff x="5681730" y="4455616"/>
              <a:chExt cx="704824" cy="550373"/>
            </a:xfrm>
            <a:grpFill/>
          </p:grpSpPr>
          <p:sp>
            <p:nvSpPr>
              <p:cNvPr id="149" name="Rounded Rectangle 25">
                <a:extLst>
                  <a:ext uri="{FF2B5EF4-FFF2-40B4-BE49-F238E27FC236}">
                    <a16:creationId xmlns:a16="http://schemas.microsoft.com/office/drawing/2014/main" id="{AEA1F229-C3CF-467A-A142-ADBA07F574D1}"/>
                  </a:ext>
                </a:extLst>
              </p:cNvPr>
              <p:cNvSpPr/>
              <p:nvPr/>
            </p:nvSpPr>
            <p:spPr>
              <a:xfrm rot="2624939">
                <a:off x="5681730" y="4455616"/>
                <a:ext cx="682843" cy="1800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60000"/>
                  <a:lumOff val="40000"/>
                </a:schemeClr>
              </a:solidFill>
              <a:ln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50">
                  <a:solidFill>
                    <a:schemeClr val="bg2">
                      <a:lumMod val="10000"/>
                    </a:schemeClr>
                  </a:solidFill>
                  <a:latin typeface="Source Sans Pro Light" panose="020B0403030403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Rounded Rectangle 26">
                <a:extLst>
                  <a:ext uri="{FF2B5EF4-FFF2-40B4-BE49-F238E27FC236}">
                    <a16:creationId xmlns:a16="http://schemas.microsoft.com/office/drawing/2014/main" id="{6F747411-B60E-4B86-B476-988424B65D39}"/>
                  </a:ext>
                </a:extLst>
              </p:cNvPr>
              <p:cNvSpPr/>
              <p:nvPr/>
            </p:nvSpPr>
            <p:spPr>
              <a:xfrm rot="18900000">
                <a:off x="5703711" y="4825989"/>
                <a:ext cx="682843" cy="1800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60000"/>
                  <a:lumOff val="40000"/>
                </a:schemeClr>
              </a:solidFill>
              <a:ln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50">
                  <a:solidFill>
                    <a:schemeClr val="bg2">
                      <a:lumMod val="10000"/>
                    </a:schemeClr>
                  </a:solidFill>
                  <a:latin typeface="Source Sans Pro Light" panose="020B0403030403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0" name="Oval 29">
              <a:extLst>
                <a:ext uri="{FF2B5EF4-FFF2-40B4-BE49-F238E27FC236}">
                  <a16:creationId xmlns:a16="http://schemas.microsoft.com/office/drawing/2014/main" id="{B006000C-B081-4E6C-9510-3D26B83AF45E}"/>
                </a:ext>
              </a:extLst>
            </p:cNvPr>
            <p:cNvSpPr/>
            <p:nvPr/>
          </p:nvSpPr>
          <p:spPr>
            <a:xfrm>
              <a:off x="1516217" y="3734345"/>
              <a:ext cx="368424" cy="3684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Oval 30">
              <a:extLst>
                <a:ext uri="{FF2B5EF4-FFF2-40B4-BE49-F238E27FC236}">
                  <a16:creationId xmlns:a16="http://schemas.microsoft.com/office/drawing/2014/main" id="{F85401EA-61AA-4424-ACF7-8494786C29C6}"/>
                </a:ext>
              </a:extLst>
            </p:cNvPr>
            <p:cNvSpPr/>
            <p:nvPr/>
          </p:nvSpPr>
          <p:spPr>
            <a:xfrm>
              <a:off x="2464927" y="3734345"/>
              <a:ext cx="368424" cy="3684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Oval 31">
              <a:extLst>
                <a:ext uri="{FF2B5EF4-FFF2-40B4-BE49-F238E27FC236}">
                  <a16:creationId xmlns:a16="http://schemas.microsoft.com/office/drawing/2014/main" id="{89D0F22C-3B32-449F-A368-9DDC7E9E3967}"/>
                </a:ext>
              </a:extLst>
            </p:cNvPr>
            <p:cNvSpPr/>
            <p:nvPr/>
          </p:nvSpPr>
          <p:spPr>
            <a:xfrm>
              <a:off x="3384601" y="3717089"/>
              <a:ext cx="368424" cy="3684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Oval 32">
              <a:extLst>
                <a:ext uri="{FF2B5EF4-FFF2-40B4-BE49-F238E27FC236}">
                  <a16:creationId xmlns:a16="http://schemas.microsoft.com/office/drawing/2014/main" id="{092CA7CE-3E56-4E1D-805E-94847F664284}"/>
                </a:ext>
              </a:extLst>
            </p:cNvPr>
            <p:cNvSpPr/>
            <p:nvPr/>
          </p:nvSpPr>
          <p:spPr>
            <a:xfrm>
              <a:off x="4306671" y="3741877"/>
              <a:ext cx="368424" cy="3684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Oval 33">
              <a:extLst>
                <a:ext uri="{FF2B5EF4-FFF2-40B4-BE49-F238E27FC236}">
                  <a16:creationId xmlns:a16="http://schemas.microsoft.com/office/drawing/2014/main" id="{C30204BD-2B19-48CE-A280-FEE5BDA59710}"/>
                </a:ext>
              </a:extLst>
            </p:cNvPr>
            <p:cNvSpPr/>
            <p:nvPr/>
          </p:nvSpPr>
          <p:spPr>
            <a:xfrm>
              <a:off x="5253868" y="3722904"/>
              <a:ext cx="368424" cy="3684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highlight>
                  <a:srgbClr val="FF9933"/>
                </a:highlight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Oval 76">
              <a:extLst>
                <a:ext uri="{FF2B5EF4-FFF2-40B4-BE49-F238E27FC236}">
                  <a16:creationId xmlns:a16="http://schemas.microsoft.com/office/drawing/2014/main" id="{B837A10A-0DF9-47A1-85E5-0567D1FDED87}"/>
                </a:ext>
              </a:extLst>
            </p:cNvPr>
            <p:cNvSpPr/>
            <p:nvPr/>
          </p:nvSpPr>
          <p:spPr>
            <a:xfrm>
              <a:off x="9513945" y="3809340"/>
              <a:ext cx="216024" cy="216024"/>
            </a:xfrm>
            <a:prstGeom prst="ellipse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Oval 5">
              <a:extLst>
                <a:ext uri="{FF2B5EF4-FFF2-40B4-BE49-F238E27FC236}">
                  <a16:creationId xmlns:a16="http://schemas.microsoft.com/office/drawing/2014/main" id="{29B98BF2-71BC-4B6C-9996-E7F1DEC6B74E}"/>
                </a:ext>
              </a:extLst>
            </p:cNvPr>
            <p:cNvSpPr/>
            <p:nvPr/>
          </p:nvSpPr>
          <p:spPr>
            <a:xfrm>
              <a:off x="2217939" y="3810545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Oval 9">
              <a:extLst>
                <a:ext uri="{FF2B5EF4-FFF2-40B4-BE49-F238E27FC236}">
                  <a16:creationId xmlns:a16="http://schemas.microsoft.com/office/drawing/2014/main" id="{7513C026-E11F-4CF0-B10A-61EE824DEC5C}"/>
                </a:ext>
              </a:extLst>
            </p:cNvPr>
            <p:cNvSpPr/>
            <p:nvPr/>
          </p:nvSpPr>
          <p:spPr>
            <a:xfrm>
              <a:off x="4044945" y="3810545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Oval 13">
              <a:extLst>
                <a:ext uri="{FF2B5EF4-FFF2-40B4-BE49-F238E27FC236}">
                  <a16:creationId xmlns:a16="http://schemas.microsoft.com/office/drawing/2014/main" id="{A1D0412C-54C3-4191-AB85-88A73165E9C0}"/>
                </a:ext>
              </a:extLst>
            </p:cNvPr>
            <p:cNvSpPr/>
            <p:nvPr/>
          </p:nvSpPr>
          <p:spPr>
            <a:xfrm>
              <a:off x="5938551" y="3810545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1" name="Oval 33">
            <a:extLst>
              <a:ext uri="{FF2B5EF4-FFF2-40B4-BE49-F238E27FC236}">
                <a16:creationId xmlns:a16="http://schemas.microsoft.com/office/drawing/2014/main" id="{B3E4C0B2-84E6-445A-96A8-4964F355862D}"/>
              </a:ext>
            </a:extLst>
          </p:cNvPr>
          <p:cNvSpPr/>
          <p:nvPr/>
        </p:nvSpPr>
        <p:spPr>
          <a:xfrm>
            <a:off x="4922768" y="3785676"/>
            <a:ext cx="297817" cy="2993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152" name="Straight Connector 56">
            <a:extLst>
              <a:ext uri="{FF2B5EF4-FFF2-40B4-BE49-F238E27FC236}">
                <a16:creationId xmlns:a16="http://schemas.microsoft.com/office/drawing/2014/main" id="{BE0B799A-B481-4AFD-8D76-339DFFF6D64C}"/>
              </a:ext>
            </a:extLst>
          </p:cNvPr>
          <p:cNvCxnSpPr>
            <a:cxnSpLocks/>
          </p:cNvCxnSpPr>
          <p:nvPr/>
        </p:nvCxnSpPr>
        <p:spPr>
          <a:xfrm flipV="1">
            <a:off x="5068837" y="4095136"/>
            <a:ext cx="0" cy="148511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Box 152">
            <a:extLst>
              <a:ext uri="{FF2B5EF4-FFF2-40B4-BE49-F238E27FC236}">
                <a16:creationId xmlns:a16="http://schemas.microsoft.com/office/drawing/2014/main" id="{327E5CF7-71E0-4F00-9E3A-ED1297CABD8A}"/>
              </a:ext>
            </a:extLst>
          </p:cNvPr>
          <p:cNvSpPr txBox="1"/>
          <p:nvPr/>
        </p:nvSpPr>
        <p:spPr>
          <a:xfrm>
            <a:off x="5066057" y="5140497"/>
            <a:ext cx="10045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Objeções</a:t>
            </a:r>
          </a:p>
          <a:p>
            <a:r>
              <a:rPr lang="en-US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55 LRF)</a:t>
            </a:r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FA174244-0E02-43EE-A69D-640826F85AC1}"/>
              </a:ext>
            </a:extLst>
          </p:cNvPr>
          <p:cNvSpPr txBox="1"/>
          <p:nvPr/>
        </p:nvSpPr>
        <p:spPr>
          <a:xfrm>
            <a:off x="4474393" y="3576654"/>
            <a:ext cx="11638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20/09/2019</a:t>
            </a:r>
          </a:p>
        </p:txBody>
      </p:sp>
      <p:sp>
        <p:nvSpPr>
          <p:cNvPr id="155" name="Oval 33">
            <a:extLst>
              <a:ext uri="{FF2B5EF4-FFF2-40B4-BE49-F238E27FC236}">
                <a16:creationId xmlns:a16="http://schemas.microsoft.com/office/drawing/2014/main" id="{FE293B2D-33FE-4D1E-BEAA-C4B54C2DA35D}"/>
              </a:ext>
            </a:extLst>
          </p:cNvPr>
          <p:cNvSpPr/>
          <p:nvPr/>
        </p:nvSpPr>
        <p:spPr>
          <a:xfrm>
            <a:off x="5651698" y="3815437"/>
            <a:ext cx="297817" cy="2993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Oval 33">
            <a:extLst>
              <a:ext uri="{FF2B5EF4-FFF2-40B4-BE49-F238E27FC236}">
                <a16:creationId xmlns:a16="http://schemas.microsoft.com/office/drawing/2014/main" id="{2C1D7F7E-AFF7-4B24-AFC2-871182B92B75}"/>
              </a:ext>
            </a:extLst>
          </p:cNvPr>
          <p:cNvSpPr/>
          <p:nvPr/>
        </p:nvSpPr>
        <p:spPr>
          <a:xfrm>
            <a:off x="6425594" y="3826977"/>
            <a:ext cx="297817" cy="29934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Oval 33">
            <a:extLst>
              <a:ext uri="{FF2B5EF4-FFF2-40B4-BE49-F238E27FC236}">
                <a16:creationId xmlns:a16="http://schemas.microsoft.com/office/drawing/2014/main" id="{F7F67C37-FCD1-4048-A7BE-4CBFE26255E0}"/>
              </a:ext>
            </a:extLst>
          </p:cNvPr>
          <p:cNvSpPr/>
          <p:nvPr/>
        </p:nvSpPr>
        <p:spPr>
          <a:xfrm>
            <a:off x="7255687" y="3812861"/>
            <a:ext cx="297817" cy="299345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158" name="Straight Connector 56">
            <a:extLst>
              <a:ext uri="{FF2B5EF4-FFF2-40B4-BE49-F238E27FC236}">
                <a16:creationId xmlns:a16="http://schemas.microsoft.com/office/drawing/2014/main" id="{0A8C242B-0BE5-423B-93A8-1BA9A6709FED}"/>
              </a:ext>
            </a:extLst>
          </p:cNvPr>
          <p:cNvCxnSpPr>
            <a:cxnSpLocks/>
          </p:cNvCxnSpPr>
          <p:nvPr/>
        </p:nvCxnSpPr>
        <p:spPr>
          <a:xfrm>
            <a:off x="7404595" y="2387774"/>
            <a:ext cx="1" cy="1440679"/>
          </a:xfrm>
          <a:prstGeom prst="line">
            <a:avLst/>
          </a:prstGeom>
          <a:ln w="25400">
            <a:solidFill>
              <a:schemeClr val="tx1">
                <a:lumMod val="60000"/>
                <a:lumOff val="40000"/>
              </a:schemeClr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TextBox 158">
            <a:extLst>
              <a:ext uri="{FF2B5EF4-FFF2-40B4-BE49-F238E27FC236}">
                <a16:creationId xmlns:a16="http://schemas.microsoft.com/office/drawing/2014/main" id="{6AA60756-3AF5-4CB7-A90F-EC6EA873ACE7}"/>
              </a:ext>
            </a:extLst>
          </p:cNvPr>
          <p:cNvSpPr txBox="1"/>
          <p:nvPr/>
        </p:nvSpPr>
        <p:spPr>
          <a:xfrm>
            <a:off x="5782290" y="2335762"/>
            <a:ext cx="15475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AGC (art. 56 LRF)</a:t>
            </a:r>
          </a:p>
          <a:p>
            <a:endParaRPr lang="pt-BR" altLang="ko-KR" sz="1100" i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9C0712B1-5C7D-4E5A-A0C1-5FAD14030618}"/>
              </a:ext>
            </a:extLst>
          </p:cNvPr>
          <p:cNvSpPr txBox="1"/>
          <p:nvPr/>
        </p:nvSpPr>
        <p:spPr>
          <a:xfrm>
            <a:off x="6567233" y="4989213"/>
            <a:ext cx="142387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Aguarda-se a concessão da RJ</a:t>
            </a:r>
          </a:p>
          <a:p>
            <a:r>
              <a:rPr lang="en-US" altLang="ko-KR" sz="110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58 LRF)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0C26946A-F5D7-423F-A3E2-B09A8035E0C2}"/>
              </a:ext>
            </a:extLst>
          </p:cNvPr>
          <p:cNvSpPr txBox="1"/>
          <p:nvPr/>
        </p:nvSpPr>
        <p:spPr>
          <a:xfrm>
            <a:off x="7402863" y="2335762"/>
            <a:ext cx="14454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Encerramento da RJ</a:t>
            </a:r>
          </a:p>
          <a:p>
            <a:r>
              <a:rPr lang="en-US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63 LRF)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963CCA18-FBFB-4D22-8563-AF79D41671D4}"/>
              </a:ext>
            </a:extLst>
          </p:cNvPr>
          <p:cNvSpPr txBox="1"/>
          <p:nvPr/>
        </p:nvSpPr>
        <p:spPr>
          <a:xfrm>
            <a:off x="6051024" y="3576654"/>
            <a:ext cx="10324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Sem previsão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Oval 19">
            <a:extLst>
              <a:ext uri="{FF2B5EF4-FFF2-40B4-BE49-F238E27FC236}">
                <a16:creationId xmlns:a16="http://schemas.microsoft.com/office/drawing/2014/main" id="{603CDA49-3C8F-46D6-80AD-AF1498915FA0}"/>
              </a:ext>
            </a:extLst>
          </p:cNvPr>
          <p:cNvSpPr/>
          <p:nvPr/>
        </p:nvSpPr>
        <p:spPr>
          <a:xfrm>
            <a:off x="5986875" y="3886266"/>
            <a:ext cx="174624" cy="1755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Oval 76">
            <a:extLst>
              <a:ext uri="{FF2B5EF4-FFF2-40B4-BE49-F238E27FC236}">
                <a16:creationId xmlns:a16="http://schemas.microsoft.com/office/drawing/2014/main" id="{D248B23C-9379-4C87-9E82-9475684EC8F0}"/>
              </a:ext>
            </a:extLst>
          </p:cNvPr>
          <p:cNvSpPr/>
          <p:nvPr/>
        </p:nvSpPr>
        <p:spPr>
          <a:xfrm>
            <a:off x="7813137" y="3870792"/>
            <a:ext cx="174624" cy="175520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165" name="Straight Connector 42">
            <a:extLst>
              <a:ext uri="{FF2B5EF4-FFF2-40B4-BE49-F238E27FC236}">
                <a16:creationId xmlns:a16="http://schemas.microsoft.com/office/drawing/2014/main" id="{67A32C33-A738-45A4-9A6E-B5E92C84F5D9}"/>
              </a:ext>
            </a:extLst>
          </p:cNvPr>
          <p:cNvCxnSpPr>
            <a:cxnSpLocks/>
          </p:cNvCxnSpPr>
          <p:nvPr/>
        </p:nvCxnSpPr>
        <p:spPr>
          <a:xfrm>
            <a:off x="6574502" y="4109701"/>
            <a:ext cx="0" cy="1479423"/>
          </a:xfrm>
          <a:prstGeom prst="line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>
            <a:extLst>
              <a:ext uri="{FF2B5EF4-FFF2-40B4-BE49-F238E27FC236}">
                <a16:creationId xmlns:a16="http://schemas.microsoft.com/office/drawing/2014/main" id="{D58503BA-93E8-40E1-85CB-E965AAFF306C}"/>
              </a:ext>
            </a:extLst>
          </p:cNvPr>
          <p:cNvSpPr txBox="1"/>
          <p:nvPr/>
        </p:nvSpPr>
        <p:spPr>
          <a:xfrm>
            <a:off x="6856948" y="4101028"/>
            <a:ext cx="11082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1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Sem previsão</a:t>
            </a:r>
            <a:endParaRPr lang="ko-KR" altLang="en-US" sz="1100" b="1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774BB0A8-4985-4145-B62B-DD94B80ADD51}"/>
              </a:ext>
            </a:extLst>
          </p:cNvPr>
          <p:cNvSpPr txBox="1"/>
          <p:nvPr/>
        </p:nvSpPr>
        <p:spPr>
          <a:xfrm>
            <a:off x="5046256" y="4132037"/>
            <a:ext cx="15469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1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Encerrada em </a:t>
            </a:r>
            <a:r>
              <a:rPr lang="pt-BR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08/06/2021</a:t>
            </a:r>
          </a:p>
        </p:txBody>
      </p:sp>
      <p:cxnSp>
        <p:nvCxnSpPr>
          <p:cNvPr id="168" name="Straight Connector 46">
            <a:extLst>
              <a:ext uri="{FF2B5EF4-FFF2-40B4-BE49-F238E27FC236}">
                <a16:creationId xmlns:a16="http://schemas.microsoft.com/office/drawing/2014/main" id="{032F4277-3C23-4C1C-BCE7-E0DE142C7C64}"/>
              </a:ext>
            </a:extLst>
          </p:cNvPr>
          <p:cNvCxnSpPr/>
          <p:nvPr/>
        </p:nvCxnSpPr>
        <p:spPr>
          <a:xfrm flipH="1" flipV="1">
            <a:off x="5798397" y="2363901"/>
            <a:ext cx="132" cy="146250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Oval 21">
            <a:extLst>
              <a:ext uri="{FF2B5EF4-FFF2-40B4-BE49-F238E27FC236}">
                <a16:creationId xmlns:a16="http://schemas.microsoft.com/office/drawing/2014/main" id="{5144B5EA-4B33-4DDC-9C9A-5541A6138176}"/>
              </a:ext>
            </a:extLst>
          </p:cNvPr>
          <p:cNvSpPr/>
          <p:nvPr/>
        </p:nvSpPr>
        <p:spPr>
          <a:xfrm>
            <a:off x="7007280" y="3892596"/>
            <a:ext cx="174624" cy="175520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 Placeholder 1">
            <a:extLst>
              <a:ext uri="{FF2B5EF4-FFF2-40B4-BE49-F238E27FC236}">
                <a16:creationId xmlns:a16="http://schemas.microsoft.com/office/drawing/2014/main" id="{836F22C2-C98A-423C-AFFB-A1B3B0A706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en-US" dirty="0"/>
              <a:t>1.2 Cronograma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Processual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66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Rectangle 375">
            <a:extLst>
              <a:ext uri="{FF2B5EF4-FFF2-40B4-BE49-F238E27FC236}">
                <a16:creationId xmlns:a16="http://schemas.microsoft.com/office/drawing/2014/main" id="{BAC6F7F4-7951-4A62-A376-A3902C7F1698}"/>
              </a:ext>
            </a:extLst>
          </p:cNvPr>
          <p:cNvSpPr/>
          <p:nvPr/>
        </p:nvSpPr>
        <p:spPr>
          <a:xfrm>
            <a:off x="628326" y="1551358"/>
            <a:ext cx="9301500" cy="273921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Abaixo é apresentado o cronograma da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Verificação de Créditos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da Recuperanda, demonstrando o atual estágio em que se encontra.</a:t>
            </a:r>
            <a:endParaRPr lang="en-US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42090009-40C1-49B9-A3B5-98D9BF0F4C60}"/>
              </a:ext>
            </a:extLst>
          </p:cNvPr>
          <p:cNvSpPr txBox="1"/>
          <p:nvPr/>
        </p:nvSpPr>
        <p:spPr>
          <a:xfrm>
            <a:off x="1661901" y="2144798"/>
            <a:ext cx="10257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Ajuizamento</a:t>
            </a:r>
            <a:r>
              <a:rPr lang="en-US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(art. 51 LRF)</a:t>
            </a:r>
            <a:endParaRPr lang="ko-KR" alt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4359EE07-B78D-4253-89A0-FFE8EBAE0242}"/>
              </a:ext>
            </a:extLst>
          </p:cNvPr>
          <p:cNvSpPr txBox="1"/>
          <p:nvPr/>
        </p:nvSpPr>
        <p:spPr>
          <a:xfrm>
            <a:off x="4481681" y="4999076"/>
            <a:ext cx="163058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Entrega do relatório de verificação de créditos da Administradora Judicial</a:t>
            </a:r>
          </a:p>
        </p:txBody>
      </p:sp>
      <p:cxnSp>
        <p:nvCxnSpPr>
          <p:cNvPr id="140" name="Straight Connector 52">
            <a:extLst>
              <a:ext uri="{FF2B5EF4-FFF2-40B4-BE49-F238E27FC236}">
                <a16:creationId xmlns:a16="http://schemas.microsoft.com/office/drawing/2014/main" id="{71B18322-BCE1-48DE-BEE3-E1E3798B7476}"/>
              </a:ext>
            </a:extLst>
          </p:cNvPr>
          <p:cNvCxnSpPr/>
          <p:nvPr/>
        </p:nvCxnSpPr>
        <p:spPr>
          <a:xfrm flipV="1">
            <a:off x="2627645" y="4095585"/>
            <a:ext cx="0" cy="146250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>
            <a:extLst>
              <a:ext uri="{FF2B5EF4-FFF2-40B4-BE49-F238E27FC236}">
                <a16:creationId xmlns:a16="http://schemas.microsoft.com/office/drawing/2014/main" id="{5B265C37-6A92-49EE-B8B3-8C14687B3A66}"/>
              </a:ext>
            </a:extLst>
          </p:cNvPr>
          <p:cNvSpPr txBox="1"/>
          <p:nvPr/>
        </p:nvSpPr>
        <p:spPr>
          <a:xfrm>
            <a:off x="2668313" y="4999076"/>
            <a:ext cx="182191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Publicação do 1º edital  (art. 52, § 1º LRF) – relação de credores da Recuperanda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C7CD4568-A523-4D69-847A-20D821C580D3}"/>
              </a:ext>
            </a:extLst>
          </p:cNvPr>
          <p:cNvSpPr txBox="1"/>
          <p:nvPr/>
        </p:nvSpPr>
        <p:spPr>
          <a:xfrm>
            <a:off x="911621" y="4078765"/>
            <a:ext cx="1606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04/02/2019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85D3C660-A7E2-4FAA-95D6-5B80496BA446}"/>
              </a:ext>
            </a:extLst>
          </p:cNvPr>
          <p:cNvSpPr txBox="1"/>
          <p:nvPr/>
        </p:nvSpPr>
        <p:spPr>
          <a:xfrm>
            <a:off x="4012034" y="3582655"/>
            <a:ext cx="1004565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17/07/2019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77F42608-E19F-4A55-950E-94C357ADE388}"/>
              </a:ext>
            </a:extLst>
          </p:cNvPr>
          <p:cNvSpPr txBox="1"/>
          <p:nvPr/>
        </p:nvSpPr>
        <p:spPr>
          <a:xfrm>
            <a:off x="1929196" y="3582655"/>
            <a:ext cx="13915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04/04/2019</a:t>
            </a:r>
          </a:p>
        </p:txBody>
      </p:sp>
      <p:sp>
        <p:nvSpPr>
          <p:cNvPr id="145" name="Oval 75">
            <a:extLst>
              <a:ext uri="{FF2B5EF4-FFF2-40B4-BE49-F238E27FC236}">
                <a16:creationId xmlns:a16="http://schemas.microsoft.com/office/drawing/2014/main" id="{E60896E1-774A-4FA6-B03F-F59974FA59FE}"/>
              </a:ext>
            </a:extLst>
          </p:cNvPr>
          <p:cNvSpPr/>
          <p:nvPr/>
        </p:nvSpPr>
        <p:spPr>
          <a:xfrm>
            <a:off x="7704496" y="3856219"/>
            <a:ext cx="174624" cy="175520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Oval 75">
            <a:extLst>
              <a:ext uri="{FF2B5EF4-FFF2-40B4-BE49-F238E27FC236}">
                <a16:creationId xmlns:a16="http://schemas.microsoft.com/office/drawing/2014/main" id="{8FD75D68-0D38-49D4-821D-886FEC76236E}"/>
              </a:ext>
            </a:extLst>
          </p:cNvPr>
          <p:cNvSpPr/>
          <p:nvPr/>
        </p:nvSpPr>
        <p:spPr>
          <a:xfrm>
            <a:off x="7911135" y="3856979"/>
            <a:ext cx="174624" cy="175520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5B6A875E-9308-40E5-A1A0-31ED1B39445E}"/>
              </a:ext>
            </a:extLst>
          </p:cNvPr>
          <p:cNvSpPr/>
          <p:nvPr/>
        </p:nvSpPr>
        <p:spPr>
          <a:xfrm>
            <a:off x="6830861" y="4078765"/>
            <a:ext cx="10684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Sem previsão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CDD9ED60-E41D-4C15-9314-CD71657036D1}"/>
              </a:ext>
            </a:extLst>
          </p:cNvPr>
          <p:cNvSpPr/>
          <p:nvPr/>
        </p:nvSpPr>
        <p:spPr>
          <a:xfrm>
            <a:off x="7352164" y="2144798"/>
            <a:ext cx="84029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ko-KR" sz="1100" i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QGC</a:t>
            </a:r>
          </a:p>
          <a:p>
            <a:r>
              <a:rPr lang="pt-BR" altLang="ko-KR" sz="1100" i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18 LRF)</a:t>
            </a:r>
          </a:p>
        </p:txBody>
      </p:sp>
      <p:sp>
        <p:nvSpPr>
          <p:cNvPr id="149" name="Oval 33">
            <a:extLst>
              <a:ext uri="{FF2B5EF4-FFF2-40B4-BE49-F238E27FC236}">
                <a16:creationId xmlns:a16="http://schemas.microsoft.com/office/drawing/2014/main" id="{2EB6D556-6764-4673-AA14-E8DDE7F25443}"/>
              </a:ext>
            </a:extLst>
          </p:cNvPr>
          <p:cNvSpPr/>
          <p:nvPr/>
        </p:nvSpPr>
        <p:spPr>
          <a:xfrm>
            <a:off x="7173438" y="3777996"/>
            <a:ext cx="297817" cy="29934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CFB66B13-8E78-4BB2-9396-CD2AC0CE3856}"/>
              </a:ext>
            </a:extLst>
          </p:cNvPr>
          <p:cNvCxnSpPr>
            <a:cxnSpLocks/>
          </p:cNvCxnSpPr>
          <p:nvPr/>
        </p:nvCxnSpPr>
        <p:spPr>
          <a:xfrm>
            <a:off x="7322346" y="2220903"/>
            <a:ext cx="0" cy="1753364"/>
          </a:xfrm>
          <a:prstGeom prst="line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0663EF91-9400-4F7A-9D5E-B014B63AC82F}"/>
              </a:ext>
            </a:extLst>
          </p:cNvPr>
          <p:cNvCxnSpPr>
            <a:cxnSpLocks/>
          </p:cNvCxnSpPr>
          <p:nvPr/>
        </p:nvCxnSpPr>
        <p:spPr>
          <a:xfrm flipV="1">
            <a:off x="4506290" y="3858152"/>
            <a:ext cx="0" cy="1753364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Oval 9">
            <a:extLst>
              <a:ext uri="{FF2B5EF4-FFF2-40B4-BE49-F238E27FC236}">
                <a16:creationId xmlns:a16="http://schemas.microsoft.com/office/drawing/2014/main" id="{AE1A9ED0-B091-4C08-9A9D-6CB069684242}"/>
              </a:ext>
            </a:extLst>
          </p:cNvPr>
          <p:cNvSpPr/>
          <p:nvPr/>
        </p:nvSpPr>
        <p:spPr>
          <a:xfrm>
            <a:off x="3740711" y="3858152"/>
            <a:ext cx="174624" cy="1755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Oval 10">
            <a:extLst>
              <a:ext uri="{FF2B5EF4-FFF2-40B4-BE49-F238E27FC236}">
                <a16:creationId xmlns:a16="http://schemas.microsoft.com/office/drawing/2014/main" id="{D85AB99D-0BB3-4468-877A-0EC785EFBF0B}"/>
              </a:ext>
            </a:extLst>
          </p:cNvPr>
          <p:cNvSpPr/>
          <p:nvPr/>
        </p:nvSpPr>
        <p:spPr>
          <a:xfrm>
            <a:off x="4140072" y="3858152"/>
            <a:ext cx="174624" cy="1755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Oval 9">
            <a:extLst>
              <a:ext uri="{FF2B5EF4-FFF2-40B4-BE49-F238E27FC236}">
                <a16:creationId xmlns:a16="http://schemas.microsoft.com/office/drawing/2014/main" id="{7364380F-6701-47F7-A8DA-3E39CFB32F53}"/>
              </a:ext>
            </a:extLst>
          </p:cNvPr>
          <p:cNvSpPr/>
          <p:nvPr/>
        </p:nvSpPr>
        <p:spPr>
          <a:xfrm>
            <a:off x="3936177" y="3867105"/>
            <a:ext cx="174624" cy="1755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Oval 30">
            <a:extLst>
              <a:ext uri="{FF2B5EF4-FFF2-40B4-BE49-F238E27FC236}">
                <a16:creationId xmlns:a16="http://schemas.microsoft.com/office/drawing/2014/main" id="{AA6F1ADC-B145-46C2-8810-2A0E6BC207F4}"/>
              </a:ext>
            </a:extLst>
          </p:cNvPr>
          <p:cNvSpPr/>
          <p:nvPr/>
        </p:nvSpPr>
        <p:spPr>
          <a:xfrm>
            <a:off x="3404703" y="3792837"/>
            <a:ext cx="297817" cy="29934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F43D71CF-9819-427A-A5C5-94BF7AF78723}"/>
              </a:ext>
            </a:extLst>
          </p:cNvPr>
          <p:cNvCxnSpPr>
            <a:cxnSpLocks/>
          </p:cNvCxnSpPr>
          <p:nvPr/>
        </p:nvCxnSpPr>
        <p:spPr>
          <a:xfrm>
            <a:off x="3532392" y="2155893"/>
            <a:ext cx="0" cy="1753364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Box 156">
            <a:extLst>
              <a:ext uri="{FF2B5EF4-FFF2-40B4-BE49-F238E27FC236}">
                <a16:creationId xmlns:a16="http://schemas.microsoft.com/office/drawing/2014/main" id="{E065C7AD-199C-4EA1-9C4B-1727FDE11EAD}"/>
              </a:ext>
            </a:extLst>
          </p:cNvPr>
          <p:cNvSpPr txBox="1"/>
          <p:nvPr/>
        </p:nvSpPr>
        <p:spPr>
          <a:xfrm>
            <a:off x="3051955" y="4078765"/>
            <a:ext cx="10033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22/04/2019</a:t>
            </a:r>
          </a:p>
        </p:txBody>
      </p:sp>
      <p:sp>
        <p:nvSpPr>
          <p:cNvPr id="158" name="Oval 74">
            <a:extLst>
              <a:ext uri="{FF2B5EF4-FFF2-40B4-BE49-F238E27FC236}">
                <a16:creationId xmlns:a16="http://schemas.microsoft.com/office/drawing/2014/main" id="{E098E1FC-B58C-465B-8B09-0E409DA7A761}"/>
              </a:ext>
            </a:extLst>
          </p:cNvPr>
          <p:cNvSpPr/>
          <p:nvPr/>
        </p:nvSpPr>
        <p:spPr>
          <a:xfrm>
            <a:off x="6556285" y="3874064"/>
            <a:ext cx="174624" cy="1755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59" name="Oval 74">
            <a:extLst>
              <a:ext uri="{FF2B5EF4-FFF2-40B4-BE49-F238E27FC236}">
                <a16:creationId xmlns:a16="http://schemas.microsoft.com/office/drawing/2014/main" id="{AAAB103F-D7B2-4CBD-9932-F1812701442D}"/>
              </a:ext>
            </a:extLst>
          </p:cNvPr>
          <p:cNvSpPr/>
          <p:nvPr/>
        </p:nvSpPr>
        <p:spPr>
          <a:xfrm>
            <a:off x="6764932" y="3876523"/>
            <a:ext cx="174624" cy="1755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3396203A-77E6-43E3-B177-AE0016D4CEE1}"/>
              </a:ext>
            </a:extLst>
          </p:cNvPr>
          <p:cNvSpPr/>
          <p:nvPr/>
        </p:nvSpPr>
        <p:spPr>
          <a:xfrm>
            <a:off x="6966645" y="3874064"/>
            <a:ext cx="174624" cy="1755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Oval 74">
            <a:extLst>
              <a:ext uri="{FF2B5EF4-FFF2-40B4-BE49-F238E27FC236}">
                <a16:creationId xmlns:a16="http://schemas.microsoft.com/office/drawing/2014/main" id="{D4402DDD-AF32-4F57-8164-7957707D0F1F}"/>
              </a:ext>
            </a:extLst>
          </p:cNvPr>
          <p:cNvSpPr/>
          <p:nvPr/>
        </p:nvSpPr>
        <p:spPr>
          <a:xfrm>
            <a:off x="7506281" y="3854261"/>
            <a:ext cx="174624" cy="175520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Oval 29">
            <a:extLst>
              <a:ext uri="{FF2B5EF4-FFF2-40B4-BE49-F238E27FC236}">
                <a16:creationId xmlns:a16="http://schemas.microsoft.com/office/drawing/2014/main" id="{F0744442-CDEC-4C97-92A0-BF2E69E64B1F}"/>
              </a:ext>
            </a:extLst>
          </p:cNvPr>
          <p:cNvSpPr/>
          <p:nvPr/>
        </p:nvSpPr>
        <p:spPr>
          <a:xfrm>
            <a:off x="1525645" y="3796240"/>
            <a:ext cx="297817" cy="2993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Oval 29">
            <a:extLst>
              <a:ext uri="{FF2B5EF4-FFF2-40B4-BE49-F238E27FC236}">
                <a16:creationId xmlns:a16="http://schemas.microsoft.com/office/drawing/2014/main" id="{0BF4A6DC-1696-46E3-BCE5-A7433861B174}"/>
              </a:ext>
            </a:extLst>
          </p:cNvPr>
          <p:cNvSpPr/>
          <p:nvPr/>
        </p:nvSpPr>
        <p:spPr>
          <a:xfrm>
            <a:off x="2479675" y="3810478"/>
            <a:ext cx="297817" cy="2993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Oval 9">
            <a:extLst>
              <a:ext uri="{FF2B5EF4-FFF2-40B4-BE49-F238E27FC236}">
                <a16:creationId xmlns:a16="http://schemas.microsoft.com/office/drawing/2014/main" id="{72670619-AC6D-4E11-83F8-62833502AAC2}"/>
              </a:ext>
            </a:extLst>
          </p:cNvPr>
          <p:cNvSpPr/>
          <p:nvPr/>
        </p:nvSpPr>
        <p:spPr>
          <a:xfrm>
            <a:off x="2809901" y="3860213"/>
            <a:ext cx="174624" cy="1755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Oval 10">
            <a:extLst>
              <a:ext uri="{FF2B5EF4-FFF2-40B4-BE49-F238E27FC236}">
                <a16:creationId xmlns:a16="http://schemas.microsoft.com/office/drawing/2014/main" id="{C00520E5-8014-4525-BF9A-B2332C916846}"/>
              </a:ext>
            </a:extLst>
          </p:cNvPr>
          <p:cNvSpPr/>
          <p:nvPr/>
        </p:nvSpPr>
        <p:spPr>
          <a:xfrm>
            <a:off x="3202512" y="3867813"/>
            <a:ext cx="174624" cy="1755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Oval 9">
            <a:extLst>
              <a:ext uri="{FF2B5EF4-FFF2-40B4-BE49-F238E27FC236}">
                <a16:creationId xmlns:a16="http://schemas.microsoft.com/office/drawing/2014/main" id="{9D28920C-1C60-4812-B2FB-E1A49D7DA4C8}"/>
              </a:ext>
            </a:extLst>
          </p:cNvPr>
          <p:cNvSpPr/>
          <p:nvPr/>
        </p:nvSpPr>
        <p:spPr>
          <a:xfrm>
            <a:off x="3005367" y="3868007"/>
            <a:ext cx="174624" cy="1755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Oval 9">
            <a:extLst>
              <a:ext uri="{FF2B5EF4-FFF2-40B4-BE49-F238E27FC236}">
                <a16:creationId xmlns:a16="http://schemas.microsoft.com/office/drawing/2014/main" id="{397C7338-B094-4D09-8268-4961426BC85D}"/>
              </a:ext>
            </a:extLst>
          </p:cNvPr>
          <p:cNvSpPr/>
          <p:nvPr/>
        </p:nvSpPr>
        <p:spPr>
          <a:xfrm>
            <a:off x="1856674" y="3860213"/>
            <a:ext cx="174624" cy="1755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Oval 10">
            <a:extLst>
              <a:ext uri="{FF2B5EF4-FFF2-40B4-BE49-F238E27FC236}">
                <a16:creationId xmlns:a16="http://schemas.microsoft.com/office/drawing/2014/main" id="{11BB99D8-13E7-4BB6-B01D-87E5445D0098}"/>
              </a:ext>
            </a:extLst>
          </p:cNvPr>
          <p:cNvSpPr/>
          <p:nvPr/>
        </p:nvSpPr>
        <p:spPr>
          <a:xfrm>
            <a:off x="2062024" y="3860213"/>
            <a:ext cx="174624" cy="1755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Oval 9">
            <a:extLst>
              <a:ext uri="{FF2B5EF4-FFF2-40B4-BE49-F238E27FC236}">
                <a16:creationId xmlns:a16="http://schemas.microsoft.com/office/drawing/2014/main" id="{76DAC4A6-E0E7-4F58-B6EF-6E50294B11D3}"/>
              </a:ext>
            </a:extLst>
          </p:cNvPr>
          <p:cNvSpPr/>
          <p:nvPr/>
        </p:nvSpPr>
        <p:spPr>
          <a:xfrm>
            <a:off x="2271839" y="3868007"/>
            <a:ext cx="174624" cy="1755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Oval 33">
            <a:extLst>
              <a:ext uri="{FF2B5EF4-FFF2-40B4-BE49-F238E27FC236}">
                <a16:creationId xmlns:a16="http://schemas.microsoft.com/office/drawing/2014/main" id="{7B1AD77E-FC25-45A4-9207-50178381E7B0}"/>
              </a:ext>
            </a:extLst>
          </p:cNvPr>
          <p:cNvSpPr/>
          <p:nvPr/>
        </p:nvSpPr>
        <p:spPr>
          <a:xfrm>
            <a:off x="4366260" y="3796238"/>
            <a:ext cx="297817" cy="2993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71" name="Oval 75">
            <a:extLst>
              <a:ext uri="{FF2B5EF4-FFF2-40B4-BE49-F238E27FC236}">
                <a16:creationId xmlns:a16="http://schemas.microsoft.com/office/drawing/2014/main" id="{AE2D46BD-C4B2-4D8A-8749-E0E42B54CBF4}"/>
              </a:ext>
            </a:extLst>
          </p:cNvPr>
          <p:cNvSpPr/>
          <p:nvPr/>
        </p:nvSpPr>
        <p:spPr>
          <a:xfrm>
            <a:off x="4877276" y="3867104"/>
            <a:ext cx="174624" cy="1755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Oval 75">
            <a:extLst>
              <a:ext uri="{FF2B5EF4-FFF2-40B4-BE49-F238E27FC236}">
                <a16:creationId xmlns:a16="http://schemas.microsoft.com/office/drawing/2014/main" id="{E0C452F0-2EE3-4E9D-8979-30F047709E89}"/>
              </a:ext>
            </a:extLst>
          </p:cNvPr>
          <p:cNvSpPr/>
          <p:nvPr/>
        </p:nvSpPr>
        <p:spPr>
          <a:xfrm>
            <a:off x="5079229" y="3867104"/>
            <a:ext cx="174624" cy="1755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Oval 74">
            <a:extLst>
              <a:ext uri="{FF2B5EF4-FFF2-40B4-BE49-F238E27FC236}">
                <a16:creationId xmlns:a16="http://schemas.microsoft.com/office/drawing/2014/main" id="{96AFDD8B-72DF-4A73-A4B5-367C0644FD9C}"/>
              </a:ext>
            </a:extLst>
          </p:cNvPr>
          <p:cNvSpPr/>
          <p:nvPr/>
        </p:nvSpPr>
        <p:spPr>
          <a:xfrm>
            <a:off x="4685369" y="3867104"/>
            <a:ext cx="174624" cy="1755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74" name="Rounded Rectangle 25">
            <a:extLst>
              <a:ext uri="{FF2B5EF4-FFF2-40B4-BE49-F238E27FC236}">
                <a16:creationId xmlns:a16="http://schemas.microsoft.com/office/drawing/2014/main" id="{E19C6D6B-3DE1-4454-878A-70C07798F765}"/>
              </a:ext>
            </a:extLst>
          </p:cNvPr>
          <p:cNvSpPr/>
          <p:nvPr/>
        </p:nvSpPr>
        <p:spPr>
          <a:xfrm rot="2624939">
            <a:off x="7977928" y="3726284"/>
            <a:ext cx="551979" cy="146250"/>
          </a:xfrm>
          <a:prstGeom prst="roundRect">
            <a:avLst>
              <a:gd name="adj" fmla="val 50000"/>
            </a:avLst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75" name="Rounded Rectangle 26">
            <a:extLst>
              <a:ext uri="{FF2B5EF4-FFF2-40B4-BE49-F238E27FC236}">
                <a16:creationId xmlns:a16="http://schemas.microsoft.com/office/drawing/2014/main" id="{EB9F7725-2C09-421D-AF4D-B83DC2E376ED}"/>
              </a:ext>
            </a:extLst>
          </p:cNvPr>
          <p:cNvSpPr/>
          <p:nvPr/>
        </p:nvSpPr>
        <p:spPr>
          <a:xfrm rot="18900000">
            <a:off x="7968331" y="4027997"/>
            <a:ext cx="551979" cy="146250"/>
          </a:xfrm>
          <a:prstGeom prst="roundRect">
            <a:avLst>
              <a:gd name="adj" fmla="val 50000"/>
            </a:avLst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F4149C0F-F8B9-4C8E-8A72-0A9408B1CEC6}"/>
              </a:ext>
            </a:extLst>
          </p:cNvPr>
          <p:cNvCxnSpPr>
            <a:cxnSpLocks/>
          </p:cNvCxnSpPr>
          <p:nvPr/>
        </p:nvCxnSpPr>
        <p:spPr>
          <a:xfrm>
            <a:off x="1667630" y="2113741"/>
            <a:ext cx="0" cy="1753364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Oval 30">
            <a:extLst>
              <a:ext uri="{FF2B5EF4-FFF2-40B4-BE49-F238E27FC236}">
                <a16:creationId xmlns:a16="http://schemas.microsoft.com/office/drawing/2014/main" id="{D9D6F684-7F9B-4BAA-967D-6BD7977E6680}"/>
              </a:ext>
            </a:extLst>
          </p:cNvPr>
          <p:cNvSpPr/>
          <p:nvPr/>
        </p:nvSpPr>
        <p:spPr>
          <a:xfrm>
            <a:off x="5285118" y="3792837"/>
            <a:ext cx="297817" cy="29934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178" name="Straight Connector 69">
            <a:extLst>
              <a:ext uri="{FF2B5EF4-FFF2-40B4-BE49-F238E27FC236}">
                <a16:creationId xmlns:a16="http://schemas.microsoft.com/office/drawing/2014/main" id="{8213F404-70C8-4B8C-9B9E-4172DEB1701D}"/>
              </a:ext>
            </a:extLst>
          </p:cNvPr>
          <p:cNvCxnSpPr>
            <a:cxnSpLocks/>
          </p:cNvCxnSpPr>
          <p:nvPr/>
        </p:nvCxnSpPr>
        <p:spPr>
          <a:xfrm>
            <a:off x="5434026" y="2201500"/>
            <a:ext cx="0" cy="1753364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TextBox 9">
            <a:extLst>
              <a:ext uri="{FF2B5EF4-FFF2-40B4-BE49-F238E27FC236}">
                <a16:creationId xmlns:a16="http://schemas.microsoft.com/office/drawing/2014/main" id="{3BA68521-D6A0-4A58-A87D-95644B8A4105}"/>
              </a:ext>
            </a:extLst>
          </p:cNvPr>
          <p:cNvSpPr txBox="1"/>
          <p:nvPr/>
        </p:nvSpPr>
        <p:spPr>
          <a:xfrm>
            <a:off x="3540724" y="2144798"/>
            <a:ext cx="16305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Prazo</a:t>
            </a:r>
            <a:r>
              <a:rPr lang="en-US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de Hab. E Div. </a:t>
            </a:r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7º, § 1º LRF)</a:t>
            </a:r>
            <a:endParaRPr lang="ko-KR" alt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80" name="Rectangle 58">
            <a:extLst>
              <a:ext uri="{FF2B5EF4-FFF2-40B4-BE49-F238E27FC236}">
                <a16:creationId xmlns:a16="http://schemas.microsoft.com/office/drawing/2014/main" id="{8E775587-FB76-4D8C-BC39-879528869EC7}"/>
              </a:ext>
            </a:extLst>
          </p:cNvPr>
          <p:cNvSpPr/>
          <p:nvPr/>
        </p:nvSpPr>
        <p:spPr>
          <a:xfrm>
            <a:off x="5434026" y="2144798"/>
            <a:ext cx="1439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Publicação do edital do art. 7º, § 2º, LRF) – relação de credores da AJ</a:t>
            </a:r>
          </a:p>
        </p:txBody>
      </p:sp>
      <p:sp>
        <p:nvSpPr>
          <p:cNvPr id="181" name="TextBox 57">
            <a:extLst>
              <a:ext uri="{FF2B5EF4-FFF2-40B4-BE49-F238E27FC236}">
                <a16:creationId xmlns:a16="http://schemas.microsoft.com/office/drawing/2014/main" id="{7AE08934-494F-4DFF-AF8D-11CF670536F1}"/>
              </a:ext>
            </a:extLst>
          </p:cNvPr>
          <p:cNvSpPr txBox="1"/>
          <p:nvPr/>
        </p:nvSpPr>
        <p:spPr>
          <a:xfrm>
            <a:off x="4894040" y="4078765"/>
            <a:ext cx="11245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21/08/2019</a:t>
            </a:r>
          </a:p>
        </p:txBody>
      </p:sp>
      <p:sp>
        <p:nvSpPr>
          <p:cNvPr id="182" name="Oval 74">
            <a:extLst>
              <a:ext uri="{FF2B5EF4-FFF2-40B4-BE49-F238E27FC236}">
                <a16:creationId xmlns:a16="http://schemas.microsoft.com/office/drawing/2014/main" id="{52744B88-FA7E-4003-992E-37473C7CB32F}"/>
              </a:ext>
            </a:extLst>
          </p:cNvPr>
          <p:cNvSpPr/>
          <p:nvPr/>
        </p:nvSpPr>
        <p:spPr>
          <a:xfrm>
            <a:off x="5623690" y="3881100"/>
            <a:ext cx="174624" cy="1755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83" name="Oval 74">
            <a:extLst>
              <a:ext uri="{FF2B5EF4-FFF2-40B4-BE49-F238E27FC236}">
                <a16:creationId xmlns:a16="http://schemas.microsoft.com/office/drawing/2014/main" id="{84F5D718-9E9B-4805-B8C9-F312AA3977CD}"/>
              </a:ext>
            </a:extLst>
          </p:cNvPr>
          <p:cNvSpPr/>
          <p:nvPr/>
        </p:nvSpPr>
        <p:spPr>
          <a:xfrm>
            <a:off x="5816177" y="3879562"/>
            <a:ext cx="174624" cy="1755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84" name="Oval 74">
            <a:extLst>
              <a:ext uri="{FF2B5EF4-FFF2-40B4-BE49-F238E27FC236}">
                <a16:creationId xmlns:a16="http://schemas.microsoft.com/office/drawing/2014/main" id="{5FAE5FBA-1F3F-41E6-BCE5-692A62E2D3A3}"/>
              </a:ext>
            </a:extLst>
          </p:cNvPr>
          <p:cNvSpPr/>
          <p:nvPr/>
        </p:nvSpPr>
        <p:spPr>
          <a:xfrm>
            <a:off x="6013891" y="3879562"/>
            <a:ext cx="174624" cy="1755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Oval 33">
            <a:extLst>
              <a:ext uri="{FF2B5EF4-FFF2-40B4-BE49-F238E27FC236}">
                <a16:creationId xmlns:a16="http://schemas.microsoft.com/office/drawing/2014/main" id="{25ACFFB7-BF45-4341-BFAB-872E5D1486C3}"/>
              </a:ext>
            </a:extLst>
          </p:cNvPr>
          <p:cNvSpPr/>
          <p:nvPr/>
        </p:nvSpPr>
        <p:spPr>
          <a:xfrm>
            <a:off x="6224043" y="3801366"/>
            <a:ext cx="297817" cy="2993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186" name="Straight Connector 49">
            <a:extLst>
              <a:ext uri="{FF2B5EF4-FFF2-40B4-BE49-F238E27FC236}">
                <a16:creationId xmlns:a16="http://schemas.microsoft.com/office/drawing/2014/main" id="{F65D3545-4B2F-47B5-BEE1-FEB6B2DE62D7}"/>
              </a:ext>
            </a:extLst>
          </p:cNvPr>
          <p:cNvCxnSpPr>
            <a:cxnSpLocks/>
          </p:cNvCxnSpPr>
          <p:nvPr/>
        </p:nvCxnSpPr>
        <p:spPr>
          <a:xfrm flipH="1" flipV="1">
            <a:off x="6377681" y="4000144"/>
            <a:ext cx="19036" cy="1611372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Rectangle 52">
            <a:extLst>
              <a:ext uri="{FF2B5EF4-FFF2-40B4-BE49-F238E27FC236}">
                <a16:creationId xmlns:a16="http://schemas.microsoft.com/office/drawing/2014/main" id="{35B96F62-9DD7-4100-B877-144D7A1F3B67}"/>
              </a:ext>
            </a:extLst>
          </p:cNvPr>
          <p:cNvSpPr/>
          <p:nvPr/>
        </p:nvSpPr>
        <p:spPr>
          <a:xfrm>
            <a:off x="5859961" y="3582655"/>
            <a:ext cx="10684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02/09/2019</a:t>
            </a:r>
          </a:p>
        </p:txBody>
      </p:sp>
      <p:sp>
        <p:nvSpPr>
          <p:cNvPr id="188" name="Rectangle 58">
            <a:extLst>
              <a:ext uri="{FF2B5EF4-FFF2-40B4-BE49-F238E27FC236}">
                <a16:creationId xmlns:a16="http://schemas.microsoft.com/office/drawing/2014/main" id="{0E8208C5-A67A-4F18-8AFD-E112EB717776}"/>
              </a:ext>
            </a:extLst>
          </p:cNvPr>
          <p:cNvSpPr/>
          <p:nvPr/>
        </p:nvSpPr>
        <p:spPr>
          <a:xfrm>
            <a:off x="6406141" y="5160659"/>
            <a:ext cx="11561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Impugnações (art. 8º LFR)</a:t>
            </a:r>
            <a:endParaRPr 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 Placeholder 1">
            <a:extLst>
              <a:ext uri="{FF2B5EF4-FFF2-40B4-BE49-F238E27FC236}">
                <a16:creationId xmlns:a16="http://schemas.microsoft.com/office/drawing/2014/main" id="{65C295C8-B389-4472-BCC5-0D642A73FA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en-US" dirty="0"/>
              <a:t>1.2 Cronograma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Processual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2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509486" y="3537232"/>
            <a:ext cx="3159058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2. INFORMAÇÕES SOBRE A RECUPERANDA</a:t>
            </a:r>
            <a:endParaRPr lang="pt-BR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596836" y="2516311"/>
            <a:ext cx="4554998" cy="28759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185738" indent="-185738" defTabSz="742950">
              <a:lnSpc>
                <a:spcPct val="15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0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defRPr>
            </a:lvl1pPr>
            <a:lvl2pPr marL="55721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/>
            </a:lvl2pPr>
            <a:lvl3pPr marL="92868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/>
            </a:lvl3pPr>
            <a:lvl4pPr marL="130016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4pPr>
            <a:lvl5pPr marL="167163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5pPr>
            <a:lvl6pPr marL="204311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6pPr>
            <a:lvl7pPr marL="241458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7pPr>
            <a:lvl8pPr marL="278606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8pPr>
            <a:lvl9pPr marL="315753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9pPr>
          </a:lstStyle>
          <a:p>
            <a:r>
              <a:rPr lang="pt-BR" dirty="0"/>
              <a:t>2.1. Histórico da Recuperanda</a:t>
            </a:r>
          </a:p>
          <a:p>
            <a:r>
              <a:rPr lang="pt-BR" dirty="0"/>
              <a:t>2.2. Informações Gerais </a:t>
            </a:r>
          </a:p>
          <a:p>
            <a:r>
              <a:rPr lang="pt-BR" dirty="0"/>
              <a:t>2.3. Estrutura Societária</a:t>
            </a:r>
          </a:p>
          <a:p>
            <a:r>
              <a:rPr lang="pt-BR" dirty="0"/>
              <a:t>2.4. Reunião com a Administração</a:t>
            </a:r>
          </a:p>
          <a:p>
            <a:r>
              <a:rPr lang="pt-BR" dirty="0"/>
              <a:t>2.5. Quadro de Funcionários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40917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c 5">
            <a:extLst>
              <a:ext uri="{FF2B5EF4-FFF2-40B4-BE49-F238E27FC236}">
                <a16:creationId xmlns:a16="http://schemas.microsoft.com/office/drawing/2014/main" id="{552A539E-E7A2-4F82-8032-A1DF8FB82D9E}"/>
              </a:ext>
            </a:extLst>
          </p:cNvPr>
          <p:cNvSpPr/>
          <p:nvPr/>
        </p:nvSpPr>
        <p:spPr>
          <a:xfrm>
            <a:off x="2319354" y="1856336"/>
            <a:ext cx="1863472" cy="1536459"/>
          </a:xfrm>
          <a:prstGeom prst="arc">
            <a:avLst>
              <a:gd name="adj1" fmla="val 11008185"/>
              <a:gd name="adj2" fmla="val 99391"/>
            </a:avLst>
          </a:prstGeom>
          <a:noFill/>
          <a:ln w="63500" cap="rnd">
            <a:solidFill>
              <a:srgbClr val="A1A6AC"/>
            </a:solidFill>
            <a:headEnd type="oval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BCA677C7-5182-495B-845F-C9D30FD7C38F}"/>
              </a:ext>
            </a:extLst>
          </p:cNvPr>
          <p:cNvSpPr/>
          <p:nvPr/>
        </p:nvSpPr>
        <p:spPr>
          <a:xfrm>
            <a:off x="4182826" y="1856336"/>
            <a:ext cx="1863472" cy="1540438"/>
          </a:xfrm>
          <a:prstGeom prst="arc">
            <a:avLst>
              <a:gd name="adj1" fmla="val 10922726"/>
              <a:gd name="adj2" fmla="val 0"/>
            </a:avLst>
          </a:prstGeom>
          <a:noFill/>
          <a:ln w="63500" cap="rnd">
            <a:solidFill>
              <a:srgbClr val="A1A6A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B33D4686-06C4-4C95-B77A-9F1F406A731C}"/>
              </a:ext>
            </a:extLst>
          </p:cNvPr>
          <p:cNvSpPr/>
          <p:nvPr/>
        </p:nvSpPr>
        <p:spPr>
          <a:xfrm>
            <a:off x="6046298" y="1883058"/>
            <a:ext cx="1861643" cy="1479534"/>
          </a:xfrm>
          <a:prstGeom prst="arc">
            <a:avLst>
              <a:gd name="adj1" fmla="val 10800000"/>
              <a:gd name="adj2" fmla="val 325566"/>
            </a:avLst>
          </a:prstGeom>
          <a:noFill/>
          <a:ln w="63500" cap="rnd">
            <a:solidFill>
              <a:srgbClr val="A1A6AC"/>
            </a:solidFill>
            <a:tailEnd type="triangl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1C6A98-C114-40E3-A1BF-300F34014823}"/>
              </a:ext>
            </a:extLst>
          </p:cNvPr>
          <p:cNvSpPr/>
          <p:nvPr/>
        </p:nvSpPr>
        <p:spPr>
          <a:xfrm>
            <a:off x="1275125" y="3555977"/>
            <a:ext cx="2033115" cy="2274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1100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</a:rPr>
              <a:t>O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Grupo Quinta do Vale Alimentos</a:t>
            </a:r>
            <a:r>
              <a:rPr lang="pt-BR" sz="1100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</a:rPr>
              <a:t> </a:t>
            </a:r>
            <a:r>
              <a:rPr lang="pt-BR" sz="1100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</a:rPr>
              <a:t>surgiu da reestruturação das atividades da Família Lisot, iniciadas em 1955 (Comércio </a:t>
            </a:r>
            <a:r>
              <a:rPr lang="pt-BR" sz="1100" dirty="0" err="1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</a:rPr>
              <a:t>Biazio</a:t>
            </a:r>
            <a:r>
              <a:rPr lang="pt-BR" sz="1100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</a:rPr>
              <a:t> Lisot).</a:t>
            </a:r>
          </a:p>
          <a:p>
            <a:pPr algn="ctr">
              <a:lnSpc>
                <a:spcPct val="130000"/>
              </a:lnSpc>
            </a:pPr>
            <a:r>
              <a:rPr lang="pt-BR" sz="1100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</a:rPr>
              <a:t>Na sequência, surgiu a empresa </a:t>
            </a:r>
            <a:r>
              <a:rPr lang="pt-BR" sz="1100" i="1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</a:rPr>
              <a:t>Raimundo Lisot Sobrinho</a:t>
            </a:r>
            <a:r>
              <a:rPr lang="pt-BR" sz="1100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</a:rPr>
              <a:t>, com comércio e transportes, criando, assim, 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Quinta do Vale Alimentos.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126A90-31D8-4229-B4DF-84F184B1AA46}"/>
              </a:ext>
            </a:extLst>
          </p:cNvPr>
          <p:cNvSpPr/>
          <p:nvPr/>
        </p:nvSpPr>
        <p:spPr>
          <a:xfrm>
            <a:off x="3485448" y="3555977"/>
            <a:ext cx="1437266" cy="161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1100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</a:rPr>
              <a:t>O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setor de embutidos </a:t>
            </a:r>
            <a:r>
              <a:rPr lang="pt-BR" sz="1100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</a:rPr>
              <a:t>ampliou a sua planta industrial, adquirindo, investindo e remodelando as instalações da antiga "</a:t>
            </a:r>
            <a:r>
              <a:rPr lang="pt-BR" sz="1100" dirty="0" err="1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</a:rPr>
              <a:t>Cosil</a:t>
            </a:r>
            <a:r>
              <a:rPr lang="pt-BR" sz="1100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</a:rPr>
              <a:t>".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9B57C00-EEC3-4318-BC06-A31335F3E0B4}"/>
              </a:ext>
            </a:extLst>
          </p:cNvPr>
          <p:cNvSpPr/>
          <p:nvPr/>
        </p:nvSpPr>
        <p:spPr>
          <a:xfrm>
            <a:off x="5274549" y="3509677"/>
            <a:ext cx="1624562" cy="2054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1100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</a:rPr>
              <a:t>Foi realizada 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ampliação da linha de atuação</a:t>
            </a:r>
            <a:r>
              <a:rPr lang="pt-BR" sz="1100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</a:rPr>
              <a:t>, com foco no segmento de embutidos. Com o objetivo de desenvolver um novo mercado nesse ramo, foi instalada uma nova indústria na cidade de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Encantado – RS.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BC6601-1D63-4A26-A4EF-1A1A6DE2D209}"/>
              </a:ext>
            </a:extLst>
          </p:cNvPr>
          <p:cNvSpPr/>
          <p:nvPr/>
        </p:nvSpPr>
        <p:spPr>
          <a:xfrm>
            <a:off x="7003296" y="3592577"/>
            <a:ext cx="1702554" cy="954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1100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</a:rPr>
              <a:t>Foi realizado o ajuizamento do pedido de Recuperação Judicial, em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04/02/2019.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F4CAB5-CE39-450A-89FB-0992BC26B226}"/>
              </a:ext>
            </a:extLst>
          </p:cNvPr>
          <p:cNvSpPr txBox="1"/>
          <p:nvPr/>
        </p:nvSpPr>
        <p:spPr>
          <a:xfrm>
            <a:off x="2028248" y="1613696"/>
            <a:ext cx="582211" cy="3174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63" b="1" dirty="0">
                <a:solidFill>
                  <a:srgbClr val="656D78"/>
                </a:solidFill>
                <a:latin typeface="Source Sans Pro" charset="0"/>
                <a:ea typeface="Source Sans Pro" charset="0"/>
                <a:cs typeface="Source Sans Pro" charset="0"/>
              </a:rPr>
              <a:t>1995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587A28-01E8-4FC7-8B20-8CFE93CBB00D}"/>
              </a:ext>
            </a:extLst>
          </p:cNvPr>
          <p:cNvSpPr txBox="1"/>
          <p:nvPr/>
        </p:nvSpPr>
        <p:spPr>
          <a:xfrm>
            <a:off x="3886004" y="1609703"/>
            <a:ext cx="582211" cy="3174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63" b="1" dirty="0">
                <a:solidFill>
                  <a:srgbClr val="656D78"/>
                </a:solidFill>
                <a:latin typeface="Source Sans Pro" charset="0"/>
                <a:ea typeface="Source Sans Pro" charset="0"/>
                <a:cs typeface="Source Sans Pro" charset="0"/>
              </a:rPr>
              <a:t>2005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185038-2E8A-4D05-B0C9-EA7C90565117}"/>
              </a:ext>
            </a:extLst>
          </p:cNvPr>
          <p:cNvSpPr txBox="1"/>
          <p:nvPr/>
        </p:nvSpPr>
        <p:spPr>
          <a:xfrm>
            <a:off x="5755192" y="1616935"/>
            <a:ext cx="582211" cy="3174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63" b="1" dirty="0">
                <a:solidFill>
                  <a:srgbClr val="656D78"/>
                </a:solidFill>
                <a:latin typeface="Source Sans Pro" charset="0"/>
                <a:ea typeface="Source Sans Pro" charset="0"/>
                <a:cs typeface="Source Sans Pro" charset="0"/>
              </a:rPr>
              <a:t>2015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17CF160-B391-4009-9418-9556ACE961CF}"/>
              </a:ext>
            </a:extLst>
          </p:cNvPr>
          <p:cNvSpPr/>
          <p:nvPr/>
        </p:nvSpPr>
        <p:spPr>
          <a:xfrm>
            <a:off x="3823548" y="2759082"/>
            <a:ext cx="742950" cy="74295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EC0C270-2CCC-4C80-83E7-2F61CDC0941F}"/>
              </a:ext>
            </a:extLst>
          </p:cNvPr>
          <p:cNvSpPr/>
          <p:nvPr/>
        </p:nvSpPr>
        <p:spPr>
          <a:xfrm>
            <a:off x="5717730" y="2757658"/>
            <a:ext cx="742950" cy="742950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schemeClr val="bg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A82351D-A27D-499A-977F-39E8360D5128}"/>
              </a:ext>
            </a:extLst>
          </p:cNvPr>
          <p:cNvSpPr/>
          <p:nvPr/>
        </p:nvSpPr>
        <p:spPr>
          <a:xfrm>
            <a:off x="1917169" y="2757658"/>
            <a:ext cx="742950" cy="74295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schemeClr val="bg1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9DC3299-C64C-4131-AFC8-4DD110C5F12A}"/>
              </a:ext>
            </a:extLst>
          </p:cNvPr>
          <p:cNvSpPr/>
          <p:nvPr/>
        </p:nvSpPr>
        <p:spPr>
          <a:xfrm>
            <a:off x="7485480" y="2771160"/>
            <a:ext cx="742950" cy="74295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27" name="Graphic 26" descr="Debate de grupo">
            <a:extLst>
              <a:ext uri="{FF2B5EF4-FFF2-40B4-BE49-F238E27FC236}">
                <a16:creationId xmlns:a16="http://schemas.microsoft.com/office/drawing/2014/main" id="{24C99584-852F-4683-A0C0-2AB861A03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999485" y="2856433"/>
            <a:ext cx="578317" cy="578317"/>
          </a:xfrm>
          <a:prstGeom prst="rect">
            <a:avLst/>
          </a:prstGeom>
        </p:spPr>
      </p:pic>
      <p:pic>
        <p:nvPicPr>
          <p:cNvPr id="28" name="Graphic 27" descr="Aperto de mão">
            <a:extLst>
              <a:ext uri="{FF2B5EF4-FFF2-40B4-BE49-F238E27FC236}">
                <a16:creationId xmlns:a16="http://schemas.microsoft.com/office/drawing/2014/main" id="{783F641B-D9C9-4C91-BD8F-D39E84253D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914923" y="2865067"/>
            <a:ext cx="578317" cy="578317"/>
          </a:xfrm>
          <a:prstGeom prst="rect">
            <a:avLst/>
          </a:prstGeom>
        </p:spPr>
      </p:pic>
      <p:pic>
        <p:nvPicPr>
          <p:cNvPr id="29" name="Graphic 28" descr="Lista">
            <a:extLst>
              <a:ext uri="{FF2B5EF4-FFF2-40B4-BE49-F238E27FC236}">
                <a16:creationId xmlns:a16="http://schemas.microsoft.com/office/drawing/2014/main" id="{689F7CBF-BEF6-4FEF-85CD-F08370E2B9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797672" y="2844509"/>
            <a:ext cx="578317" cy="578317"/>
          </a:xfrm>
          <a:prstGeom prst="rect">
            <a:avLst/>
          </a:prstGeom>
        </p:spPr>
      </p:pic>
      <p:pic>
        <p:nvPicPr>
          <p:cNvPr id="33" name="Graphic 32" descr="Scales of justice">
            <a:extLst>
              <a:ext uri="{FF2B5EF4-FFF2-40B4-BE49-F238E27FC236}">
                <a16:creationId xmlns:a16="http://schemas.microsoft.com/office/drawing/2014/main" id="{5E960374-C25D-4D09-A340-2A2DC8945C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512776" y="2786159"/>
            <a:ext cx="686025" cy="686025"/>
          </a:xfrm>
          <a:prstGeom prst="rect">
            <a:avLst/>
          </a:prstGeom>
        </p:spPr>
      </p:pic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482347ED-AD00-413B-8743-50E6BFFE3B7F}"/>
              </a:ext>
            </a:extLst>
          </p:cNvPr>
          <p:cNvSpPr txBox="1">
            <a:spLocks/>
          </p:cNvSpPr>
          <p:nvPr/>
        </p:nvSpPr>
        <p:spPr>
          <a:xfrm>
            <a:off x="862479" y="943302"/>
            <a:ext cx="7483153" cy="4863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sz="2600" kern="12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Roboto Black"/>
              </a:rPr>
              <a:t>2.1 Histórico da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Recuperanda</a:t>
            </a:r>
            <a:endParaRPr lang="en-US" dirty="0">
              <a:latin typeface="Roboto Black"/>
            </a:endParaRPr>
          </a:p>
        </p:txBody>
      </p:sp>
    </p:spTree>
    <p:extLst>
      <p:ext uri="{BB962C8B-B14F-4D97-AF65-F5344CB8AC3E}">
        <p14:creationId xmlns:p14="http://schemas.microsoft.com/office/powerpoint/2010/main" val="51899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/>
      <p:bldP spid="12" grpId="0"/>
      <p:bldP spid="13" grpId="0"/>
      <p:bldP spid="14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8711">
            <a:extLst>
              <a:ext uri="{FF2B5EF4-FFF2-40B4-BE49-F238E27FC236}">
                <a16:creationId xmlns:a16="http://schemas.microsoft.com/office/drawing/2014/main" id="{A513C745-5290-4858-9CC6-E24EDCD2988F}"/>
              </a:ext>
            </a:extLst>
          </p:cNvPr>
          <p:cNvSpPr/>
          <p:nvPr/>
        </p:nvSpPr>
        <p:spPr>
          <a:xfrm>
            <a:off x="1972642" y="1737009"/>
            <a:ext cx="6025793" cy="4261284"/>
          </a:xfrm>
          <a:prstGeom prst="roundRect">
            <a:avLst>
              <a:gd name="adj" fmla="val 338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19069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5400" b="1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9" name="Shape 8742">
            <a:extLst>
              <a:ext uri="{FF2B5EF4-FFF2-40B4-BE49-F238E27FC236}">
                <a16:creationId xmlns:a16="http://schemas.microsoft.com/office/drawing/2014/main" id="{60D2A3F0-66DD-44FB-A540-317CFCA04AD3}"/>
              </a:ext>
            </a:extLst>
          </p:cNvPr>
          <p:cNvSpPr/>
          <p:nvPr/>
        </p:nvSpPr>
        <p:spPr>
          <a:xfrm flipV="1">
            <a:off x="3048626" y="2888483"/>
            <a:ext cx="3670635" cy="32"/>
          </a:xfrm>
          <a:prstGeom prst="line">
            <a:avLst/>
          </a:prstGeom>
          <a:noFill/>
          <a:ln w="25400" cap="flat">
            <a:solidFill>
              <a:schemeClr val="bg1">
                <a:lumMod val="95000"/>
              </a:schemeClr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71446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0" name="Shape 8723">
            <a:extLst>
              <a:ext uri="{FF2B5EF4-FFF2-40B4-BE49-F238E27FC236}">
                <a16:creationId xmlns:a16="http://schemas.microsoft.com/office/drawing/2014/main" id="{76A20E84-3233-4C02-9A51-F98136DC013E}"/>
              </a:ext>
            </a:extLst>
          </p:cNvPr>
          <p:cNvSpPr/>
          <p:nvPr/>
        </p:nvSpPr>
        <p:spPr>
          <a:xfrm>
            <a:off x="2848313" y="2048880"/>
            <a:ext cx="4071263" cy="3006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lc="http://schemas.openxmlformats.org/drawingml/2006/lockedCanvas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pt-BR" sz="2400" b="1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Quinta do Vale Alimentos Ltda.</a:t>
            </a:r>
          </a:p>
        </p:txBody>
      </p:sp>
      <p:sp>
        <p:nvSpPr>
          <p:cNvPr id="31" name="Shape 8713">
            <a:extLst>
              <a:ext uri="{FF2B5EF4-FFF2-40B4-BE49-F238E27FC236}">
                <a16:creationId xmlns:a16="http://schemas.microsoft.com/office/drawing/2014/main" id="{4F709ADB-9260-4CE8-BADD-A8F455735D36}"/>
              </a:ext>
            </a:extLst>
          </p:cNvPr>
          <p:cNvSpPr/>
          <p:nvPr/>
        </p:nvSpPr>
        <p:spPr>
          <a:xfrm>
            <a:off x="3117681" y="2349507"/>
            <a:ext cx="3670637" cy="5390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lc="http://schemas.openxmlformats.org/drawingml/2006/lockedCanvas" xmlns:ma14="http://schemas.microsoft.com/office/mac/drawingml/2011/main" val="1"/>
            </a:ext>
          </a:extLst>
        </p:spPr>
        <p:txBody>
          <a:bodyPr wrap="square" lIns="0" tIns="0" rIns="0" bIns="0" numCol="1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40000"/>
              </a:lnSpc>
              <a:defRPr sz="1800"/>
            </a:pPr>
            <a:r>
              <a:rPr lang="pt-BR" sz="1200" b="1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mo"/>
                <a:sym typeface="Arimo"/>
              </a:rPr>
              <a:t>CNPJ:  00.218.077/0001- 32</a:t>
            </a:r>
          </a:p>
        </p:txBody>
      </p:sp>
      <p:sp>
        <p:nvSpPr>
          <p:cNvPr id="34" name="Shape 8712">
            <a:extLst>
              <a:ext uri="{FF2B5EF4-FFF2-40B4-BE49-F238E27FC236}">
                <a16:creationId xmlns:a16="http://schemas.microsoft.com/office/drawing/2014/main" id="{7A02AD72-E610-405C-B161-6FDF23026062}"/>
              </a:ext>
            </a:extLst>
          </p:cNvPr>
          <p:cNvSpPr/>
          <p:nvPr/>
        </p:nvSpPr>
        <p:spPr>
          <a:xfrm>
            <a:off x="2229050" y="3058426"/>
            <a:ext cx="5447900" cy="27553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lc="http://schemas.openxmlformats.org/drawingml/2006/lockedCanvas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b="1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Atividade: (a) </a:t>
            </a:r>
            <a:r>
              <a:rPr lang="pt-BR" sz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a fabricação e a exportação de produtos de carne, especialmente de produtos de salsicharia, linguiça e de outros embutidos; </a:t>
            </a:r>
            <a:r>
              <a:rPr lang="pt-BR" sz="1200" b="1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(b) </a:t>
            </a:r>
            <a:r>
              <a:rPr lang="pt-BR" sz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o comércio atacadista e a exportação de carnes em geral, especialmente de bovinos e suínos; </a:t>
            </a:r>
            <a:r>
              <a:rPr lang="pt-BR" sz="1200" b="1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(c) </a:t>
            </a:r>
            <a:r>
              <a:rPr lang="pt-BR" sz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o comércio atacadista e a importação de leite e laticínios em geral; </a:t>
            </a:r>
            <a:r>
              <a:rPr lang="pt-BR" sz="1200" b="1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(d) </a:t>
            </a:r>
            <a:r>
              <a:rPr lang="pt-BR" sz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o comércio atacadista e a importação de produtos alimentícios em geral; </a:t>
            </a:r>
            <a:r>
              <a:rPr lang="pt-BR" sz="1200" b="1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(e) </a:t>
            </a:r>
            <a:r>
              <a:rPr lang="pt-BR" sz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o comércio varejista de mercadorias em geral, com predominância de produtos alimentícios.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>
              <a:solidFill>
                <a:schemeClr val="bg1"/>
              </a:solidFill>
              <a:highlight>
                <a:srgbClr val="FFFF00"/>
              </a:highlight>
              <a:latin typeface="Source Sans Pro Light" panose="020B0403030403020204" pitchFamily="34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b="1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Sede: </a:t>
            </a:r>
            <a:r>
              <a:rPr lang="pt-BR" sz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Rua Agostinho </a:t>
            </a:r>
            <a:r>
              <a:rPr lang="pt-BR" sz="1200" err="1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Costi</a:t>
            </a:r>
            <a:r>
              <a:rPr lang="pt-BR" sz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, 1700, Encantado - RS</a:t>
            </a:r>
          </a:p>
          <a:p>
            <a:endParaRPr lang="pt-BR" sz="120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b="1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Sociedade Empresária Limitada</a:t>
            </a:r>
            <a:endParaRPr lang="pt-BR" sz="1200" b="1" i="1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  <a:p>
            <a:endParaRPr lang="pt-BR" sz="120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b="1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Capital Social:  </a:t>
            </a:r>
            <a:r>
              <a:rPr lang="pt-BR" sz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R$ 800.000,00.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b="1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Sócios:</a:t>
            </a:r>
            <a:r>
              <a:rPr lang="pt-BR" sz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 Luiz Carlos Lisot (50%), Robledo Luiz Lisot (20%), Renata Lisot (15%) e Raquel Lisot (15%).</a:t>
            </a:r>
            <a:endParaRPr lang="pt-BR" sz="110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C150EF2D-DA20-4E05-8D2C-A09C82402FC1}"/>
              </a:ext>
            </a:extLst>
          </p:cNvPr>
          <p:cNvSpPr txBox="1">
            <a:spLocks/>
          </p:cNvSpPr>
          <p:nvPr/>
        </p:nvSpPr>
        <p:spPr>
          <a:xfrm>
            <a:off x="862479" y="943302"/>
            <a:ext cx="7483153" cy="4863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sz="2600" kern="12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Roboto Black"/>
              </a:rPr>
              <a:t>2.2 Informações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Gerais</a:t>
            </a:r>
            <a:endParaRPr lang="en-US" dirty="0">
              <a:latin typeface="Roboto Black"/>
            </a:endParaRPr>
          </a:p>
        </p:txBody>
      </p:sp>
    </p:spTree>
    <p:extLst>
      <p:ext uri="{BB962C8B-B14F-4D97-AF65-F5344CB8AC3E}">
        <p14:creationId xmlns:p14="http://schemas.microsoft.com/office/powerpoint/2010/main" val="195504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theme/theme1.xml><?xml version="1.0" encoding="utf-8"?>
<a:theme xmlns:a="http://schemas.openxmlformats.org/drawingml/2006/main" name="Custom Design">
  <a:themeElements>
    <a:clrScheme name="NOVO MODELO DK (AZUL MARINHO)">
      <a:dk1>
        <a:srgbClr val="656D78"/>
      </a:dk1>
      <a:lt1>
        <a:srgbClr val="FFFFFF"/>
      </a:lt1>
      <a:dk2>
        <a:srgbClr val="44546A"/>
      </a:dk2>
      <a:lt2>
        <a:srgbClr val="E7E6E6"/>
      </a:lt2>
      <a:accent1>
        <a:srgbClr val="0464C4"/>
      </a:accent1>
      <a:accent2>
        <a:srgbClr val="1387FA"/>
      </a:accent2>
      <a:accent3>
        <a:srgbClr val="002060"/>
      </a:accent3>
      <a:accent4>
        <a:srgbClr val="1387FA"/>
      </a:accent4>
      <a:accent5>
        <a:srgbClr val="034A90"/>
      </a:accent5>
      <a:accent6>
        <a:srgbClr val="04509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NOVO MODELO DK (AZUL MARINHO)">
      <a:dk1>
        <a:srgbClr val="656D78"/>
      </a:dk1>
      <a:lt1>
        <a:srgbClr val="FFFFFF"/>
      </a:lt1>
      <a:dk2>
        <a:srgbClr val="44546A"/>
      </a:dk2>
      <a:lt2>
        <a:srgbClr val="E7E6E6"/>
      </a:lt2>
      <a:accent1>
        <a:srgbClr val="0464C4"/>
      </a:accent1>
      <a:accent2>
        <a:srgbClr val="1387FA"/>
      </a:accent2>
      <a:accent3>
        <a:srgbClr val="002060"/>
      </a:accent3>
      <a:accent4>
        <a:srgbClr val="1387FA"/>
      </a:accent4>
      <a:accent5>
        <a:srgbClr val="034A90"/>
      </a:accent5>
      <a:accent6>
        <a:srgbClr val="04509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numCol="2" spcCol="360000" rtlCol="0">
        <a:spAutoFit/>
      </a:bodyPr>
      <a:lstStyle>
        <a:defPPr indent="237668" algn="l" defTabSz="237668">
          <a:lnSpc>
            <a:spcPct val="150000"/>
          </a:lnSpc>
          <a:defRPr sz="1050" dirty="0" smtClean="0">
            <a:solidFill>
              <a:schemeClr val="bg2">
                <a:lumMod val="10000"/>
              </a:schemeClr>
            </a:solidFill>
            <a:latin typeface="Source Sans Pro Light" panose="020B0403030403020204" pitchFamily="34" charset="0"/>
            <a:ea typeface="Source Sans Pro Light" panose="020B0403030403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aqueta RMA 4 Novo Modelo v1.potx" id="{446F59BF-EF55-4660-9235-22E2C5DE84DB}" vid="{73A2893E-DB71-43F8-874E-05718EDBB472}"/>
    </a:ext>
  </a:extLst>
</a:theme>
</file>

<file path=ppt/theme/theme3.xml><?xml version="1.0" encoding="utf-8"?>
<a:theme xmlns:a="http://schemas.openxmlformats.org/drawingml/2006/main" name="1_Office Theme">
  <a:themeElements>
    <a:clrScheme name="NOVO MODELO DK (AZUL MARINHO)">
      <a:dk1>
        <a:srgbClr val="656D78"/>
      </a:dk1>
      <a:lt1>
        <a:srgbClr val="FFFFFF"/>
      </a:lt1>
      <a:dk2>
        <a:srgbClr val="44546A"/>
      </a:dk2>
      <a:lt2>
        <a:srgbClr val="E7E6E6"/>
      </a:lt2>
      <a:accent1>
        <a:srgbClr val="0464C4"/>
      </a:accent1>
      <a:accent2>
        <a:srgbClr val="1387FA"/>
      </a:accent2>
      <a:accent3>
        <a:srgbClr val="002060"/>
      </a:accent3>
      <a:accent4>
        <a:srgbClr val="1387FA"/>
      </a:accent4>
      <a:accent5>
        <a:srgbClr val="034A90"/>
      </a:accent5>
      <a:accent6>
        <a:srgbClr val="04509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queta RMA 4 Novo Modelo v1.potx" id="{446F59BF-EF55-4660-9235-22E2C5DE84DB}" vid="{73A2893E-DB71-43F8-874E-05718EDBB472}"/>
    </a:ext>
  </a:extLst>
</a:theme>
</file>

<file path=ppt/theme/theme4.xml><?xml version="1.0" encoding="utf-8"?>
<a:theme xmlns:a="http://schemas.openxmlformats.org/drawingml/2006/main" name="2_Office Theme">
  <a:themeElements>
    <a:clrScheme name="NOVO MODELO DK (AZUL MARINHO)">
      <a:dk1>
        <a:srgbClr val="656D78"/>
      </a:dk1>
      <a:lt1>
        <a:srgbClr val="FFFFFF"/>
      </a:lt1>
      <a:dk2>
        <a:srgbClr val="44546A"/>
      </a:dk2>
      <a:lt2>
        <a:srgbClr val="E7E6E6"/>
      </a:lt2>
      <a:accent1>
        <a:srgbClr val="0464C4"/>
      </a:accent1>
      <a:accent2>
        <a:srgbClr val="1387FA"/>
      </a:accent2>
      <a:accent3>
        <a:srgbClr val="002060"/>
      </a:accent3>
      <a:accent4>
        <a:srgbClr val="1387FA"/>
      </a:accent4>
      <a:accent5>
        <a:srgbClr val="034A90"/>
      </a:accent5>
      <a:accent6>
        <a:srgbClr val="04509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queta RMA 4 Novo Modelo v1.potx" id="{446F59BF-EF55-4660-9235-22E2C5DE84DB}" vid="{73A2893E-DB71-43F8-874E-05718EDBB472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NOVO MODELO DK (AZUL MARINHO)">
    <a:dk1>
      <a:srgbClr val="656D78"/>
    </a:dk1>
    <a:lt1>
      <a:srgbClr val="FFFFFF"/>
    </a:lt1>
    <a:dk2>
      <a:srgbClr val="44546A"/>
    </a:dk2>
    <a:lt2>
      <a:srgbClr val="E7E6E6"/>
    </a:lt2>
    <a:accent1>
      <a:srgbClr val="0464C4"/>
    </a:accent1>
    <a:accent2>
      <a:srgbClr val="1387FA"/>
    </a:accent2>
    <a:accent3>
      <a:srgbClr val="002060"/>
    </a:accent3>
    <a:accent4>
      <a:srgbClr val="1387FA"/>
    </a:accent4>
    <a:accent5>
      <a:srgbClr val="034A90"/>
    </a:accent5>
    <a:accent6>
      <a:srgbClr val="04509C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83C25E02C492E4B985EE828668EADBF" ma:contentTypeVersion="13" ma:contentTypeDescription="Crie um novo documento." ma:contentTypeScope="" ma:versionID="62b31b6e46d797f69244af4f1fb68f79">
  <xsd:schema xmlns:xsd="http://www.w3.org/2001/XMLSchema" xmlns:xs="http://www.w3.org/2001/XMLSchema" xmlns:p="http://schemas.microsoft.com/office/2006/metadata/properties" xmlns:ns2="428182ff-5b7c-42a0-853e-d54b6befd95f" xmlns:ns3="10f10aa4-5702-47bb-b7f6-1e31cf998bd6" targetNamespace="http://schemas.microsoft.com/office/2006/metadata/properties" ma:root="true" ma:fieldsID="15b9575478b3a4fbaea2c6cba2c4d2a7" ns2:_="" ns3:_="">
    <xsd:import namespace="428182ff-5b7c-42a0-853e-d54b6befd95f"/>
    <xsd:import namespace="10f10aa4-5702-47bb-b7f6-1e31cf998b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8182ff-5b7c-42a0-853e-d54b6befd9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f10aa4-5702-47bb-b7f6-1e31cf998bd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E411A3-BCF9-49A3-8C04-17FD0895E94C}">
  <ds:schemaRefs>
    <ds:schemaRef ds:uri="http://www.w3.org/XML/1998/namespace"/>
    <ds:schemaRef ds:uri="http://purl.org/dc/terms/"/>
    <ds:schemaRef ds:uri="428182ff-5b7c-42a0-853e-d54b6befd95f"/>
    <ds:schemaRef ds:uri="10f10aa4-5702-47bb-b7f6-1e31cf998bd6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BF47FD3-F4B6-4C1C-AA04-2D292B4141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DE25D1-BBC7-46DD-9353-54D06A289F7B}"/>
</file>

<file path=docProps/app.xml><?xml version="1.0" encoding="utf-8"?>
<Properties xmlns="http://schemas.openxmlformats.org/officeDocument/2006/extended-properties" xmlns:vt="http://schemas.openxmlformats.org/officeDocument/2006/docPropsVTypes">
  <Template>Paqueta RMA 4 Novo Modelo v2</Template>
  <TotalTime>5308</TotalTime>
  <Words>4533</Words>
  <Application>Microsoft Office PowerPoint</Application>
  <PresentationFormat>A4 Paper (210x297 mm)</PresentationFormat>
  <Paragraphs>683</Paragraphs>
  <Slides>31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46" baseType="lpstr">
      <vt:lpstr>Arial</vt:lpstr>
      <vt:lpstr>Calibri</vt:lpstr>
      <vt:lpstr>Calibri Light</vt:lpstr>
      <vt:lpstr>Montserrat</vt:lpstr>
      <vt:lpstr>Montserrat Thin</vt:lpstr>
      <vt:lpstr>Roboto</vt:lpstr>
      <vt:lpstr>Roboto Black</vt:lpstr>
      <vt:lpstr>Source Sans Pro</vt:lpstr>
      <vt:lpstr>Source Sans Pro </vt:lpstr>
      <vt:lpstr>Source Sans Pro Light</vt:lpstr>
      <vt:lpstr>Wingdings</vt:lpstr>
      <vt:lpstr>Custom Design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Felipe Camardelli</dc:creator>
  <cp:lastModifiedBy>Daniel Kops</cp:lastModifiedBy>
  <cp:revision>76</cp:revision>
  <cp:lastPrinted>2021-11-29T21:18:16Z</cp:lastPrinted>
  <dcterms:created xsi:type="dcterms:W3CDTF">2019-11-30T16:43:25Z</dcterms:created>
  <dcterms:modified xsi:type="dcterms:W3CDTF">2021-11-29T21:24:14Z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0x010100C83C25E02C492E4B985EE828668EADBF</vt:lpwstr>
  </property>
</Properties>
</file>