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2" r:id="rId5"/>
  </p:sldMasterIdLst>
  <p:notesMasterIdLst>
    <p:notesMasterId r:id="rId50"/>
  </p:notesMasterIdLst>
  <p:handoutMasterIdLst>
    <p:handoutMasterId r:id="rId51"/>
  </p:handoutMasterIdLst>
  <p:sldIdLst>
    <p:sldId id="259" r:id="rId6"/>
    <p:sldId id="1542" r:id="rId7"/>
    <p:sldId id="1344" r:id="rId8"/>
    <p:sldId id="1471" r:id="rId9"/>
    <p:sldId id="1521" r:id="rId10"/>
    <p:sldId id="1524" r:id="rId11"/>
    <p:sldId id="1525" r:id="rId12"/>
    <p:sldId id="1475" r:id="rId13"/>
    <p:sldId id="1527" r:id="rId14"/>
    <p:sldId id="1528" r:id="rId15"/>
    <p:sldId id="1326" r:id="rId16"/>
    <p:sldId id="1530" r:id="rId17"/>
    <p:sldId id="1493" r:id="rId18"/>
    <p:sldId id="1533" r:id="rId19"/>
    <p:sldId id="1538" r:id="rId20"/>
    <p:sldId id="1346" r:id="rId21"/>
    <p:sldId id="1492" r:id="rId22"/>
    <p:sldId id="1406" r:id="rId23"/>
    <p:sldId id="1397" r:id="rId24"/>
    <p:sldId id="1502" r:id="rId25"/>
    <p:sldId id="1503" r:id="rId26"/>
    <p:sldId id="1504" r:id="rId27"/>
    <p:sldId id="1536" r:id="rId28"/>
    <p:sldId id="1534" r:id="rId29"/>
    <p:sldId id="1535" r:id="rId30"/>
    <p:sldId id="1537" r:id="rId31"/>
    <p:sldId id="1496" r:id="rId32"/>
    <p:sldId id="1483" r:id="rId33"/>
    <p:sldId id="1479" r:id="rId34"/>
    <p:sldId id="1394" r:id="rId35"/>
    <p:sldId id="1498" r:id="rId36"/>
    <p:sldId id="1539" r:id="rId37"/>
    <p:sldId id="1543" r:id="rId38"/>
    <p:sldId id="1544" r:id="rId39"/>
    <p:sldId id="1545" r:id="rId40"/>
    <p:sldId id="1546" r:id="rId41"/>
    <p:sldId id="1349" r:id="rId42"/>
    <p:sldId id="1476" r:id="rId43"/>
    <p:sldId id="1360" r:id="rId44"/>
    <p:sldId id="1447" r:id="rId45"/>
    <p:sldId id="1404" r:id="rId46"/>
    <p:sldId id="1405" r:id="rId47"/>
    <p:sldId id="1499" r:id="rId48"/>
    <p:sldId id="1541" r:id="rId49"/>
  </p:sldIdLst>
  <p:sldSz cx="9906000" cy="6858000" type="A4"/>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2AA9C1-3E56-41F4-AE13-C6B21D6BDE40}">
          <p14:sldIdLst>
            <p14:sldId id="259"/>
            <p14:sldId id="1542"/>
            <p14:sldId id="1344"/>
            <p14:sldId id="1471"/>
            <p14:sldId id="1521"/>
            <p14:sldId id="1524"/>
            <p14:sldId id="1525"/>
            <p14:sldId id="1475"/>
            <p14:sldId id="1527"/>
            <p14:sldId id="1528"/>
            <p14:sldId id="1326"/>
            <p14:sldId id="1530"/>
            <p14:sldId id="1493"/>
            <p14:sldId id="1533"/>
            <p14:sldId id="1538"/>
            <p14:sldId id="1346"/>
            <p14:sldId id="1492"/>
            <p14:sldId id="1406"/>
            <p14:sldId id="1397"/>
            <p14:sldId id="1502"/>
            <p14:sldId id="1503"/>
            <p14:sldId id="1504"/>
            <p14:sldId id="1536"/>
            <p14:sldId id="1534"/>
            <p14:sldId id="1535"/>
            <p14:sldId id="1537"/>
            <p14:sldId id="1496"/>
            <p14:sldId id="1483"/>
            <p14:sldId id="1479"/>
            <p14:sldId id="1394"/>
            <p14:sldId id="1498"/>
            <p14:sldId id="1539"/>
            <p14:sldId id="1543"/>
            <p14:sldId id="1544"/>
            <p14:sldId id="1545"/>
            <p14:sldId id="1546"/>
            <p14:sldId id="1349"/>
            <p14:sldId id="1476"/>
            <p14:sldId id="1360"/>
            <p14:sldId id="1447"/>
            <p14:sldId id="1404"/>
            <p14:sldId id="1405"/>
            <p14:sldId id="1499"/>
            <p14:sldId id="1541"/>
          </p14:sldIdLst>
        </p14:section>
        <p14:section name="Untitled Section" id="{B2DA359E-BC4B-4C04-ACDF-97710DA90164}">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Paulo Dorneles Japur" initials="JPDJ" lastIdx="1" clrIdx="0">
    <p:extLst>
      <p:ext uri="{19B8F6BF-5375-455C-9EA6-DF929625EA0E}">
        <p15:presenceInfo xmlns:p15="http://schemas.microsoft.com/office/powerpoint/2012/main" userId="José Paulo Dorneles Japur" providerId="None"/>
      </p:ext>
    </p:extLst>
  </p:cmAuthor>
  <p:cmAuthor id="2" name="Atendimento" initials="A" lastIdx="1" clrIdx="1">
    <p:extLst>
      <p:ext uri="{19B8F6BF-5375-455C-9EA6-DF929625EA0E}">
        <p15:presenceInfo xmlns:p15="http://schemas.microsoft.com/office/powerpoint/2012/main" userId="S::atendimento@preservacaodeempresas.com.br::835b2fd7-4772-4ade-8779-ed2ca6305e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6F3"/>
    <a:srgbClr val="00B0F0"/>
    <a:srgbClr val="42A5F5"/>
    <a:srgbClr val="002060"/>
    <a:srgbClr val="D6DCE5"/>
    <a:srgbClr val="104C90"/>
    <a:srgbClr val="8EC9F9"/>
    <a:srgbClr val="0D47A1"/>
    <a:srgbClr val="1976D2"/>
    <a:srgbClr val="007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B34AC-8E56-498C-AD57-920305FE932F}" v="1" dt="2020-09-09T13:08:04.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4660"/>
  </p:normalViewPr>
  <p:slideViewPr>
    <p:cSldViewPr snapToGrid="0">
      <p:cViewPr varScale="1">
        <p:scale>
          <a:sx n="108" d="100"/>
          <a:sy n="108" d="100"/>
        </p:scale>
        <p:origin x="1212" y="102"/>
      </p:cViewPr>
      <p:guideLst>
        <p:guide orient="horz" pos="2160"/>
        <p:guide pos="3120"/>
      </p:guideLst>
    </p:cSldViewPr>
  </p:slideViewPr>
  <p:notesTextViewPr>
    <p:cViewPr>
      <p:scale>
        <a:sx n="1" d="1"/>
        <a:sy n="1" d="1"/>
      </p:scale>
      <p:origin x="0" y="0"/>
    </p:cViewPr>
  </p:notesTextViewPr>
  <p:notesViewPr>
    <p:cSldViewPr snapToGrid="0">
      <p:cViewPr varScale="1">
        <p:scale>
          <a:sx n="82" d="100"/>
          <a:sy n="82" d="100"/>
        </p:scale>
        <p:origin x="3672" y="5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userId="89bb4887-0d96-4749-a719-a73ae3625c92" providerId="ADAL" clId="{3DF4C3BE-5A24-4D8E-9827-5B7F228A6C2B}"/>
    <pc:docChg chg="addSld delSld modSld modSection modNotesMaster modHandout">
      <pc:chgData name="Daniel" userId="89bb4887-0d96-4749-a719-a73ae3625c92" providerId="ADAL" clId="{3DF4C3BE-5A24-4D8E-9827-5B7F228A6C2B}" dt="2020-08-11T20:51:22.860" v="144" actId="20577"/>
      <pc:docMkLst>
        <pc:docMk/>
      </pc:docMkLst>
      <pc:sldChg chg="del">
        <pc:chgData name="Daniel" userId="89bb4887-0d96-4749-a719-a73ae3625c92" providerId="ADAL" clId="{3DF4C3BE-5A24-4D8E-9827-5B7F228A6C2B}" dt="2020-08-11T20:45:14.049" v="119" actId="47"/>
        <pc:sldMkLst>
          <pc:docMk/>
          <pc:sldMk cId="2950006923" sldId="275"/>
        </pc:sldMkLst>
      </pc:sldChg>
      <pc:sldChg chg="modNotes">
        <pc:chgData name="Daniel" userId="89bb4887-0d96-4749-a719-a73ae3625c92" providerId="ADAL" clId="{3DF4C3BE-5A24-4D8E-9827-5B7F228A6C2B}" dt="2020-08-11T20:47:09.854" v="120"/>
        <pc:sldMkLst>
          <pc:docMk/>
          <pc:sldMk cId="1932070117" sldId="1344"/>
        </pc:sldMkLst>
      </pc:sldChg>
      <pc:sldChg chg="modNotes">
        <pc:chgData name="Daniel" userId="89bb4887-0d96-4749-a719-a73ae3625c92" providerId="ADAL" clId="{3DF4C3BE-5A24-4D8E-9827-5B7F228A6C2B}" dt="2020-08-11T20:47:09.854" v="120"/>
        <pc:sldMkLst>
          <pc:docMk/>
          <pc:sldMk cId="2463478421" sldId="1346"/>
        </pc:sldMkLst>
      </pc:sldChg>
      <pc:sldChg chg="modNotes">
        <pc:chgData name="Daniel" userId="89bb4887-0d96-4749-a719-a73ae3625c92" providerId="ADAL" clId="{3DF4C3BE-5A24-4D8E-9827-5B7F228A6C2B}" dt="2020-08-11T20:47:09.854" v="120"/>
        <pc:sldMkLst>
          <pc:docMk/>
          <pc:sldMk cId="997149078" sldId="1349"/>
        </pc:sldMkLst>
      </pc:sldChg>
      <pc:sldChg chg="modNotes">
        <pc:chgData name="Daniel" userId="89bb4887-0d96-4749-a719-a73ae3625c92" providerId="ADAL" clId="{3DF4C3BE-5A24-4D8E-9827-5B7F228A6C2B}" dt="2020-08-11T20:47:09.854" v="120"/>
        <pc:sldMkLst>
          <pc:docMk/>
          <pc:sldMk cId="2827505887" sldId="1360"/>
        </pc:sldMkLst>
      </pc:sldChg>
      <pc:sldChg chg="modNotes">
        <pc:chgData name="Daniel" userId="89bb4887-0d96-4749-a719-a73ae3625c92" providerId="ADAL" clId="{3DF4C3BE-5A24-4D8E-9827-5B7F228A6C2B}" dt="2020-08-11T20:47:09.854" v="120"/>
        <pc:sldMkLst>
          <pc:docMk/>
          <pc:sldMk cId="332451106" sldId="1397"/>
        </pc:sldMkLst>
      </pc:sldChg>
      <pc:sldChg chg="del">
        <pc:chgData name="Daniel" userId="89bb4887-0d96-4749-a719-a73ae3625c92" providerId="ADAL" clId="{3DF4C3BE-5A24-4D8E-9827-5B7F228A6C2B}" dt="2020-08-11T20:38:45.143" v="1" actId="47"/>
        <pc:sldMkLst>
          <pc:docMk/>
          <pc:sldMk cId="1617125184" sldId="1468"/>
        </pc:sldMkLst>
      </pc:sldChg>
      <pc:sldChg chg="modSp mod modNotes">
        <pc:chgData name="Daniel" userId="89bb4887-0d96-4749-a719-a73ae3625c92" providerId="ADAL" clId="{3DF4C3BE-5A24-4D8E-9827-5B7F228A6C2B}" dt="2020-08-11T20:47:09.854" v="120"/>
        <pc:sldMkLst>
          <pc:docMk/>
          <pc:sldMk cId="3498044937" sldId="1475"/>
        </pc:sldMkLst>
        <pc:spChg chg="mod">
          <ac:chgData name="Daniel" userId="89bb4887-0d96-4749-a719-a73ae3625c92" providerId="ADAL" clId="{3DF4C3BE-5A24-4D8E-9827-5B7F228A6C2B}" dt="2020-08-11T20:41:14.681" v="86" actId="20577"/>
          <ac:spMkLst>
            <pc:docMk/>
            <pc:sldMk cId="3498044937" sldId="1475"/>
            <ac:spMk id="8" creationId="{550DBF0B-AD19-4A05-A2BF-D385D53CA5C7}"/>
          </ac:spMkLst>
        </pc:spChg>
      </pc:sldChg>
      <pc:sldChg chg="modNotes">
        <pc:chgData name="Daniel" userId="89bb4887-0d96-4749-a719-a73ae3625c92" providerId="ADAL" clId="{3DF4C3BE-5A24-4D8E-9827-5B7F228A6C2B}" dt="2020-08-11T20:47:09.854" v="120"/>
        <pc:sldMkLst>
          <pc:docMk/>
          <pc:sldMk cId="4132614499" sldId="1498"/>
        </pc:sldMkLst>
      </pc:sldChg>
      <pc:sldChg chg="del">
        <pc:chgData name="Daniel" userId="89bb4887-0d96-4749-a719-a73ae3625c92" providerId="ADAL" clId="{3DF4C3BE-5A24-4D8E-9827-5B7F228A6C2B}" dt="2020-08-11T20:45:13.036" v="118" actId="47"/>
        <pc:sldMkLst>
          <pc:docMk/>
          <pc:sldMk cId="3043231204" sldId="1520"/>
        </pc:sldMkLst>
      </pc:sldChg>
      <pc:sldChg chg="modSp mod">
        <pc:chgData name="Daniel" userId="89bb4887-0d96-4749-a719-a73ae3625c92" providerId="ADAL" clId="{3DF4C3BE-5A24-4D8E-9827-5B7F228A6C2B}" dt="2020-08-11T20:51:22.860" v="144" actId="20577"/>
        <pc:sldMkLst>
          <pc:docMk/>
          <pc:sldMk cId="2947137260" sldId="1525"/>
        </pc:sldMkLst>
        <pc:spChg chg="mod">
          <ac:chgData name="Daniel" userId="89bb4887-0d96-4749-a719-a73ae3625c92" providerId="ADAL" clId="{3DF4C3BE-5A24-4D8E-9827-5B7F228A6C2B}" dt="2020-08-11T20:50:56.561" v="125" actId="20577"/>
          <ac:spMkLst>
            <pc:docMk/>
            <pc:sldMk cId="2947137260" sldId="1525"/>
            <ac:spMk id="130" creationId="{6753F581-9EBD-495E-A10F-C5AD220867F3}"/>
          </ac:spMkLst>
        </pc:spChg>
        <pc:spChg chg="mod">
          <ac:chgData name="Daniel" userId="89bb4887-0d96-4749-a719-a73ae3625c92" providerId="ADAL" clId="{3DF4C3BE-5A24-4D8E-9827-5B7F228A6C2B}" dt="2020-08-11T20:51:15.980" v="140" actId="108"/>
          <ac:spMkLst>
            <pc:docMk/>
            <pc:sldMk cId="2947137260" sldId="1525"/>
            <ac:spMk id="135" creationId="{C0E9F3BD-E3B0-4BC0-A49E-68F8226EF4CE}"/>
          </ac:spMkLst>
        </pc:spChg>
        <pc:spChg chg="mod">
          <ac:chgData name="Daniel" userId="89bb4887-0d96-4749-a719-a73ae3625c92" providerId="ADAL" clId="{3DF4C3BE-5A24-4D8E-9827-5B7F228A6C2B}" dt="2020-08-11T20:51:22.860" v="144" actId="20577"/>
          <ac:spMkLst>
            <pc:docMk/>
            <pc:sldMk cId="2947137260" sldId="1525"/>
            <ac:spMk id="167" creationId="{3C37904D-4EA1-4F57-BDB6-83C4E7A4EBC2}"/>
          </ac:spMkLst>
        </pc:spChg>
      </pc:sldChg>
      <pc:sldChg chg="del">
        <pc:chgData name="Daniel" userId="89bb4887-0d96-4749-a719-a73ae3625c92" providerId="ADAL" clId="{3DF4C3BE-5A24-4D8E-9827-5B7F228A6C2B}" dt="2020-08-11T20:43:36.717" v="89" actId="47"/>
        <pc:sldMkLst>
          <pc:docMk/>
          <pc:sldMk cId="2067439934" sldId="1540"/>
        </pc:sldMkLst>
      </pc:sldChg>
      <pc:sldChg chg="modSp mod">
        <pc:chgData name="Daniel" userId="89bb4887-0d96-4749-a719-a73ae3625c92" providerId="ADAL" clId="{3DF4C3BE-5A24-4D8E-9827-5B7F228A6C2B}" dt="2020-08-11T20:45:10.904" v="117" actId="20577"/>
        <pc:sldMkLst>
          <pc:docMk/>
          <pc:sldMk cId="166463180" sldId="1541"/>
        </pc:sldMkLst>
        <pc:spChg chg="mod">
          <ac:chgData name="Daniel" userId="89bb4887-0d96-4749-a719-a73ae3625c92" providerId="ADAL" clId="{3DF4C3BE-5A24-4D8E-9827-5B7F228A6C2B}" dt="2020-08-11T20:45:10.904" v="117" actId="20577"/>
          <ac:spMkLst>
            <pc:docMk/>
            <pc:sldMk cId="166463180" sldId="1541"/>
            <ac:spMk id="10" creationId="{5D971981-5F2B-4DA8-8B46-DE47D2BBA08F}"/>
          </ac:spMkLst>
        </pc:spChg>
      </pc:sldChg>
      <pc:sldChg chg="add modNotes">
        <pc:chgData name="Daniel" userId="89bb4887-0d96-4749-a719-a73ae3625c92" providerId="ADAL" clId="{3DF4C3BE-5A24-4D8E-9827-5B7F228A6C2B}" dt="2020-08-11T20:47:09.854" v="120"/>
        <pc:sldMkLst>
          <pc:docMk/>
          <pc:sldMk cId="1462338230" sldId="1542"/>
        </pc:sldMkLst>
      </pc:sldChg>
      <pc:sldChg chg="modSp add">
        <pc:chgData name="Daniel" userId="89bb4887-0d96-4749-a719-a73ae3625c92" providerId="ADAL" clId="{3DF4C3BE-5A24-4D8E-9827-5B7F228A6C2B}" dt="2020-08-11T20:43:41.068" v="90" actId="20577"/>
        <pc:sldMkLst>
          <pc:docMk/>
          <pc:sldMk cId="402388382" sldId="1543"/>
        </pc:sldMkLst>
        <pc:spChg chg="mod">
          <ac:chgData name="Daniel" userId="89bb4887-0d96-4749-a719-a73ae3625c92" providerId="ADAL" clId="{3DF4C3BE-5A24-4D8E-9827-5B7F228A6C2B}" dt="2020-08-11T20:43:41.068" v="90" actId="20577"/>
          <ac:spMkLst>
            <pc:docMk/>
            <pc:sldMk cId="402388382" sldId="1543"/>
            <ac:spMk id="11" creationId="{1CF1CF1B-6C35-4E3A-ACF3-E6BCC5C8E856}"/>
          </ac:spMkLst>
        </pc:spChg>
      </pc:sldChg>
      <pc:sldChg chg="add del">
        <pc:chgData name="Daniel" userId="89bb4887-0d96-4749-a719-a73ae3625c92" providerId="ADAL" clId="{3DF4C3BE-5A24-4D8E-9827-5B7F228A6C2B}" dt="2020-08-11T20:41:16.408" v="87" actId="47"/>
        <pc:sldMkLst>
          <pc:docMk/>
          <pc:sldMk cId="1331188168" sldId="1543"/>
        </pc:sldMkLst>
      </pc:sldChg>
      <pc:sldChg chg="add">
        <pc:chgData name="Daniel" userId="89bb4887-0d96-4749-a719-a73ae3625c92" providerId="ADAL" clId="{3DF4C3BE-5A24-4D8E-9827-5B7F228A6C2B}" dt="2020-08-11T20:43:52.609" v="91"/>
        <pc:sldMkLst>
          <pc:docMk/>
          <pc:sldMk cId="3172626006" sldId="1544"/>
        </pc:sldMkLst>
      </pc:sldChg>
      <pc:sldChg chg="add">
        <pc:chgData name="Daniel" userId="89bb4887-0d96-4749-a719-a73ae3625c92" providerId="ADAL" clId="{3DF4C3BE-5A24-4D8E-9827-5B7F228A6C2B}" dt="2020-08-11T20:43:52.609" v="91"/>
        <pc:sldMkLst>
          <pc:docMk/>
          <pc:sldMk cId="304817527" sldId="1545"/>
        </pc:sldMkLst>
      </pc:sldChg>
      <pc:sldChg chg="add">
        <pc:chgData name="Daniel" userId="89bb4887-0d96-4749-a719-a73ae3625c92" providerId="ADAL" clId="{3DF4C3BE-5A24-4D8E-9827-5B7F228A6C2B}" dt="2020-08-11T20:43:52.609" v="91"/>
        <pc:sldMkLst>
          <pc:docMk/>
          <pc:sldMk cId="4026948723" sldId="1546"/>
        </pc:sldMkLst>
      </pc:sldChg>
      <pc:sldMasterChg chg="delSldLayout">
        <pc:chgData name="Daniel" userId="89bb4887-0d96-4749-a719-a73ae3625c92" providerId="ADAL" clId="{3DF4C3BE-5A24-4D8E-9827-5B7F228A6C2B}" dt="2020-08-11T20:45:13.036" v="118" actId="47"/>
        <pc:sldMasterMkLst>
          <pc:docMk/>
          <pc:sldMasterMk cId="2003987714" sldId="2147483648"/>
        </pc:sldMasterMkLst>
        <pc:sldLayoutChg chg="del">
          <pc:chgData name="Daniel" userId="89bb4887-0d96-4749-a719-a73ae3625c92" providerId="ADAL" clId="{3DF4C3BE-5A24-4D8E-9827-5B7F228A6C2B}" dt="2020-08-11T20:45:13.036" v="118" actId="47"/>
          <pc:sldLayoutMkLst>
            <pc:docMk/>
            <pc:sldMasterMk cId="2003987714" sldId="2147483648"/>
            <pc:sldLayoutMk cId="2703160627" sldId="2147483701"/>
          </pc:sldLayoutMkLst>
        </pc:sldLayoutChg>
      </pc:sldMasterChg>
    </pc:docChg>
  </pc:docChgLst>
  <pc:docChgLst>
    <pc:chgData name="Atendimento" userId="835b2fd7-4772-4ade-8779-ed2ca6305e2e" providerId="ADAL" clId="{CF277814-B008-44BC-850F-9219560484C8}"/>
    <pc:docChg chg="undo custSel modSld">
      <pc:chgData name="Atendimento" userId="835b2fd7-4772-4ade-8779-ed2ca6305e2e" providerId="ADAL" clId="{CF277814-B008-44BC-850F-9219560484C8}" dt="2020-08-11T14:45:35.851" v="507" actId="20577"/>
      <pc:docMkLst>
        <pc:docMk/>
      </pc:docMkLst>
      <pc:sldChg chg="modSp mod">
        <pc:chgData name="Atendimento" userId="835b2fd7-4772-4ade-8779-ed2ca6305e2e" providerId="ADAL" clId="{CF277814-B008-44BC-850F-9219560484C8}" dt="2020-08-11T14:45:10.740" v="498" actId="20577"/>
        <pc:sldMkLst>
          <pc:docMk/>
          <pc:sldMk cId="3557523908" sldId="1521"/>
        </pc:sldMkLst>
        <pc:spChg chg="mod">
          <ac:chgData name="Atendimento" userId="835b2fd7-4772-4ade-8779-ed2ca6305e2e" providerId="ADAL" clId="{CF277814-B008-44BC-850F-9219560484C8}" dt="2020-08-11T14:45:10.740" v="498" actId="20577"/>
          <ac:spMkLst>
            <pc:docMk/>
            <pc:sldMk cId="3557523908" sldId="1521"/>
            <ac:spMk id="4" creationId="{DA6063CC-462D-4442-87C6-A31C00B6AC6C}"/>
          </ac:spMkLst>
        </pc:spChg>
        <pc:spChg chg="mod">
          <ac:chgData name="Atendimento" userId="835b2fd7-4772-4ade-8779-ed2ca6305e2e" providerId="ADAL" clId="{CF277814-B008-44BC-850F-9219560484C8}" dt="2020-08-11T14:43:54.982" v="436" actId="13926"/>
          <ac:spMkLst>
            <pc:docMk/>
            <pc:sldMk cId="3557523908" sldId="1521"/>
            <ac:spMk id="5" creationId="{00000000-0000-0000-0000-000000000000}"/>
          </ac:spMkLst>
        </pc:spChg>
      </pc:sldChg>
      <pc:sldChg chg="modSp mod">
        <pc:chgData name="Atendimento" userId="835b2fd7-4772-4ade-8779-ed2ca6305e2e" providerId="ADAL" clId="{CF277814-B008-44BC-850F-9219560484C8}" dt="2020-08-11T14:45:35.851" v="507" actId="20577"/>
        <pc:sldMkLst>
          <pc:docMk/>
          <pc:sldMk cId="2420432901" sldId="1524"/>
        </pc:sldMkLst>
        <pc:spChg chg="mod">
          <ac:chgData name="Atendimento" userId="835b2fd7-4772-4ade-8779-ed2ca6305e2e" providerId="ADAL" clId="{CF277814-B008-44BC-850F-9219560484C8}" dt="2020-08-11T14:45:35.851" v="507" actId="20577"/>
          <ac:spMkLst>
            <pc:docMk/>
            <pc:sldMk cId="2420432901" sldId="1524"/>
            <ac:spMk id="37" creationId="{9AE2A648-1829-42B7-A8C1-BC8698626CB5}"/>
          </ac:spMkLst>
        </pc:spChg>
      </pc:sldChg>
    </pc:docChg>
  </pc:docChgLst>
  <pc:docChgLst>
    <pc:chgData name="Daniel Kops" userId="89bb4887-0d96-4749-a719-a73ae3625c92" providerId="ADAL" clId="{093B34AC-8E56-498C-AD57-920305FE932F}"/>
    <pc:docChg chg="modSld">
      <pc:chgData name="Daniel Kops" userId="89bb4887-0d96-4749-a719-a73ae3625c92" providerId="ADAL" clId="{093B34AC-8E56-498C-AD57-920305FE932F}" dt="2020-09-09T13:08:04.519" v="0" actId="207"/>
      <pc:docMkLst>
        <pc:docMk/>
      </pc:docMkLst>
      <pc:sldChg chg="modSp">
        <pc:chgData name="Daniel Kops" userId="89bb4887-0d96-4749-a719-a73ae3625c92" providerId="ADAL" clId="{093B34AC-8E56-498C-AD57-920305FE932F}" dt="2020-09-09T13:08:04.519" v="0" actId="207"/>
        <pc:sldMkLst>
          <pc:docMk/>
          <pc:sldMk cId="2420432901" sldId="1524"/>
        </pc:sldMkLst>
        <pc:spChg chg="mod">
          <ac:chgData name="Daniel Kops" userId="89bb4887-0d96-4749-a719-a73ae3625c92" providerId="ADAL" clId="{093B34AC-8E56-498C-AD57-920305FE932F}" dt="2020-09-09T13:08:04.519" v="0" actId="207"/>
          <ac:spMkLst>
            <pc:docMk/>
            <pc:sldMk cId="2420432901" sldId="1524"/>
            <ac:spMk id="135" creationId="{C0E9F3BD-E3B0-4BC0-A49E-68F8226EF4C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RIO%20PRATA%20INDUSTRIA%20DE%20FIXADORES%20LTDA/RMA/MESTRA%20-%20Rio%20Pr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RIO%20PRATA%20INDUSTRIA%20DE%20FIXADORES%20LTDA/RMA/MESTRA%20-%20Rio%20Pr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RIO%20PRATA%20INDUSTRIA%20DE%20FIXADORES%20LTDA/RMA/MESTRA%20-%20Rio%20Pr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PAQUET&#193;/RMA/RMA%2012%20working/An&#225;lise%20financeira%20RMA%201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72096298915819E-2"/>
          <c:y val="6.9444444444444448E-2"/>
          <c:w val="0.94744133382215057"/>
          <c:h val="0.7401305045202683"/>
        </c:manualLayout>
      </c:layout>
      <c:lineChart>
        <c:grouping val="stacked"/>
        <c:varyColors val="0"/>
        <c:ser>
          <c:idx val="0"/>
          <c:order val="0"/>
          <c:spPr>
            <a:ln w="25400" cap="rnd">
              <a:solidFill>
                <a:srgbClr val="00B0F0"/>
              </a:solidFill>
              <a:round/>
            </a:ln>
            <a:effectLst>
              <a:outerShdw dist="25400" dir="2700000" algn="tl" rotWithShape="0">
                <a:schemeClr val="accent1"/>
              </a:outerShdw>
            </a:effectLst>
          </c:spPr>
          <c:marker>
            <c:symbol val="none"/>
          </c:marker>
          <c:dLbls>
            <c:spPr>
              <a:solidFill>
                <a:schemeClr val="bg1"/>
              </a:solid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Sheet2!$B$18:$H$18</c:f>
              <c:numCache>
                <c:formatCode>mmm\-yy</c:formatCode>
                <c:ptCount val="7"/>
                <c:pt idx="0">
                  <c:v>43831</c:v>
                </c:pt>
                <c:pt idx="1">
                  <c:v>43862</c:v>
                </c:pt>
                <c:pt idx="2">
                  <c:v>43891</c:v>
                </c:pt>
                <c:pt idx="3">
                  <c:v>43922</c:v>
                </c:pt>
                <c:pt idx="4">
                  <c:v>43952</c:v>
                </c:pt>
                <c:pt idx="5">
                  <c:v>43983</c:v>
                </c:pt>
                <c:pt idx="6">
                  <c:v>44013</c:v>
                </c:pt>
              </c:numCache>
            </c:numRef>
          </c:cat>
          <c:val>
            <c:numRef>
              <c:f>Sheet2!$B$17:$H$17</c:f>
              <c:numCache>
                <c:formatCode>General</c:formatCode>
                <c:ptCount val="7"/>
                <c:pt idx="0">
                  <c:v>6</c:v>
                </c:pt>
                <c:pt idx="1">
                  <c:v>6</c:v>
                </c:pt>
                <c:pt idx="2">
                  <c:v>7</c:v>
                </c:pt>
                <c:pt idx="3">
                  <c:v>7</c:v>
                </c:pt>
                <c:pt idx="4">
                  <c:v>7</c:v>
                </c:pt>
                <c:pt idx="5">
                  <c:v>7</c:v>
                </c:pt>
                <c:pt idx="6">
                  <c:v>7</c:v>
                </c:pt>
              </c:numCache>
            </c:numRef>
          </c:val>
          <c:smooth val="0"/>
          <c:extLst>
            <c:ext xmlns:c16="http://schemas.microsoft.com/office/drawing/2014/chart" uri="{C3380CC4-5D6E-409C-BE32-E72D297353CC}">
              <c16:uniqueId val="{00000001-9F11-40D6-8D78-79F8C15B1689}"/>
            </c:ext>
          </c:extLst>
        </c:ser>
        <c:dLbls>
          <c:dLblPos val="ctr"/>
          <c:showLegendKey val="0"/>
          <c:showVal val="1"/>
          <c:showCatName val="0"/>
          <c:showSerName val="0"/>
          <c:showPercent val="0"/>
          <c:showBubbleSize val="0"/>
        </c:dLbls>
        <c:dropLines>
          <c:spPr>
            <a:ln w="9525" cap="flat" cmpd="sng" algn="ctr">
              <a:gradFill>
                <a:gsLst>
                  <a:gs pos="0">
                    <a:srgbClr val="00B0F0"/>
                  </a:gs>
                  <a:gs pos="74000">
                    <a:srgbClr val="00B0F0"/>
                  </a:gs>
                  <a:gs pos="83000">
                    <a:schemeClr val="accent6">
                      <a:lumMod val="40000"/>
                      <a:lumOff val="60000"/>
                    </a:schemeClr>
                  </a:gs>
                  <a:gs pos="100000">
                    <a:schemeClr val="bg1"/>
                  </a:gs>
                </a:gsLst>
                <a:lin ang="5400000" scaled="1"/>
              </a:gradFill>
              <a:round/>
            </a:ln>
            <a:effectLst/>
          </c:spPr>
        </c:dropLines>
        <c:smooth val="0"/>
        <c:axId val="1569853472"/>
        <c:axId val="1268086832"/>
      </c:lineChart>
      <c:dateAx>
        <c:axId val="1569853472"/>
        <c:scaling>
          <c:orientation val="minMax"/>
        </c:scaling>
        <c:delete val="0"/>
        <c:axPos val="b"/>
        <c:numFmt formatCode="mmm\-yy" sourceLinked="1"/>
        <c:majorTickMark val="none"/>
        <c:minorTickMark val="none"/>
        <c:tickLblPos val="nextTo"/>
        <c:spPr>
          <a:noFill/>
          <a:ln>
            <a:solidFill>
              <a:srgbClr val="00B0F0"/>
            </a:solidFill>
          </a:ln>
          <a:effectLst/>
        </c:spPr>
        <c:txPr>
          <a:bodyPr rot="-60000000" spcFirstLastPara="1" vertOverflow="ellipsis" vert="horz" wrap="square" anchor="ctr" anchorCtr="1"/>
          <a:lstStyle/>
          <a:p>
            <a:pPr>
              <a:defRPr sz="1050" b="0" i="0" u="none" strike="noStrike" kern="1200" spc="3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1268086832"/>
        <c:crosses val="autoZero"/>
        <c:auto val="1"/>
        <c:lblOffset val="100"/>
        <c:baseTimeUnit val="months"/>
      </c:dateAx>
      <c:valAx>
        <c:axId val="1268086832"/>
        <c:scaling>
          <c:orientation val="minMax"/>
        </c:scaling>
        <c:delete val="1"/>
        <c:axPos val="l"/>
        <c:numFmt formatCode="General" sourceLinked="1"/>
        <c:majorTickMark val="none"/>
        <c:minorTickMark val="none"/>
        <c:tickLblPos val="nextTo"/>
        <c:crossAx val="156985347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02677315704947"/>
          <c:y val="4.6328351317202109E-2"/>
          <c:w val="0.53281737536297535"/>
          <c:h val="0.94281233542427867"/>
        </c:manualLayout>
      </c:layout>
      <c:barChart>
        <c:barDir val="bar"/>
        <c:grouping val="clustered"/>
        <c:varyColors val="0"/>
        <c:ser>
          <c:idx val="0"/>
          <c:order val="0"/>
          <c:spPr>
            <a:solidFill>
              <a:srgbClr val="0D47A1"/>
            </a:solidFill>
            <a:ln>
              <a:noFill/>
            </a:ln>
            <a:effectLst/>
          </c:spPr>
          <c:invertIfNegative val="0"/>
          <c:dPt>
            <c:idx val="0"/>
            <c:invertIfNegative val="0"/>
            <c:bubble3D val="0"/>
            <c:spPr>
              <a:solidFill>
                <a:srgbClr val="42A5F5">
                  <a:lumMod val="60000"/>
                  <a:lumOff val="40000"/>
                </a:srgbClr>
              </a:solidFill>
              <a:ln>
                <a:noFill/>
              </a:ln>
              <a:effectLst/>
            </c:spPr>
            <c:extLst>
              <c:ext xmlns:c16="http://schemas.microsoft.com/office/drawing/2014/chart" uri="{C3380CC4-5D6E-409C-BE32-E72D297353CC}">
                <c16:uniqueId val="{00000001-7FDE-41C6-B1F0-8B68D7EC0D10}"/>
              </c:ext>
            </c:extLst>
          </c:dPt>
          <c:dPt>
            <c:idx val="1"/>
            <c:invertIfNegative val="0"/>
            <c:bubble3D val="0"/>
            <c:spPr>
              <a:solidFill>
                <a:srgbClr val="0D47A1"/>
              </a:solidFill>
              <a:ln>
                <a:noFill/>
              </a:ln>
              <a:effectLst/>
            </c:spPr>
            <c:extLst>
              <c:ext xmlns:c16="http://schemas.microsoft.com/office/drawing/2014/chart" uri="{C3380CC4-5D6E-409C-BE32-E72D297353CC}">
                <c16:uniqueId val="{00000003-7FDE-41C6-B1F0-8B68D7EC0D10}"/>
              </c:ext>
            </c:extLst>
          </c:dPt>
          <c:dPt>
            <c:idx val="2"/>
            <c:invertIfNegative val="0"/>
            <c:bubble3D val="0"/>
            <c:spPr>
              <a:solidFill>
                <a:srgbClr val="2196F3">
                  <a:lumMod val="75000"/>
                </a:srgbClr>
              </a:solidFill>
              <a:ln>
                <a:noFill/>
              </a:ln>
              <a:effectLst/>
            </c:spPr>
            <c:extLst>
              <c:ext xmlns:c16="http://schemas.microsoft.com/office/drawing/2014/chart" uri="{C3380CC4-5D6E-409C-BE32-E72D297353CC}">
                <c16:uniqueId val="{00000005-7FDE-41C6-B1F0-8B68D7EC0D10}"/>
              </c:ext>
            </c:extLst>
          </c:dPt>
          <c:dPt>
            <c:idx val="3"/>
            <c:invertIfNegative val="0"/>
            <c:bubble3D val="0"/>
            <c:spPr>
              <a:solidFill>
                <a:srgbClr val="0D47A1"/>
              </a:solidFill>
              <a:ln>
                <a:noFill/>
              </a:ln>
              <a:effectLst/>
            </c:spPr>
            <c:extLst>
              <c:ext xmlns:c16="http://schemas.microsoft.com/office/drawing/2014/chart" uri="{C3380CC4-5D6E-409C-BE32-E72D297353CC}">
                <c16:uniqueId val="{00000007-7FDE-41C6-B1F0-8B68D7EC0D10}"/>
              </c:ext>
            </c:extLst>
          </c:dPt>
          <c:dLbls>
            <c:dLbl>
              <c:idx val="0"/>
              <c:layout>
                <c:manualLayout>
                  <c:x val="-8.5447677426720176E-3"/>
                  <c:y val="-1.08375965604408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DE-41C6-B1F0-8B68D7EC0D10}"/>
                </c:ext>
              </c:extLst>
            </c:dLbl>
            <c:dLbl>
              <c:idx val="1"/>
              <c:showLegendKey val="0"/>
              <c:showVal val="1"/>
              <c:showCatName val="0"/>
              <c:showSerName val="0"/>
              <c:showPercent val="0"/>
              <c:showBubbleSize val="0"/>
              <c:extLst>
                <c:ext xmlns:c15="http://schemas.microsoft.com/office/drawing/2012/chart" uri="{CE6537A1-D6FC-4f65-9D91-7224C49458BB}">
                  <c15:layout>
                    <c:manualLayout>
                      <c:w val="0.31433907408402811"/>
                      <c:h val="7.6397559906728876E-2"/>
                    </c:manualLayout>
                  </c15:layout>
                </c:ext>
                <c:ext xmlns:c16="http://schemas.microsoft.com/office/drawing/2014/chart" uri="{C3380CC4-5D6E-409C-BE32-E72D297353CC}">
                  <c16:uniqueId val="{00000003-7FDE-41C6-B1F0-8B68D7EC0D10}"/>
                </c:ext>
              </c:extLst>
            </c:dLbl>
            <c:dLbl>
              <c:idx val="2"/>
              <c:layout>
                <c:manualLayout>
                  <c:x val="-0.26906498037955368"/>
                  <c:y val="5.9114845948806082E-3"/>
                </c:manualLayout>
              </c:layout>
              <c:spPr>
                <a:noFill/>
                <a:ln>
                  <a:noFill/>
                </a:ln>
                <a:effectLst/>
              </c:spPr>
              <c:txPr>
                <a:bodyPr rot="0" spcFirstLastPara="1" vertOverflow="ellipsis" vert="horz" wrap="square" anchor="ctr" anchorCtr="0"/>
                <a:lstStyle/>
                <a:p>
                  <a:pPr algn="l">
                    <a:defRPr sz="1050" b="1" i="0" u="none" strike="noStrike" kern="1200" baseline="0">
                      <a:solidFill>
                        <a:schemeClr val="bg1"/>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0.33575257696805866"/>
                      <c:h val="7.6397559906728876E-2"/>
                    </c:manualLayout>
                  </c15:layout>
                </c:ext>
                <c:ext xmlns:c16="http://schemas.microsoft.com/office/drawing/2014/chart" uri="{C3380CC4-5D6E-409C-BE32-E72D297353CC}">
                  <c16:uniqueId val="{00000005-7FDE-41C6-B1F0-8B68D7EC0D10}"/>
                </c:ext>
              </c:extLst>
            </c:dLbl>
            <c:spPr>
              <a:noFill/>
              <a:ln>
                <a:noFill/>
              </a:ln>
              <a:effectLst/>
            </c:spPr>
            <c:txPr>
              <a:bodyPr rot="0" spcFirstLastPara="1" vertOverflow="ellipsis" vert="horz" wrap="square" anchor="ctr" anchorCtr="0"/>
              <a:lstStyle/>
              <a:p>
                <a:pPr algn="l">
                  <a:defRPr sz="1050" b="1" i="0" u="none" strike="noStrike" kern="1200" baseline="0">
                    <a:solidFill>
                      <a:schemeClr val="tx1">
                        <a:lumMod val="75000"/>
                        <a:lumOff val="25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Agrosoja!$F$2:$F$5</c:f>
              <c:strCache>
                <c:ptCount val="4"/>
                <c:pt idx="0">
                  <c:v>CLASSE I - TRABALHISTA</c:v>
                </c:pt>
                <c:pt idx="1">
                  <c:v>CLASSE II - GARANTIA REAL</c:v>
                </c:pt>
                <c:pt idx="2">
                  <c:v>CLASSE III - QUIROGRAFÁRIOS</c:v>
                </c:pt>
                <c:pt idx="3">
                  <c:v>CLASSE IV - ME/ EPP</c:v>
                </c:pt>
              </c:strCache>
            </c:strRef>
          </c:cat>
          <c:val>
            <c:numRef>
              <c:f>Agrosoja!$G$2:$G$5</c:f>
              <c:numCache>
                <c:formatCode>"R$"#,##0.00_);\("R$"#,##0.00\)</c:formatCode>
                <c:ptCount val="4"/>
                <c:pt idx="0">
                  <c:v>12768.41</c:v>
                </c:pt>
                <c:pt idx="1">
                  <c:v>0</c:v>
                </c:pt>
                <c:pt idx="2">
                  <c:v>1732816.14</c:v>
                </c:pt>
                <c:pt idx="3">
                  <c:v>0</c:v>
                </c:pt>
              </c:numCache>
            </c:numRef>
          </c:val>
          <c:extLst>
            <c:ext xmlns:c16="http://schemas.microsoft.com/office/drawing/2014/chart" uri="{C3380CC4-5D6E-409C-BE32-E72D297353CC}">
              <c16:uniqueId val="{00000008-7FDE-41C6-B1F0-8B68D7EC0D10}"/>
            </c:ext>
          </c:extLst>
        </c:ser>
        <c:dLbls>
          <c:showLegendKey val="0"/>
          <c:showVal val="0"/>
          <c:showCatName val="0"/>
          <c:showSerName val="0"/>
          <c:showPercent val="0"/>
          <c:showBubbleSize val="0"/>
        </c:dLbls>
        <c:gapWidth val="219"/>
        <c:axId val="1609721615"/>
        <c:axId val="1459733471"/>
      </c:barChart>
      <c:catAx>
        <c:axId val="1609721615"/>
        <c:scaling>
          <c:orientation val="minMax"/>
        </c:scaling>
        <c:delete val="0"/>
        <c:axPos val="l"/>
        <c:numFmt formatCode="General" sourceLinked="1"/>
        <c:majorTickMark val="none"/>
        <c:minorTickMark val="none"/>
        <c:tickLblPos val="nextTo"/>
        <c:spPr>
          <a:noFill/>
          <a:ln w="9525" cap="flat" cmpd="sng" algn="ctr">
            <a:solidFill>
              <a:srgbClr val="E7E6E6">
                <a:lumMod val="10000"/>
              </a:srgbClr>
            </a:solidFill>
            <a:round/>
          </a:ln>
          <a:effectLst/>
        </c:spPr>
        <c:txPr>
          <a:bodyPr rot="-60000000" spcFirstLastPara="1" vertOverflow="ellipsis" vert="horz" wrap="square" anchor="ctr" anchorCtr="1"/>
          <a:lstStyle/>
          <a:p>
            <a:pPr>
              <a:defRPr sz="1050" b="1" i="0" u="none" strike="noStrike" kern="1200" baseline="0">
                <a:solidFill>
                  <a:schemeClr val="tx1">
                    <a:lumMod val="50000"/>
                  </a:schemeClr>
                </a:solidFill>
                <a:latin typeface="Source Sans Pro Light" panose="020B0403030403020204" pitchFamily="34" charset="0"/>
                <a:ea typeface="Source Sans Pro Light" panose="020B0403030403020204" pitchFamily="34" charset="0"/>
                <a:cs typeface="+mn-cs"/>
              </a:defRPr>
            </a:pPr>
            <a:endParaRPr lang="pt-BR"/>
          </a:p>
        </c:txPr>
        <c:crossAx val="1459733471"/>
        <c:crosses val="autoZero"/>
        <c:auto val="1"/>
        <c:lblAlgn val="ctr"/>
        <c:lblOffset val="100"/>
        <c:noMultiLvlLbl val="0"/>
      </c:catAx>
      <c:valAx>
        <c:axId val="1459733471"/>
        <c:scaling>
          <c:orientation val="minMax"/>
        </c:scaling>
        <c:delete val="1"/>
        <c:axPos val="b"/>
        <c:numFmt formatCode="&quot;R$&quot;#,##0.00_);\(&quot;R$&quot;#,##0.00\)" sourceLinked="1"/>
        <c:majorTickMark val="none"/>
        <c:minorTickMark val="none"/>
        <c:tickLblPos val="nextTo"/>
        <c:crossAx val="1609721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Source Sans Pro Light" panose="020B0403030403020204" pitchFamily="34" charset="0"/>
          <a:ea typeface="Source Sans Pro Light" panose="020B0403030403020204" pitchFamily="34" charset="0"/>
        </a:defRPr>
      </a:pPr>
      <a:endParaRPr lang="pt-B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8017683614961866"/>
          <c:y val="0.22562795694826263"/>
          <c:w val="0.65993284682959252"/>
          <c:h val="0.70229115661060293"/>
        </c:manualLayout>
      </c:layout>
      <c:doughnutChart>
        <c:varyColors val="1"/>
        <c:ser>
          <c:idx val="0"/>
          <c:order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spPr>
          <c:dPt>
            <c:idx val="0"/>
            <c:bubble3D val="0"/>
            <c:spPr>
              <a:gradFill flip="none" rotWithShape="1">
                <a:gsLst>
                  <a:gs pos="0">
                    <a:schemeClr val="accent6">
                      <a:lumMod val="50000"/>
                    </a:schemeClr>
                  </a:gs>
                  <a:gs pos="23000">
                    <a:schemeClr val="accent6">
                      <a:lumMod val="50000"/>
                    </a:schemeClr>
                  </a:gs>
                  <a:gs pos="69000">
                    <a:schemeClr val="accent6">
                      <a:lumMod val="50000"/>
                    </a:schemeClr>
                  </a:gs>
                  <a:gs pos="97000">
                    <a:schemeClr val="accent5">
                      <a:lumMod val="70000"/>
                    </a:schemeClr>
                  </a:gs>
                </a:gsLst>
                <a:path path="circle">
                  <a:fillToRect l="50000" t="50000" r="50000" b="50000"/>
                </a:path>
                <a:tileRect/>
              </a:gradFill>
              <a:ln>
                <a:noFill/>
              </a:ln>
              <a:effectLst/>
            </c:spPr>
            <c:extLst>
              <c:ext xmlns:c16="http://schemas.microsoft.com/office/drawing/2014/chart" uri="{C3380CC4-5D6E-409C-BE32-E72D297353CC}">
                <c16:uniqueId val="{00000001-16B2-4453-B3BF-DCB795B34F17}"/>
              </c:ext>
            </c:extLst>
          </c:dPt>
          <c:dPt>
            <c:idx val="1"/>
            <c:bubble3D val="0"/>
            <c:spPr>
              <a:gradFill flip="none" rotWithShape="1">
                <a:gsLst>
                  <a:gs pos="0">
                    <a:schemeClr val="accent1">
                      <a:lumMod val="50000"/>
                    </a:schemeClr>
                  </a:gs>
                  <a:gs pos="23000">
                    <a:schemeClr val="accent1">
                      <a:lumMod val="50000"/>
                    </a:schemeClr>
                  </a:gs>
                  <a:gs pos="69000">
                    <a:schemeClr val="accent1">
                      <a:lumMod val="50000"/>
                    </a:schemeClr>
                  </a:gs>
                  <a:gs pos="97000">
                    <a:schemeClr val="accent5">
                      <a:lumMod val="70000"/>
                    </a:schemeClr>
                  </a:gs>
                </a:gsLst>
                <a:path path="circle">
                  <a:fillToRect l="50000" t="50000" r="50000" b="50000"/>
                </a:path>
                <a:tileRect/>
              </a:gradFill>
              <a:ln>
                <a:noFill/>
              </a:ln>
              <a:effectLst/>
            </c:spPr>
            <c:extLst>
              <c:ext xmlns:c16="http://schemas.microsoft.com/office/drawing/2014/chart" uri="{C3380CC4-5D6E-409C-BE32-E72D297353CC}">
                <c16:uniqueId val="{00000003-16B2-4453-B3BF-DCB795B34F17}"/>
              </c:ext>
            </c:extLst>
          </c:dPt>
          <c:dPt>
            <c:idx val="2"/>
            <c:bubble3D val="0"/>
            <c:spPr>
              <a:gradFill flip="none" rotWithShape="1">
                <a:gsLst>
                  <a:gs pos="0">
                    <a:schemeClr val="accent6">
                      <a:lumMod val="60000"/>
                      <a:lumOff val="40000"/>
                    </a:schemeClr>
                  </a:gs>
                  <a:gs pos="23000">
                    <a:schemeClr val="accent6">
                      <a:lumMod val="60000"/>
                      <a:lumOff val="40000"/>
                    </a:schemeClr>
                  </a:gs>
                  <a:gs pos="69000">
                    <a:schemeClr val="accent6">
                      <a:lumMod val="60000"/>
                      <a:lumOff val="40000"/>
                    </a:schemeClr>
                  </a:gs>
                  <a:gs pos="97000">
                    <a:schemeClr val="accent5">
                      <a:lumMod val="70000"/>
                    </a:schemeClr>
                  </a:gs>
                </a:gsLst>
                <a:path path="circle">
                  <a:fillToRect l="50000" t="50000" r="50000" b="50000"/>
                </a:path>
                <a:tileRect/>
              </a:gradFill>
              <a:ln>
                <a:noFill/>
              </a:ln>
              <a:effectLst/>
            </c:spPr>
            <c:extLst>
              <c:ext xmlns:c16="http://schemas.microsoft.com/office/drawing/2014/chart" uri="{C3380CC4-5D6E-409C-BE32-E72D297353CC}">
                <c16:uniqueId val="{00000005-16B2-4453-B3BF-DCB795B34F17}"/>
              </c:ext>
            </c:extLst>
          </c:dPt>
          <c:dPt>
            <c:idx val="3"/>
            <c:bubble3D val="0"/>
            <c:spPr>
              <a:gradFill flip="none" rotWithShape="1">
                <a:gsLst>
                  <a:gs pos="0">
                    <a:schemeClr val="accent6">
                      <a:lumMod val="40000"/>
                      <a:lumOff val="60000"/>
                    </a:schemeClr>
                  </a:gs>
                  <a:gs pos="23000">
                    <a:schemeClr val="accent6">
                      <a:lumMod val="40000"/>
                      <a:lumOff val="60000"/>
                    </a:schemeClr>
                  </a:gs>
                  <a:gs pos="69000">
                    <a:schemeClr val="accent6">
                      <a:lumMod val="40000"/>
                      <a:lumOff val="60000"/>
                    </a:schemeClr>
                  </a:gs>
                  <a:gs pos="97000">
                    <a:schemeClr val="accent5">
                      <a:lumMod val="70000"/>
                    </a:schemeClr>
                  </a:gs>
                </a:gsLst>
                <a:path path="circle">
                  <a:fillToRect l="50000" t="50000" r="50000" b="50000"/>
                </a:path>
                <a:tileRect/>
              </a:gradFill>
              <a:ln>
                <a:noFill/>
              </a:ln>
              <a:effectLst/>
            </c:spPr>
            <c:extLst>
              <c:ext xmlns:c16="http://schemas.microsoft.com/office/drawing/2014/chart" uri="{C3380CC4-5D6E-409C-BE32-E72D297353CC}">
                <c16:uniqueId val="{00000007-16B2-4453-B3BF-DCB795B34F17}"/>
              </c:ext>
            </c:extLst>
          </c:dPt>
          <c:dPt>
            <c:idx val="4"/>
            <c:bubble3D val="0"/>
            <c:spPr>
              <a:gradFill flip="none" rotWithShape="1">
                <a:gsLst>
                  <a:gs pos="0">
                    <a:schemeClr val="accent6">
                      <a:lumMod val="20000"/>
                      <a:lumOff val="80000"/>
                    </a:schemeClr>
                  </a:gs>
                  <a:gs pos="23000">
                    <a:schemeClr val="accent6">
                      <a:lumMod val="20000"/>
                      <a:lumOff val="80000"/>
                    </a:schemeClr>
                  </a:gs>
                  <a:gs pos="69000">
                    <a:schemeClr val="accent6">
                      <a:lumMod val="20000"/>
                      <a:lumOff val="80000"/>
                    </a:schemeClr>
                  </a:gs>
                  <a:gs pos="97000">
                    <a:schemeClr val="accent5">
                      <a:lumMod val="70000"/>
                    </a:schemeClr>
                  </a:gs>
                </a:gsLst>
                <a:path path="circle">
                  <a:fillToRect l="50000" t="50000" r="50000" b="50000"/>
                </a:path>
                <a:tileRect/>
              </a:gradFill>
              <a:ln>
                <a:noFill/>
              </a:ln>
              <a:effectLst/>
            </c:spPr>
            <c:extLst>
              <c:ext xmlns:c16="http://schemas.microsoft.com/office/drawing/2014/chart" uri="{C3380CC4-5D6E-409C-BE32-E72D297353CC}">
                <c16:uniqueId val="{00000009-16B2-4453-B3BF-DCB795B34F17}"/>
              </c:ext>
            </c:extLst>
          </c:dPt>
          <c:dPt>
            <c:idx val="5"/>
            <c:bubble3D val="0"/>
            <c:spPr>
              <a:gradFill flip="none" rotWithShape="1">
                <a:gsLst>
                  <a:gs pos="0">
                    <a:srgbClr val="C00000"/>
                  </a:gs>
                  <a:gs pos="23000">
                    <a:srgbClr val="C00000"/>
                  </a:gs>
                  <a:gs pos="69000">
                    <a:srgbClr val="FF0000"/>
                  </a:gs>
                  <a:gs pos="97000">
                    <a:srgbClr val="FF0000"/>
                  </a:gs>
                </a:gsLst>
                <a:path path="circle">
                  <a:fillToRect l="50000" t="50000" r="50000" b="50000"/>
                </a:path>
                <a:tileRect/>
              </a:gradFill>
              <a:ln>
                <a:noFill/>
              </a:ln>
              <a:effectLst/>
            </c:spPr>
            <c:extLst>
              <c:ext xmlns:c16="http://schemas.microsoft.com/office/drawing/2014/chart" uri="{C3380CC4-5D6E-409C-BE32-E72D297353CC}">
                <c16:uniqueId val="{0000000B-16B2-4453-B3BF-DCB795B34F17}"/>
              </c:ext>
            </c:extLst>
          </c:dPt>
          <c:dLbls>
            <c:dLbl>
              <c:idx val="0"/>
              <c:layout>
                <c:manualLayout>
                  <c:x val="0.14806643116201013"/>
                  <c:y val="-5.7170231888485967E-2"/>
                </c:manualLayout>
              </c:layout>
              <c:tx>
                <c:rich>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fld id="{D92BD379-8676-4347-8ACB-86F1C80E7D91}" type="CATEGORYNAME">
                      <a:rPr lang="pt-BR" b="0" dirty="0"/>
                      <a:pPr>
                        <a:defRPr/>
                      </a:pPr>
                      <a:t>[CATEGORY NAME]</a:t>
                    </a:fld>
                    <a:r>
                      <a:rPr lang="pt-BR" b="0" baseline="0" dirty="0"/>
                      <a:t>; </a:t>
                    </a:r>
                  </a:p>
                  <a:p>
                    <a:pPr>
                      <a:defRPr/>
                    </a:pPr>
                    <a:fld id="{E89D2C6B-9B50-494A-BD09-6AE7028B6A47}" type="VALUE">
                      <a:rPr lang="pt-BR" b="0" baseline="0" smtClean="0"/>
                      <a:pPr>
                        <a:defRPr/>
                      </a:pPr>
                      <a:t>[VALUE]</a:t>
                    </a:fld>
                    <a:r>
                      <a:rPr lang="pt-BR" b="0" baseline="0" dirty="0"/>
                      <a:t>;</a:t>
                    </a:r>
                    <a:r>
                      <a:rPr lang="pt-BR" baseline="0" dirty="0"/>
                      <a:t> </a:t>
                    </a:r>
                    <a:fld id="{E59BE8DC-1494-4626-8EE0-53F0F134D8FD}" type="PERCENTAGE">
                      <a:rPr lang="pt-BR" baseline="0" dirty="0"/>
                      <a:pPr>
                        <a:defRPr/>
                      </a:pPr>
                      <a:t>[PERCENTAGE]</a:t>
                    </a:fld>
                    <a:endParaRPr lang="pt-BR" baseline="0" dirty="0"/>
                  </a:p>
                </c:rich>
              </c:tx>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21854970556593398"/>
                      <c:h val="0.33302939994695552"/>
                    </c:manualLayout>
                  </c15:layout>
                  <c15:dlblFieldTable/>
                  <c15:showDataLabelsRange val="0"/>
                </c:ext>
                <c:ext xmlns:c16="http://schemas.microsoft.com/office/drawing/2014/chart" uri="{C3380CC4-5D6E-409C-BE32-E72D297353CC}">
                  <c16:uniqueId val="{00000001-16B2-4453-B3BF-DCB795B34F17}"/>
                </c:ext>
              </c:extLst>
            </c:dLbl>
            <c:dLbl>
              <c:idx val="1"/>
              <c:layout>
                <c:manualLayout>
                  <c:x val="5.0716297822074449E-3"/>
                  <c:y val="0.12070771018055748"/>
                </c:manualLayout>
              </c:layout>
              <c:tx>
                <c:rich>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fld id="{B9DB3B79-FDB1-41B8-99E2-4B352B0D5EFB}" type="CATEGORYNAME">
                      <a:rPr lang="pt-BR" b="0"/>
                      <a:pPr>
                        <a:defRPr/>
                      </a:pPr>
                      <a:t>[CATEGORY NAME]</a:t>
                    </a:fld>
                    <a:r>
                      <a:rPr lang="pt-BR" b="0" baseline="0" dirty="0"/>
                      <a:t>; </a:t>
                    </a:r>
                  </a:p>
                  <a:p>
                    <a:pPr>
                      <a:defRPr/>
                    </a:pPr>
                    <a:fld id="{649DFA39-C855-436C-9ED2-282DDE783DC1}" type="VALUE">
                      <a:rPr lang="pt-BR" b="0" baseline="0" smtClean="0"/>
                      <a:pPr>
                        <a:defRPr/>
                      </a:pPr>
                      <a:t>[VALUE]</a:t>
                    </a:fld>
                    <a:r>
                      <a:rPr lang="pt-BR" b="0" baseline="0" dirty="0"/>
                      <a:t>;</a:t>
                    </a:r>
                    <a:r>
                      <a:rPr lang="pt-BR" baseline="0" dirty="0"/>
                      <a:t> </a:t>
                    </a:r>
                    <a:fld id="{B81546D9-B6FC-4BFD-945A-F925639BF9B2}" type="PERCENTAGE">
                      <a:rPr lang="pt-BR" baseline="0"/>
                      <a:pPr>
                        <a:defRPr/>
                      </a:pPr>
                      <a:t>[PERCENTAGE]</a:t>
                    </a:fld>
                    <a:endParaRPr lang="pt-BR" baseline="0" dirty="0"/>
                  </a:p>
                </c:rich>
              </c:tx>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42684114138026602"/>
                      <c:h val="9.7581476381735546E-2"/>
                    </c:manualLayout>
                  </c15:layout>
                  <c15:dlblFieldTable/>
                  <c15:showDataLabelsRange val="0"/>
                </c:ext>
                <c:ext xmlns:c16="http://schemas.microsoft.com/office/drawing/2014/chart" uri="{C3380CC4-5D6E-409C-BE32-E72D297353CC}">
                  <c16:uniqueId val="{00000003-16B2-4453-B3BF-DCB795B34F17}"/>
                </c:ext>
              </c:extLst>
            </c:dLbl>
            <c:dLbl>
              <c:idx val="2"/>
              <c:layout>
                <c:manualLayout>
                  <c:x val="-0.12841765949476983"/>
                  <c:y val="0.1487507762113264"/>
                </c:manualLayout>
              </c:layout>
              <c:tx>
                <c:rich>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fld id="{60781CD9-3639-41B3-A2D5-489FE6571A18}" type="CATEGORYNAME">
                      <a:rPr lang="pt-BR" b="0"/>
                      <a:pPr>
                        <a:defRPr/>
                      </a:pPr>
                      <a:t>[CATEGORY NAME]</a:t>
                    </a:fld>
                    <a:r>
                      <a:rPr lang="pt-BR" b="0" baseline="0" dirty="0"/>
                      <a:t>; </a:t>
                    </a:r>
                  </a:p>
                  <a:p>
                    <a:pPr>
                      <a:defRPr/>
                    </a:pPr>
                    <a:fld id="{1C1EF0AD-2FAF-42E9-B295-C7CF7700AAAA}" type="VALUE">
                      <a:rPr lang="pt-BR" b="0" baseline="0" smtClean="0"/>
                      <a:pPr>
                        <a:defRPr/>
                      </a:pPr>
                      <a:t>[VALUE]</a:t>
                    </a:fld>
                    <a:r>
                      <a:rPr lang="pt-BR" b="0" baseline="0" dirty="0"/>
                      <a:t>;</a:t>
                    </a:r>
                    <a:r>
                      <a:rPr lang="pt-BR" baseline="0" dirty="0"/>
                      <a:t> </a:t>
                    </a:r>
                    <a:fld id="{7420DA00-E490-474C-8B20-76EE2FCC9694}" type="PERCENTAGE">
                      <a:rPr lang="pt-BR" baseline="0"/>
                      <a:pPr>
                        <a:defRPr/>
                      </a:pPr>
                      <a:t>[PERCENTAGE]</a:t>
                    </a:fld>
                    <a:endParaRPr lang="pt-BR" baseline="0" dirty="0"/>
                  </a:p>
                </c:rich>
              </c:tx>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24601198182519571"/>
                      <c:h val="0.39508283028486751"/>
                    </c:manualLayout>
                  </c15:layout>
                  <c15:dlblFieldTable/>
                  <c15:showDataLabelsRange val="0"/>
                </c:ext>
                <c:ext xmlns:c16="http://schemas.microsoft.com/office/drawing/2014/chart" uri="{C3380CC4-5D6E-409C-BE32-E72D297353CC}">
                  <c16:uniqueId val="{00000005-16B2-4453-B3BF-DCB795B34F17}"/>
                </c:ext>
              </c:extLst>
            </c:dLbl>
            <c:dLbl>
              <c:idx val="3"/>
              <c:layout>
                <c:manualLayout>
                  <c:x val="-0.20532672876684321"/>
                  <c:y val="-2.485712550086475E-2"/>
                </c:manualLayout>
              </c:layout>
              <c:tx>
                <c:rich>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fld id="{7A9ABE2B-8B95-42D0-B1C0-FC6F72E33768}" type="CATEGORYNAME">
                      <a:rPr lang="pt-BR" b="0"/>
                      <a:pPr>
                        <a:defRPr/>
                      </a:pPr>
                      <a:t>[CATEGORY NAME]</a:t>
                    </a:fld>
                    <a:r>
                      <a:rPr lang="pt-BR" b="0" baseline="0" dirty="0"/>
                      <a:t>; </a:t>
                    </a:r>
                  </a:p>
                  <a:p>
                    <a:pPr>
                      <a:defRPr/>
                    </a:pPr>
                    <a:fld id="{33FED345-2757-42A5-99D5-9C199C92A2F7}" type="VALUE">
                      <a:rPr lang="pt-BR" b="0" baseline="0" smtClean="0"/>
                      <a:pPr>
                        <a:defRPr/>
                      </a:pPr>
                      <a:t>[VALUE]</a:t>
                    </a:fld>
                    <a:r>
                      <a:rPr lang="pt-BR" b="0" baseline="0" dirty="0"/>
                      <a:t>;</a:t>
                    </a:r>
                    <a:r>
                      <a:rPr lang="pt-BR" baseline="0" dirty="0"/>
                      <a:t> </a:t>
                    </a:r>
                    <a:fld id="{52976834-BC6C-4263-90BC-9C30916C4260}" type="PERCENTAGE">
                      <a:rPr lang="pt-BR" baseline="0"/>
                      <a:pPr>
                        <a:defRPr/>
                      </a:pPr>
                      <a:t>[PERCENTAGE]</a:t>
                    </a:fld>
                    <a:endParaRPr lang="pt-BR" baseline="0" dirty="0"/>
                  </a:p>
                </c:rich>
              </c:tx>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21346489753311135"/>
                      <c:h val="0.27658652830650138"/>
                    </c:manualLayout>
                  </c15:layout>
                  <c15:dlblFieldTable/>
                  <c15:showDataLabelsRange val="0"/>
                </c:ext>
                <c:ext xmlns:c16="http://schemas.microsoft.com/office/drawing/2014/chart" uri="{C3380CC4-5D6E-409C-BE32-E72D297353CC}">
                  <c16:uniqueId val="{00000007-16B2-4453-B3BF-DCB795B34F17}"/>
                </c:ext>
              </c:extLst>
            </c:dLbl>
            <c:dLbl>
              <c:idx val="4"/>
              <c:layout>
                <c:manualLayout>
                  <c:x val="-0.10396831070002069"/>
                  <c:y val="-0.15177710704649008"/>
                </c:manualLayout>
              </c:layout>
              <c:tx>
                <c:rich>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fld id="{EA7CCCBE-575D-441B-A1FA-2B0B479CCD24}" type="CATEGORYNAME">
                      <a:rPr lang="pt-BR" b="0"/>
                      <a:pPr>
                        <a:defRPr/>
                      </a:pPr>
                      <a:t>[CATEGORY NAME]</a:t>
                    </a:fld>
                    <a:r>
                      <a:rPr lang="pt-BR" b="0" baseline="0" dirty="0"/>
                      <a:t>; </a:t>
                    </a:r>
                    <a:fld id="{F13E3805-FDFC-4CF0-B2B4-78C74BA357AB}" type="VALUE">
                      <a:rPr lang="pt-BR" b="0" baseline="0"/>
                      <a:pPr>
                        <a:defRPr/>
                      </a:pPr>
                      <a:t>[VALUE]</a:t>
                    </a:fld>
                    <a:r>
                      <a:rPr lang="pt-BR" baseline="0" dirty="0"/>
                      <a:t>; </a:t>
                    </a:r>
                    <a:fld id="{C8E1B754-6B9E-46E8-B62C-AAFC7279EC6B}" type="PERCENTAGE">
                      <a:rPr lang="pt-BR" baseline="0"/>
                      <a:pPr>
                        <a:defRPr/>
                      </a:pPr>
                      <a:t>[PERCENTAGE]</a:t>
                    </a:fld>
                    <a:endParaRPr lang="pt-BR" baseline="0" dirty="0"/>
                  </a:p>
                </c:rich>
              </c:tx>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21191805044953804"/>
                      <c:h val="0.24633215333330158"/>
                    </c:manualLayout>
                  </c15:layout>
                  <c15:dlblFieldTable/>
                  <c15:showDataLabelsRange val="0"/>
                </c:ext>
                <c:ext xmlns:c16="http://schemas.microsoft.com/office/drawing/2014/chart" uri="{C3380CC4-5D6E-409C-BE32-E72D297353CC}">
                  <c16:uniqueId val="{00000009-16B2-4453-B3BF-DCB795B34F17}"/>
                </c:ext>
              </c:extLst>
            </c:dLbl>
            <c:dLbl>
              <c:idx val="5"/>
              <c:layout>
                <c:manualLayout>
                  <c:x val="0.14454144879291217"/>
                  <c:y val="-0.13404196861485784"/>
                </c:manualLayout>
              </c:layout>
              <c:tx>
                <c:rich>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fld id="{72664E75-166C-4817-A400-C2EEAEDEE255}" type="CATEGORYNAME">
                      <a:rPr lang="pt-BR" b="0"/>
                      <a:pPr>
                        <a:defRPr/>
                      </a:pPr>
                      <a:t>[CATEGORY NAME]</a:t>
                    </a:fld>
                    <a:r>
                      <a:rPr lang="pt-BR" b="0" baseline="0" dirty="0"/>
                      <a:t>; </a:t>
                    </a:r>
                    <a:fld id="{EEF8284E-DB5D-4A95-8E7E-2B430CBB3565}" type="VALUE">
                      <a:rPr lang="pt-BR" b="0" baseline="0"/>
                      <a:pPr>
                        <a:defRPr/>
                      </a:pPr>
                      <a:t>[VALUE]</a:t>
                    </a:fld>
                    <a:r>
                      <a:rPr lang="pt-BR" b="0" baseline="0" dirty="0"/>
                      <a:t>;</a:t>
                    </a:r>
                    <a:r>
                      <a:rPr lang="pt-BR" baseline="0" dirty="0"/>
                      <a:t> </a:t>
                    </a:r>
                    <a:fld id="{BC9CF8E8-ABD1-436E-92C2-05C243D361D0}" type="PERCENTAGE">
                      <a:rPr lang="pt-BR" baseline="0"/>
                      <a:pPr>
                        <a:defRPr/>
                      </a:pPr>
                      <a:t>[PERCENTAGE]</a:t>
                    </a:fld>
                    <a:endParaRPr lang="pt-BR" baseline="0" dirty="0"/>
                  </a:p>
                </c:rich>
              </c:tx>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1"/>
              <c:showBubbleSize val="0"/>
              <c:extLst>
                <c:ext xmlns:c15="http://schemas.microsoft.com/office/drawing/2012/chart" uri="{CE6537A1-D6FC-4f65-9D91-7224C49458BB}">
                  <c15:layout>
                    <c:manualLayout>
                      <c:w val="0.30128016721203327"/>
                      <c:h val="0.11491905752901184"/>
                    </c:manualLayout>
                  </c15:layout>
                  <c15:dlblFieldTable/>
                  <c15:showDataLabelsRange val="0"/>
                </c:ext>
                <c:ext xmlns:c16="http://schemas.microsoft.com/office/drawing/2014/chart" uri="{C3380CC4-5D6E-409C-BE32-E72D297353CC}">
                  <c16:uniqueId val="{0000000B-16B2-4453-B3BF-DCB795B34F17}"/>
                </c:ext>
              </c:extLst>
            </c:dLbl>
            <c:numFmt formatCode="&quot;R$&quot;\ #,##0" sourceLinked="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Sheet1!$A$2:$A$7</c:f>
              <c:strCache>
                <c:ptCount val="6"/>
                <c:pt idx="0">
                  <c:v>UNICRED COOPERATIVA DE CRÉDITO</c:v>
                </c:pt>
                <c:pt idx="1">
                  <c:v>BANCO SANTANDER (BRASIL) S/A</c:v>
                </c:pt>
                <c:pt idx="2">
                  <c:v>CAIXA ECONÔMICA FEDERAL</c:v>
                </c:pt>
                <c:pt idx="3">
                  <c:v>BANCO ITAU UNIBANCO S/A</c:v>
                </c:pt>
                <c:pt idx="4">
                  <c:v>METAL WIRE METALURGICA LTDA</c:v>
                </c:pt>
                <c:pt idx="5">
                  <c:v>CRÉDITOS TRABALHISTAS</c:v>
                </c:pt>
              </c:strCache>
            </c:strRef>
          </c:cat>
          <c:val>
            <c:numRef>
              <c:f>Sheet1!$B$2:$B$7</c:f>
              <c:numCache>
                <c:formatCode>_("R$"* #,##0.00_);_("R$"* \(#,##0.00\);_("R$"* "-"??_);_(@_)</c:formatCode>
                <c:ptCount val="6"/>
                <c:pt idx="0">
                  <c:v>552198.31000000006</c:v>
                </c:pt>
                <c:pt idx="1">
                  <c:v>508909.98</c:v>
                </c:pt>
                <c:pt idx="2">
                  <c:v>333129.51</c:v>
                </c:pt>
                <c:pt idx="3">
                  <c:v>266553.21999999997</c:v>
                </c:pt>
                <c:pt idx="4">
                  <c:v>72025.119999999995</c:v>
                </c:pt>
                <c:pt idx="5">
                  <c:v>12768.41</c:v>
                </c:pt>
              </c:numCache>
            </c:numRef>
          </c:val>
          <c:extLst>
            <c:ext xmlns:c16="http://schemas.microsoft.com/office/drawing/2014/chart" uri="{C3380CC4-5D6E-409C-BE32-E72D297353CC}">
              <c16:uniqueId val="{0000000C-16B2-4453-B3BF-DCB795B34F17}"/>
            </c:ext>
          </c:extLst>
        </c:ser>
        <c:dLbls>
          <c:showLegendKey val="0"/>
          <c:showVal val="1"/>
          <c:showCatName val="1"/>
          <c:showSerName val="0"/>
          <c:showPercent val="0"/>
          <c:showBubbleSize val="0"/>
          <c:showLeaderLines val="0"/>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Indicadores!$W$3</c:f>
              <c:strCache>
                <c:ptCount val="1"/>
                <c:pt idx="0">
                  <c:v>CCL - Capital Circulante Líquido (a)</c:v>
                </c:pt>
              </c:strCache>
            </c:strRef>
          </c:tx>
          <c:spPr>
            <a:ln w="22225" cap="rnd">
              <a:solidFill>
                <a:srgbClr val="FF0000"/>
              </a:solidFill>
            </a:ln>
            <a:effectLst>
              <a:glow rad="139700">
                <a:srgbClr val="FF0000">
                  <a:alpha val="14000"/>
                </a:srgbClr>
              </a:glow>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Indicadores!$X$2:$AC$2</c:f>
              <c:numCache>
                <c:formatCode>mmm\-yy</c:formatCode>
                <c:ptCount val="6"/>
                <c:pt idx="0">
                  <c:v>44012</c:v>
                </c:pt>
                <c:pt idx="1">
                  <c:v>43982</c:v>
                </c:pt>
                <c:pt idx="2">
                  <c:v>43951</c:v>
                </c:pt>
                <c:pt idx="3">
                  <c:v>43921</c:v>
                </c:pt>
                <c:pt idx="4">
                  <c:v>43889</c:v>
                </c:pt>
                <c:pt idx="5">
                  <c:v>43861</c:v>
                </c:pt>
              </c:numCache>
            </c:numRef>
          </c:cat>
          <c:val>
            <c:numRef>
              <c:f>Indicadores!$X$3:$AC$3</c:f>
              <c:numCache>
                <c:formatCode>_("R$"* #,##0.00_);_("R$"* \(#,##0.00\);_("R$"* "-"??_);_(@_)</c:formatCode>
                <c:ptCount val="6"/>
                <c:pt idx="0">
                  <c:v>-1239816.22</c:v>
                </c:pt>
                <c:pt idx="1">
                  <c:v>-1264887.1599999999</c:v>
                </c:pt>
                <c:pt idx="2">
                  <c:v>-1256829.21</c:v>
                </c:pt>
                <c:pt idx="3">
                  <c:v>-1050892.07</c:v>
                </c:pt>
                <c:pt idx="4">
                  <c:v>-1236904.8299999998</c:v>
                </c:pt>
                <c:pt idx="5">
                  <c:v>-1109624.3399999999</c:v>
                </c:pt>
              </c:numCache>
            </c:numRef>
          </c:val>
          <c:smooth val="0"/>
          <c:extLst>
            <c:ext xmlns:c16="http://schemas.microsoft.com/office/drawing/2014/chart" uri="{C3380CC4-5D6E-409C-BE32-E72D297353CC}">
              <c16:uniqueId val="{00000000-7097-4792-AE48-0BA32778DCA2}"/>
            </c:ext>
          </c:extLst>
        </c:ser>
        <c:ser>
          <c:idx val="1"/>
          <c:order val="1"/>
          <c:tx>
            <c:strRef>
              <c:f>Indicadores!$W$4</c:f>
              <c:strCache>
                <c:ptCount val="1"/>
                <c:pt idx="0">
                  <c:v>NCG - Necessidade de Capital de Giro (b)</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Indicadores!$X$2:$AC$2</c:f>
              <c:numCache>
                <c:formatCode>mmm\-yy</c:formatCode>
                <c:ptCount val="6"/>
                <c:pt idx="0">
                  <c:v>44012</c:v>
                </c:pt>
                <c:pt idx="1">
                  <c:v>43982</c:v>
                </c:pt>
                <c:pt idx="2">
                  <c:v>43951</c:v>
                </c:pt>
                <c:pt idx="3">
                  <c:v>43921</c:v>
                </c:pt>
                <c:pt idx="4">
                  <c:v>43889</c:v>
                </c:pt>
                <c:pt idx="5">
                  <c:v>43861</c:v>
                </c:pt>
              </c:numCache>
            </c:numRef>
          </c:cat>
          <c:val>
            <c:numRef>
              <c:f>Indicadores!$X$4:$AC$4</c:f>
              <c:numCache>
                <c:formatCode>_("R$"* #,##0.00_);_("R$"* \(#,##0.00\);_("R$"* "-"??_);_(@_)</c:formatCode>
                <c:ptCount val="6"/>
                <c:pt idx="0">
                  <c:v>144816.78999999998</c:v>
                </c:pt>
                <c:pt idx="1">
                  <c:v>108966.57</c:v>
                </c:pt>
                <c:pt idx="2">
                  <c:v>87618.1</c:v>
                </c:pt>
                <c:pt idx="3">
                  <c:v>158561.15999999997</c:v>
                </c:pt>
                <c:pt idx="4">
                  <c:v>-97313.58</c:v>
                </c:pt>
                <c:pt idx="5">
                  <c:v>13700.950000000012</c:v>
                </c:pt>
              </c:numCache>
            </c:numRef>
          </c:val>
          <c:smooth val="0"/>
          <c:extLst>
            <c:ext xmlns:c16="http://schemas.microsoft.com/office/drawing/2014/chart" uri="{C3380CC4-5D6E-409C-BE32-E72D297353CC}">
              <c16:uniqueId val="{00000001-7097-4792-AE48-0BA32778DCA2}"/>
            </c:ext>
          </c:extLst>
        </c:ser>
        <c:dLbls>
          <c:dLblPos val="t"/>
          <c:showLegendKey val="0"/>
          <c:showVal val="1"/>
          <c:showCatName val="0"/>
          <c:showSerName val="0"/>
          <c:showPercent val="0"/>
          <c:showBubbleSize val="0"/>
        </c:dLbls>
        <c:smooth val="0"/>
        <c:axId val="1871345743"/>
        <c:axId val="1907618095"/>
      </c:lineChart>
      <c:dateAx>
        <c:axId val="1871345743"/>
        <c:scaling>
          <c:orientation val="minMax"/>
        </c:scaling>
        <c:delete val="0"/>
        <c:axPos val="b"/>
        <c:numFmt formatCode="mmm\-yy"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1907618095"/>
        <c:crosses val="autoZero"/>
        <c:auto val="1"/>
        <c:lblOffset val="100"/>
        <c:baseTimeUnit val="months"/>
      </c:dateAx>
      <c:valAx>
        <c:axId val="1907618095"/>
        <c:scaling>
          <c:orientation val="minMax"/>
        </c:scaling>
        <c:delete val="1"/>
        <c:axPos val="l"/>
        <c:majorGridlines>
          <c:spPr>
            <a:ln w="9525" cap="flat" cmpd="sng" algn="ctr">
              <a:solidFill>
                <a:schemeClr val="bg2"/>
              </a:solidFill>
              <a:prstDash val="sysDot"/>
              <a:round/>
            </a:ln>
            <a:effectLst/>
          </c:spPr>
        </c:majorGridlines>
        <c:numFmt formatCode="_(&quot;R$&quot;* #,##0.00_);_(&quot;R$&quot;* \(#,##0.00\);_(&quot;R$&quot;* &quot;-&quot;??_);_(@_)" sourceLinked="1"/>
        <c:majorTickMark val="none"/>
        <c:minorTickMark val="none"/>
        <c:tickLblPos val="nextTo"/>
        <c:crossAx val="18713457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3135975925802"/>
          <c:y val="3.6705789470536279E-2"/>
          <c:w val="0.77294665436662502"/>
          <c:h val="0.62081923629788094"/>
        </c:manualLayout>
      </c:layout>
      <c:lineChart>
        <c:grouping val="standard"/>
        <c:varyColors val="0"/>
        <c:ser>
          <c:idx val="0"/>
          <c:order val="0"/>
          <c:tx>
            <c:strRef>
              <c:f>Indicadores!$N$34</c:f>
              <c:strCache>
                <c:ptCount val="1"/>
                <c:pt idx="0">
                  <c:v>Liquidez Corrente (d)</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cat>
            <c:numRef>
              <c:f>Indicadores!$N$23:$T$23</c:f>
              <c:numCache>
                <c:formatCode>mmm\-yy</c:formatCode>
                <c:ptCount val="6"/>
                <c:pt idx="0">
                  <c:v>44012</c:v>
                </c:pt>
                <c:pt idx="1">
                  <c:v>43982</c:v>
                </c:pt>
                <c:pt idx="2">
                  <c:v>43951</c:v>
                </c:pt>
                <c:pt idx="3">
                  <c:v>43921</c:v>
                </c:pt>
                <c:pt idx="4">
                  <c:v>43889</c:v>
                </c:pt>
                <c:pt idx="5">
                  <c:v>43861</c:v>
                </c:pt>
              </c:numCache>
              <c:extLst/>
            </c:numRef>
          </c:cat>
          <c:val>
            <c:numRef>
              <c:f>Indicadores!$N$34:$T$34</c:f>
              <c:numCache>
                <c:formatCode>_(* #,##0.0_);_(* \(#,##0.0\);_(* "-"??_);_(@_)</c:formatCode>
                <c:ptCount val="6"/>
                <c:pt idx="0">
                  <c:v>0.18401236157054149</c:v>
                </c:pt>
                <c:pt idx="1">
                  <c:v>0.1577173408808592</c:v>
                </c:pt>
                <c:pt idx="2">
                  <c:v>0.16749954961368121</c:v>
                </c:pt>
                <c:pt idx="3">
                  <c:v>0.23663883054133095</c:v>
                </c:pt>
                <c:pt idx="4">
                  <c:v>0.13510214009465593</c:v>
                </c:pt>
                <c:pt idx="5">
                  <c:v>0.17312886019669893</c:v>
                </c:pt>
              </c:numCache>
              <c:extLst/>
            </c:numRef>
          </c:val>
          <c:smooth val="0"/>
          <c:extLst>
            <c:ext xmlns:c16="http://schemas.microsoft.com/office/drawing/2014/chart" uri="{C3380CC4-5D6E-409C-BE32-E72D297353CC}">
              <c16:uniqueId val="{00000000-9913-4309-B9DA-9C8CAF996E60}"/>
            </c:ext>
          </c:extLst>
        </c:ser>
        <c:ser>
          <c:idx val="1"/>
          <c:order val="1"/>
          <c:tx>
            <c:strRef>
              <c:f>Indicadores!$N$35</c:f>
              <c:strCache>
                <c:ptCount val="1"/>
                <c:pt idx="0">
                  <c:v>Liquidez Imediata (e)</c:v>
                </c:pt>
              </c:strCache>
            </c:strRef>
          </c:tx>
          <c:spPr>
            <a:ln w="34925" cap="rnd">
              <a:solidFill>
                <a:srgbClr val="FF0000"/>
              </a:solidFill>
              <a:round/>
            </a:ln>
            <a:effectLst>
              <a:outerShdw blurRad="57150" dist="19050" dir="5400000" algn="ctr" rotWithShape="0">
                <a:srgbClr val="000000">
                  <a:alpha val="63000"/>
                </a:srgbClr>
              </a:outerShdw>
            </a:effectLst>
          </c:spPr>
          <c:marker>
            <c:symbol val="none"/>
          </c:marker>
          <c:cat>
            <c:numRef>
              <c:f>Indicadores!$N$23:$T$23</c:f>
              <c:numCache>
                <c:formatCode>mmm\-yy</c:formatCode>
                <c:ptCount val="6"/>
                <c:pt idx="0">
                  <c:v>44012</c:v>
                </c:pt>
                <c:pt idx="1">
                  <c:v>43982</c:v>
                </c:pt>
                <c:pt idx="2">
                  <c:v>43951</c:v>
                </c:pt>
                <c:pt idx="3">
                  <c:v>43921</c:v>
                </c:pt>
                <c:pt idx="4">
                  <c:v>43889</c:v>
                </c:pt>
                <c:pt idx="5">
                  <c:v>43861</c:v>
                </c:pt>
              </c:numCache>
              <c:extLst/>
            </c:numRef>
          </c:cat>
          <c:val>
            <c:numRef>
              <c:f>Indicadores!$N$35:$T$35</c:f>
              <c:numCache>
                <c:formatCode>_(* #,##0.0_);_(* \(#,##0.0\);_(* "-"??_);_(@_)</c:formatCode>
                <c:ptCount val="6"/>
                <c:pt idx="0">
                  <c:v>4.8597884630729683E-3</c:v>
                </c:pt>
                <c:pt idx="1">
                  <c:v>2.0395047162547722E-3</c:v>
                </c:pt>
                <c:pt idx="2">
                  <c:v>6.5692350249811236E-4</c:v>
                </c:pt>
                <c:pt idx="3">
                  <c:v>5.4161664539423296E-2</c:v>
                </c:pt>
                <c:pt idx="4">
                  <c:v>7.6922522369066881E-2</c:v>
                </c:pt>
                <c:pt idx="5">
                  <c:v>0.10306888101318525</c:v>
                </c:pt>
              </c:numCache>
              <c:extLst/>
            </c:numRef>
          </c:val>
          <c:smooth val="0"/>
          <c:extLst>
            <c:ext xmlns:c16="http://schemas.microsoft.com/office/drawing/2014/chart" uri="{C3380CC4-5D6E-409C-BE32-E72D297353CC}">
              <c16:uniqueId val="{00000001-9913-4309-B9DA-9C8CAF996E60}"/>
            </c:ext>
          </c:extLst>
        </c:ser>
        <c:ser>
          <c:idx val="2"/>
          <c:order val="2"/>
          <c:tx>
            <c:strRef>
              <c:f>Indicadores!$N$36</c:f>
              <c:strCache>
                <c:ptCount val="1"/>
                <c:pt idx="0">
                  <c:v>Liquidez Seca (f)</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Indicadores!$N$23:$T$23</c:f>
              <c:numCache>
                <c:formatCode>mmm\-yy</c:formatCode>
                <c:ptCount val="6"/>
                <c:pt idx="0">
                  <c:v>44012</c:v>
                </c:pt>
                <c:pt idx="1">
                  <c:v>43982</c:v>
                </c:pt>
                <c:pt idx="2">
                  <c:v>43951</c:v>
                </c:pt>
                <c:pt idx="3">
                  <c:v>43921</c:v>
                </c:pt>
                <c:pt idx="4">
                  <c:v>43889</c:v>
                </c:pt>
                <c:pt idx="5">
                  <c:v>43861</c:v>
                </c:pt>
              </c:numCache>
              <c:extLst/>
            </c:numRef>
          </c:cat>
          <c:val>
            <c:numRef>
              <c:f>Indicadores!$N$36:$T$36</c:f>
              <c:numCache>
                <c:formatCode>_(* #,##0.0_);_(* \(#,##0.0\);_(* "-"??_);_(@_)</c:formatCode>
                <c:ptCount val="6"/>
                <c:pt idx="0">
                  <c:v>4.8363924725197141E-2</c:v>
                </c:pt>
                <c:pt idx="1">
                  <c:v>3.0334842552173658E-2</c:v>
                </c:pt>
                <c:pt idx="2">
                  <c:v>2.860637695626601E-2</c:v>
                </c:pt>
                <c:pt idx="3">
                  <c:v>6.9812916627532196E-2</c:v>
                </c:pt>
                <c:pt idx="4">
                  <c:v>0.13510214009465593</c:v>
                </c:pt>
                <c:pt idx="5">
                  <c:v>0.17312886019669893</c:v>
                </c:pt>
              </c:numCache>
              <c:extLst/>
            </c:numRef>
          </c:val>
          <c:smooth val="0"/>
          <c:extLst>
            <c:ext xmlns:c16="http://schemas.microsoft.com/office/drawing/2014/chart" uri="{C3380CC4-5D6E-409C-BE32-E72D297353CC}">
              <c16:uniqueId val="{00000002-9913-4309-B9DA-9C8CAF996E60}"/>
            </c:ext>
          </c:extLst>
        </c:ser>
        <c:ser>
          <c:idx val="3"/>
          <c:order val="3"/>
          <c:tx>
            <c:strRef>
              <c:f>Indicadores!$N$37</c:f>
              <c:strCache>
                <c:ptCount val="1"/>
                <c:pt idx="0">
                  <c:v>Liquidez Geral (g)</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Indicadores!$N$23:$T$23</c:f>
              <c:numCache>
                <c:formatCode>mmm\-yy</c:formatCode>
                <c:ptCount val="6"/>
                <c:pt idx="0">
                  <c:v>44012</c:v>
                </c:pt>
                <c:pt idx="1">
                  <c:v>43982</c:v>
                </c:pt>
                <c:pt idx="2">
                  <c:v>43951</c:v>
                </c:pt>
                <c:pt idx="3">
                  <c:v>43921</c:v>
                </c:pt>
                <c:pt idx="4">
                  <c:v>43889</c:v>
                </c:pt>
                <c:pt idx="5">
                  <c:v>43861</c:v>
                </c:pt>
              </c:numCache>
              <c:extLst/>
            </c:numRef>
          </c:cat>
          <c:val>
            <c:numRef>
              <c:f>Indicadores!$N$37:$T$37</c:f>
              <c:numCache>
                <c:formatCode>_(* #,##0.0_);_(* \(#,##0.0\);_(* "-"??_);_(@_)</c:formatCode>
                <c:ptCount val="6"/>
                <c:pt idx="0">
                  <c:v>0.34736603974257624</c:v>
                </c:pt>
                <c:pt idx="1">
                  <c:v>0.34106474630513584</c:v>
                </c:pt>
                <c:pt idx="2">
                  <c:v>0.60404386692095957</c:v>
                </c:pt>
                <c:pt idx="3">
                  <c:v>0.70023498551523444</c:v>
                </c:pt>
                <c:pt idx="4">
                  <c:v>0.58186153819868225</c:v>
                </c:pt>
                <c:pt idx="5">
                  <c:v>0.58301262969915957</c:v>
                </c:pt>
              </c:numCache>
              <c:extLst/>
            </c:numRef>
          </c:val>
          <c:smooth val="0"/>
          <c:extLst>
            <c:ext xmlns:c16="http://schemas.microsoft.com/office/drawing/2014/chart" uri="{C3380CC4-5D6E-409C-BE32-E72D297353CC}">
              <c16:uniqueId val="{00000003-9913-4309-B9DA-9C8CAF996E60}"/>
            </c:ext>
          </c:extLst>
        </c:ser>
        <c:dLbls>
          <c:showLegendKey val="0"/>
          <c:showVal val="0"/>
          <c:showCatName val="0"/>
          <c:showSerName val="0"/>
          <c:showPercent val="0"/>
          <c:showBubbleSize val="0"/>
        </c:dLbls>
        <c:smooth val="0"/>
        <c:axId val="801157615"/>
        <c:axId val="862593807"/>
      </c:lineChart>
      <c:dateAx>
        <c:axId val="801157615"/>
        <c:scaling>
          <c:orientation val="minMax"/>
        </c:scaling>
        <c:delete val="0"/>
        <c:axPos val="b"/>
        <c:numFmt formatCode="mmm\-yy" sourceLinked="1"/>
        <c:majorTickMark val="none"/>
        <c:minorTickMark val="none"/>
        <c:tickLblPos val="nextTo"/>
        <c:spPr>
          <a:noFill/>
          <a:ln w="12700" cap="flat" cmpd="sng" algn="ctr">
            <a:solidFill>
              <a:schemeClr val="bg2">
                <a:lumMod val="10000"/>
              </a:schemeClr>
            </a:solidFill>
            <a:round/>
          </a:ln>
          <a:effectLst/>
        </c:spPr>
        <c:txPr>
          <a:bodyPr rot="-6000000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862593807"/>
        <c:crosses val="autoZero"/>
        <c:auto val="1"/>
        <c:lblOffset val="100"/>
        <c:baseTimeUnit val="months"/>
      </c:dateAx>
      <c:valAx>
        <c:axId val="862593807"/>
        <c:scaling>
          <c:orientation val="minMax"/>
        </c:scaling>
        <c:delete val="0"/>
        <c:axPos val="l"/>
        <c:majorGridlines>
          <c:spPr>
            <a:ln w="9525" cap="flat" cmpd="sng" algn="ctr">
              <a:solidFill>
                <a:srgbClr val="A7A7A7"/>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801157615"/>
        <c:crosses val="autoZero"/>
        <c:crossBetween val="between"/>
      </c:valAx>
      <c:spPr>
        <a:noFill/>
        <a:ln>
          <a:noFill/>
        </a:ln>
        <a:effectLst/>
      </c:spPr>
    </c:plotArea>
    <c:legend>
      <c:legendPos val="b"/>
      <c:layout>
        <c:manualLayout>
          <c:xMode val="edge"/>
          <c:yMode val="edge"/>
          <c:x val="1.1776647878343425E-2"/>
          <c:y val="0.81562974838236846"/>
          <c:w val="0.9882234194409909"/>
          <c:h val="0.18437025161763157"/>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72096298915819E-2"/>
          <c:y val="6.9444444444444448E-2"/>
          <c:w val="0.94744133382215057"/>
          <c:h val="0.7401305045202683"/>
        </c:manualLayout>
      </c:layout>
      <c:lineChart>
        <c:grouping val="stacked"/>
        <c:varyColors val="0"/>
        <c:ser>
          <c:idx val="0"/>
          <c:order val="0"/>
          <c:tx>
            <c:strRef>
              <c:f>Sheet2!$Q$18</c:f>
              <c:strCache>
                <c:ptCount val="1"/>
                <c:pt idx="0">
                  <c:v>Wire Rod</c:v>
                </c:pt>
              </c:strCache>
            </c:strRef>
          </c:tx>
          <c:spPr>
            <a:ln w="25400" cap="rnd" cmpd="sng">
              <a:solidFill>
                <a:srgbClr val="2196F3"/>
              </a:solidFill>
              <a:round/>
              <a:headEnd w="med" len="sm"/>
            </a:ln>
            <a:effectLst>
              <a:outerShdw dist="25400" dir="2700000" algn="tl" rotWithShape="0">
                <a:schemeClr val="accent1"/>
              </a:outerShdw>
            </a:effectLst>
          </c:spPr>
          <c:marker>
            <c:symbol val="none"/>
          </c:marker>
          <c:dLbls>
            <c:spPr>
              <a:solidFill>
                <a:schemeClr val="bg1"/>
              </a:solid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Sheet2!$P$19:$P$29</c:f>
              <c:strCache>
                <c:ptCount val="11"/>
                <c:pt idx="0">
                  <c:v>May-2019</c:v>
                </c:pt>
                <c:pt idx="1">
                  <c:v>jun/19</c:v>
                </c:pt>
                <c:pt idx="2">
                  <c:v>jul/19</c:v>
                </c:pt>
                <c:pt idx="3">
                  <c:v>Aug-2019</c:v>
                </c:pt>
                <c:pt idx="4">
                  <c:v>Sep-2019</c:v>
                </c:pt>
                <c:pt idx="5">
                  <c:v>Oct-2019</c:v>
                </c:pt>
                <c:pt idx="6">
                  <c:v>nov/19</c:v>
                </c:pt>
                <c:pt idx="7">
                  <c:v>Dec-2019</c:v>
                </c:pt>
                <c:pt idx="8">
                  <c:v>jan/20</c:v>
                </c:pt>
                <c:pt idx="9">
                  <c:v>Feb-2020</c:v>
                </c:pt>
                <c:pt idx="10">
                  <c:v>mar/20</c:v>
                </c:pt>
              </c:strCache>
            </c:strRef>
          </c:cat>
          <c:val>
            <c:numRef>
              <c:f>Sheet2!$Q$19:$Q$29</c:f>
              <c:numCache>
                <c:formatCode>General</c:formatCode>
                <c:ptCount val="11"/>
                <c:pt idx="0">
                  <c:v>665</c:v>
                </c:pt>
                <c:pt idx="1">
                  <c:v>655</c:v>
                </c:pt>
                <c:pt idx="2">
                  <c:v>650</c:v>
                </c:pt>
                <c:pt idx="3">
                  <c:v>623</c:v>
                </c:pt>
                <c:pt idx="4">
                  <c:v>573</c:v>
                </c:pt>
                <c:pt idx="5">
                  <c:v>578</c:v>
                </c:pt>
                <c:pt idx="6">
                  <c:v>590</c:v>
                </c:pt>
                <c:pt idx="7">
                  <c:v>559</c:v>
                </c:pt>
                <c:pt idx="8">
                  <c:v>599</c:v>
                </c:pt>
                <c:pt idx="9">
                  <c:v>596</c:v>
                </c:pt>
                <c:pt idx="10">
                  <c:v>572</c:v>
                </c:pt>
              </c:numCache>
            </c:numRef>
          </c:val>
          <c:smooth val="1"/>
          <c:extLst>
            <c:ext xmlns:c16="http://schemas.microsoft.com/office/drawing/2014/chart" uri="{C3380CC4-5D6E-409C-BE32-E72D297353CC}">
              <c16:uniqueId val="{00000000-B99E-4C6E-BF85-3FB4B80143DA}"/>
            </c:ext>
          </c:extLst>
        </c:ser>
        <c:dLbls>
          <c:dLblPos val="ctr"/>
          <c:showLegendKey val="0"/>
          <c:showVal val="1"/>
          <c:showCatName val="0"/>
          <c:showSerName val="0"/>
          <c:showPercent val="0"/>
          <c:showBubbleSize val="0"/>
        </c:dLbls>
        <c:dropLines>
          <c:spPr>
            <a:ln w="9525" cap="flat" cmpd="sng" algn="ctr">
              <a:solidFill>
                <a:srgbClr val="2196F3"/>
              </a:solidFill>
              <a:prstDash val="sysDash"/>
              <a:round/>
            </a:ln>
            <a:effectLst/>
          </c:spPr>
        </c:dropLines>
        <c:smooth val="0"/>
        <c:axId val="1569853472"/>
        <c:axId val="1268086832"/>
      </c:lineChart>
      <c:catAx>
        <c:axId val="1569853472"/>
        <c:scaling>
          <c:orientation val="minMax"/>
        </c:scaling>
        <c:delete val="0"/>
        <c:axPos val="b"/>
        <c:numFmt formatCode="General" sourceLinked="1"/>
        <c:majorTickMark val="none"/>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050" b="0" i="0" u="none" strike="noStrike" kern="1200" spc="3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1268086832"/>
        <c:crosses val="autoZero"/>
        <c:auto val="1"/>
        <c:lblAlgn val="ctr"/>
        <c:lblOffset val="100"/>
        <c:noMultiLvlLbl val="0"/>
      </c:catAx>
      <c:valAx>
        <c:axId val="1268086832"/>
        <c:scaling>
          <c:orientation val="minMax"/>
        </c:scaling>
        <c:delete val="1"/>
        <c:axPos val="l"/>
        <c:numFmt formatCode="General" sourceLinked="1"/>
        <c:majorTickMark val="none"/>
        <c:minorTickMark val="none"/>
        <c:tickLblPos val="nextTo"/>
        <c:crossAx val="156985347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gradFill>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60000"/>
                    <a:lumOff val="40000"/>
                  </a:schemeClr>
                </a:gs>
              </a:gsLst>
              <a:lin ang="5400000" scaled="1"/>
            </a:gradFill>
            <a:ln>
              <a:noFill/>
            </a:ln>
            <a:effectLst>
              <a:innerShdw dist="38100" dir="16200000">
                <a:schemeClr val="lt1"/>
              </a:innerShdw>
            </a:effectLst>
          </c:spPr>
          <c:invertIfNegative val="0"/>
          <c:dPt>
            <c:idx val="0"/>
            <c:invertIfNegative val="0"/>
            <c:bubble3D val="0"/>
            <c:spPr>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noFill/>
              </a:ln>
              <a:effectLst>
                <a:innerShdw dist="38100" dir="16200000">
                  <a:schemeClr val="lt1"/>
                </a:innerShdw>
              </a:effectLst>
            </c:spPr>
            <c:extLst>
              <c:ext xmlns:c16="http://schemas.microsoft.com/office/drawing/2014/chart" uri="{C3380CC4-5D6E-409C-BE32-E72D297353CC}">
                <c16:uniqueId val="{00000001-AC61-4A44-92E6-812DD65882BE}"/>
              </c:ext>
            </c:extLst>
          </c:dPt>
          <c:dPt>
            <c:idx val="1"/>
            <c:invertIfNegative val="0"/>
            <c:bubble3D val="0"/>
            <c:spPr>
              <a:gradFill>
                <a:gsLst>
                  <a:gs pos="0">
                    <a:schemeClr val="accent1">
                      <a:lumMod val="5000"/>
                      <a:lumOff val="95000"/>
                    </a:schemeClr>
                  </a:gs>
                  <a:gs pos="74000">
                    <a:schemeClr val="accent6">
                      <a:lumMod val="20000"/>
                      <a:lumOff val="80000"/>
                    </a:schemeClr>
                  </a:gs>
                  <a:gs pos="83000">
                    <a:schemeClr val="accent6">
                      <a:lumMod val="20000"/>
                      <a:lumOff val="80000"/>
                    </a:schemeClr>
                  </a:gs>
                  <a:gs pos="100000">
                    <a:schemeClr val="accent6">
                      <a:lumMod val="20000"/>
                      <a:lumOff val="80000"/>
                    </a:schemeClr>
                  </a:gs>
                </a:gsLst>
                <a:lin ang="5400000" scaled="1"/>
              </a:gradFill>
              <a:ln>
                <a:noFill/>
              </a:ln>
              <a:effectLst>
                <a:innerShdw dist="38100" dir="16200000">
                  <a:schemeClr val="lt1"/>
                </a:innerShdw>
              </a:effectLst>
            </c:spPr>
            <c:extLst>
              <c:ext xmlns:c16="http://schemas.microsoft.com/office/drawing/2014/chart" uri="{C3380CC4-5D6E-409C-BE32-E72D297353CC}">
                <c16:uniqueId val="{00000003-AC61-4A44-92E6-812DD65882BE}"/>
              </c:ext>
            </c:extLst>
          </c:dPt>
          <c:dPt>
            <c:idx val="2"/>
            <c:invertIfNegative val="0"/>
            <c:bubble3D val="0"/>
            <c:spPr>
              <a:gradFill>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60000"/>
                      <a:lumOff val="40000"/>
                    </a:schemeClr>
                  </a:gs>
                </a:gsLst>
                <a:lin ang="5400000" scaled="1"/>
              </a:gradFill>
              <a:ln>
                <a:noFill/>
              </a:ln>
              <a:effectLst>
                <a:innerShdw dist="38100" dir="16200000">
                  <a:schemeClr val="lt1"/>
                </a:innerShdw>
              </a:effectLst>
            </c:spPr>
            <c:extLst>
              <c:ext xmlns:c16="http://schemas.microsoft.com/office/drawing/2014/chart" uri="{C3380CC4-5D6E-409C-BE32-E72D297353CC}">
                <c16:uniqueId val="{00000005-AC61-4A44-92E6-812DD65882BE}"/>
              </c:ext>
            </c:extLst>
          </c:dPt>
          <c:dPt>
            <c:idx val="3"/>
            <c:invertIfNegative val="0"/>
            <c:bubble3D val="0"/>
            <c:spPr>
              <a:gradFill>
                <a:gsLst>
                  <a:gs pos="0">
                    <a:schemeClr val="accent1">
                      <a:lumMod val="5000"/>
                      <a:lumOff val="95000"/>
                    </a:schemeClr>
                  </a:gs>
                  <a:gs pos="74000">
                    <a:srgbClr val="C00000"/>
                  </a:gs>
                  <a:gs pos="83000">
                    <a:srgbClr val="C00000"/>
                  </a:gs>
                  <a:gs pos="100000">
                    <a:srgbClr val="C00000"/>
                  </a:gs>
                </a:gsLst>
                <a:lin ang="5400000" scaled="1"/>
              </a:gradFill>
              <a:ln>
                <a:noFill/>
              </a:ln>
              <a:effectLst>
                <a:innerShdw dist="38100" dir="16200000">
                  <a:schemeClr val="lt1"/>
                </a:innerShdw>
              </a:effectLst>
            </c:spPr>
            <c:extLst>
              <c:ext xmlns:c16="http://schemas.microsoft.com/office/drawing/2014/chart" uri="{C3380CC4-5D6E-409C-BE32-E72D297353CC}">
                <c16:uniqueId val="{00000007-AC61-4A44-92E6-812DD65882BE}"/>
              </c:ext>
            </c:extLst>
          </c:dPt>
          <c:dPt>
            <c:idx val="4"/>
            <c:invertIfNegative val="0"/>
            <c:bubble3D val="0"/>
            <c:spPr>
              <a:gradFill>
                <a:gsLst>
                  <a:gs pos="0">
                    <a:schemeClr val="bg1"/>
                  </a:gs>
                  <a:gs pos="74000">
                    <a:srgbClr val="FF0000"/>
                  </a:gs>
                  <a:gs pos="83000">
                    <a:srgbClr val="FF0000"/>
                  </a:gs>
                  <a:gs pos="100000">
                    <a:srgbClr val="FF0000"/>
                  </a:gs>
                </a:gsLst>
                <a:lin ang="5400000" scaled="1"/>
              </a:gradFill>
              <a:ln>
                <a:noFill/>
              </a:ln>
              <a:effectLst>
                <a:innerShdw dist="38100" dir="16200000">
                  <a:schemeClr val="lt1"/>
                </a:innerShdw>
              </a:effectLst>
            </c:spPr>
            <c:extLst>
              <c:ext xmlns:c16="http://schemas.microsoft.com/office/drawing/2014/chart" uri="{C3380CC4-5D6E-409C-BE32-E72D297353CC}">
                <c16:uniqueId val="{00000009-AC61-4A44-92E6-812DD65882BE}"/>
              </c:ext>
            </c:extLst>
          </c:dPt>
          <c:dPt>
            <c:idx val="5"/>
            <c:invertIfNegative val="0"/>
            <c:bubble3D val="0"/>
            <c:spPr>
              <a:gradFill>
                <a:gsLst>
                  <a:gs pos="0">
                    <a:schemeClr val="accent1">
                      <a:lumMod val="5000"/>
                      <a:lumOff val="95000"/>
                    </a:schemeClr>
                  </a:gs>
                  <a:gs pos="74000">
                    <a:schemeClr val="accent6">
                      <a:lumMod val="50000"/>
                    </a:schemeClr>
                  </a:gs>
                  <a:gs pos="83000">
                    <a:schemeClr val="accent6">
                      <a:lumMod val="50000"/>
                    </a:schemeClr>
                  </a:gs>
                  <a:gs pos="100000">
                    <a:schemeClr val="accent6">
                      <a:lumMod val="50000"/>
                    </a:schemeClr>
                  </a:gs>
                </a:gsLst>
                <a:lin ang="5400000" scaled="1"/>
              </a:gradFill>
              <a:ln>
                <a:noFill/>
              </a:ln>
              <a:effectLst>
                <a:innerShdw dist="38100" dir="16200000">
                  <a:schemeClr val="lt1"/>
                </a:innerShdw>
              </a:effectLst>
            </c:spPr>
            <c:extLst>
              <c:ext xmlns:c16="http://schemas.microsoft.com/office/drawing/2014/chart" uri="{C3380CC4-5D6E-409C-BE32-E72D297353CC}">
                <c16:uniqueId val="{0000000B-AC61-4A44-92E6-812DD65882BE}"/>
              </c:ext>
            </c:extLst>
          </c:dPt>
          <c:dLbls>
            <c:dLbl>
              <c:idx val="0"/>
              <c:tx>
                <c:rich>
                  <a:bodyPr/>
                  <a:lstStyle/>
                  <a:p>
                    <a:r>
                      <a:rPr lang="en-US"/>
                      <a:t>+</a:t>
                    </a:r>
                    <a:fld id="{F243E68F-E515-4375-9868-1BCCD60EEDF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61-4A44-92E6-812DD65882BE}"/>
                </c:ext>
              </c:extLst>
            </c:dLbl>
            <c:dLbl>
              <c:idx val="1"/>
              <c:tx>
                <c:rich>
                  <a:bodyPr/>
                  <a:lstStyle/>
                  <a:p>
                    <a:r>
                      <a:rPr lang="en-US"/>
                      <a:t>+</a:t>
                    </a:r>
                    <a:fld id="{B75E2FAE-5BA1-476A-B9EF-805744A18C7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61-4A44-92E6-812DD65882BE}"/>
                </c:ext>
              </c:extLst>
            </c:dLbl>
            <c:dLbl>
              <c:idx val="2"/>
              <c:tx>
                <c:rich>
                  <a:bodyPr/>
                  <a:lstStyle/>
                  <a:p>
                    <a:r>
                      <a:rPr lang="en-US"/>
                      <a:t>+</a:t>
                    </a:r>
                    <a:fld id="{CEB0B575-F049-45A4-95FC-3B36F121FDD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61-4A44-92E6-812DD65882BE}"/>
                </c:ext>
              </c:extLst>
            </c:dLbl>
            <c:dLbl>
              <c:idx val="5"/>
              <c:tx>
                <c:rich>
                  <a:bodyPr/>
                  <a:lstStyle/>
                  <a:p>
                    <a:r>
                      <a:rPr lang="en-US"/>
                      <a:t>+</a:t>
                    </a:r>
                    <a:fld id="{485359DA-82B9-4CB6-AFE3-8B669C7EAFA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C61-4A44-92E6-812DD65882BE}"/>
                </c:ext>
              </c:extLst>
            </c:dLbl>
            <c:spPr>
              <a:noFill/>
              <a:ln>
                <a:noFill/>
              </a:ln>
              <a:effectLst/>
            </c:spPr>
            <c:txPr>
              <a:bodyPr rot="0" spcFirstLastPara="1" vertOverflow="ellipsis" vert="horz" wrap="square" anchor="ctr" anchorCtr="1"/>
              <a:lstStyle/>
              <a:p>
                <a:pPr>
                  <a:defRPr sz="105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6">
                          <a:lumMod val="60000"/>
                          <a:lumOff val="40000"/>
                        </a:schemeClr>
                      </a:solidFill>
                    </a:ln>
                    <a:effectLst/>
                  </c:spPr>
                </c15:leaderLines>
              </c:ext>
            </c:extLst>
          </c:dLbls>
          <c:cat>
            <c:numRef>
              <c:f>'Set 1'!$F$43:$F$48</c:f>
              <c:numCache>
                <c:formatCode>mmm\-yy</c:formatCode>
                <c:ptCount val="6"/>
                <c:pt idx="0">
                  <c:v>43466</c:v>
                </c:pt>
                <c:pt idx="1">
                  <c:v>43497</c:v>
                </c:pt>
                <c:pt idx="2">
                  <c:v>43525</c:v>
                </c:pt>
                <c:pt idx="3">
                  <c:v>43556</c:v>
                </c:pt>
                <c:pt idx="4">
                  <c:v>43586</c:v>
                </c:pt>
                <c:pt idx="5">
                  <c:v>43617</c:v>
                </c:pt>
              </c:numCache>
            </c:numRef>
          </c:cat>
          <c:val>
            <c:numRef>
              <c:f>'Set 1'!$G$43:$G$48</c:f>
              <c:numCache>
                <c:formatCode>0.0%</c:formatCode>
                <c:ptCount val="6"/>
                <c:pt idx="0">
                  <c:v>5.7000000000000002E-2</c:v>
                </c:pt>
                <c:pt idx="1">
                  <c:v>2.8000000000000001E-2</c:v>
                </c:pt>
                <c:pt idx="2">
                  <c:v>7.2999999999999995E-2</c:v>
                </c:pt>
                <c:pt idx="3">
                  <c:v>-0.14799999999999999</c:v>
                </c:pt>
                <c:pt idx="4">
                  <c:v>-0.16800000000000001</c:v>
                </c:pt>
                <c:pt idx="5">
                  <c:v>0.10299999999999999</c:v>
                </c:pt>
              </c:numCache>
            </c:numRef>
          </c:val>
          <c:extLst>
            <c:ext xmlns:c16="http://schemas.microsoft.com/office/drawing/2014/chart" uri="{C3380CC4-5D6E-409C-BE32-E72D297353CC}">
              <c16:uniqueId val="{0000000C-AC61-4A44-92E6-812DD65882BE}"/>
            </c:ext>
          </c:extLst>
        </c:ser>
        <c:dLbls>
          <c:showLegendKey val="0"/>
          <c:showVal val="1"/>
          <c:showCatName val="0"/>
          <c:showSerName val="0"/>
          <c:showPercent val="0"/>
          <c:showBubbleSize val="0"/>
        </c:dLbls>
        <c:gapWidth val="150"/>
        <c:axId val="680721664"/>
        <c:axId val="64478016"/>
      </c:barChart>
      <c:dateAx>
        <c:axId val="680721664"/>
        <c:scaling>
          <c:orientation val="minMax"/>
        </c:scaling>
        <c:delete val="0"/>
        <c:axPos val="b"/>
        <c:majorGridlines>
          <c:spPr>
            <a:ln>
              <a:solidFill>
                <a:schemeClr val="accent6">
                  <a:lumMod val="40000"/>
                  <a:lumOff val="60000"/>
                  <a:alpha val="25000"/>
                </a:schemeClr>
              </a:solidFill>
            </a:ln>
            <a:effectLst/>
          </c:spPr>
        </c:majorGridlines>
        <c:numFmt formatCode="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64478016"/>
        <c:crosses val="autoZero"/>
        <c:auto val="1"/>
        <c:lblOffset val="100"/>
        <c:baseTimeUnit val="months"/>
      </c:dateAx>
      <c:valAx>
        <c:axId val="64478016"/>
        <c:scaling>
          <c:orientation val="minMax"/>
        </c:scaling>
        <c:delete val="1"/>
        <c:axPos val="l"/>
        <c:numFmt formatCode="0.0%" sourceLinked="1"/>
        <c:majorTickMark val="out"/>
        <c:minorTickMark val="none"/>
        <c:tickLblPos val="nextTo"/>
        <c:crossAx val="680721664"/>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sz="105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5">
  <cs:axisTitle>
    <cs:lnRef idx="0"/>
    <cs:fillRef idx="0"/>
    <cs:effectRef idx="0"/>
    <cs:fontRef idx="minor">
      <a:schemeClr val="lt1"/>
    </cs:fontRef>
    <cs:defRPr sz="900" kern="1200"/>
  </cs:axisTitle>
  <cs:categoryAxis>
    <cs:lnRef idx="0">
      <cs:styleClr val="0"/>
    </cs:lnRef>
    <cs:fillRef idx="0"/>
    <cs:effectRef idx="0"/>
    <cs:fontRef idx="minor">
      <a:schemeClr val="lt1"/>
    </cs:fontRef>
    <cs:spPr>
      <a:ln w="9525" cap="flat" cmpd="sng" algn="ctr">
        <a:solidFill>
          <a:schemeClr val="phClr">
            <a:lumMod val="40000"/>
            <a:lumOff val="60000"/>
            <a:alpha val="25000"/>
          </a:schemeClr>
        </a:solidFill>
        <a:round/>
      </a:ln>
    </cs:spPr>
    <cs:defRPr sz="900" kern="1200"/>
  </cs:categoryAxis>
  <cs:chartArea>
    <cs:lnRef idx="0">
      <cs:styleClr val="0"/>
    </cs:lnRef>
    <cs:fillRef idx="0">
      <cs:styleClr val="0"/>
    </cs:fillRef>
    <cs:effectRef idx="0"/>
    <cs:fontRef idx="minor">
      <a:schemeClr val="lt1"/>
    </cs:fontRef>
    <cs:spPr>
      <a:solidFill>
        <a:schemeClr val="phClr"/>
      </a:solidFill>
      <a:ln w="9525" cap="flat" cmpd="sng" algn="ctr">
        <a:solidFill>
          <a:schemeClr val="phClr"/>
        </a:solidFill>
        <a:round/>
      </a:ln>
    </cs:spPr>
    <cs:defRPr sz="9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tx1"/>
    </cs:fontRef>
    <cs:spPr>
      <a:gradFill>
        <a:gsLst>
          <a:gs pos="0">
            <a:schemeClr val="lt1">
              <a:alpha val="50000"/>
            </a:schemeClr>
          </a:gs>
          <a:gs pos="100000">
            <a:schemeClr val="lt1">
              <a:alpha val="0"/>
            </a:schemeClr>
          </a:gs>
        </a:gsLst>
        <a:lin ang="5400000" scaled="0"/>
      </a:gradFill>
      <a:ln>
        <a:solidFill>
          <a:schemeClr val="phClr"/>
        </a:solidFill>
      </a:ln>
      <a:effectLst>
        <a:innerShdw dist="38100" dir="16200000">
          <a:schemeClr val="lt1"/>
        </a:innerShdw>
      </a:effectLst>
    </cs:spPr>
  </cs:dataPoint>
  <cs:dataPoint3D>
    <cs:lnRef idx="0">
      <cs:styleClr val="auto"/>
    </cs:lnRef>
    <cs:fillRef idx="0"/>
    <cs:effectRef idx="0"/>
    <cs:fontRef idx="minor">
      <a:schemeClr val="lt1"/>
    </cs:fontRef>
    <cs:spPr>
      <a:gradFill>
        <a:gsLst>
          <a:gs pos="0">
            <a:schemeClr val="lt1">
              <a:alpha val="50000"/>
            </a:schemeClr>
          </a:gs>
          <a:gs pos="100000">
            <a:schemeClr val="lt1">
              <a:alpha val="0"/>
            </a:schemeClr>
          </a:gs>
        </a:gsLst>
        <a:lin ang="5400000" scaled="0"/>
      </a:gradFill>
      <a:ln>
        <a:solidFill>
          <a:schemeClr val="phClr"/>
        </a:solidFill>
      </a:ln>
      <a:effectLst>
        <a:innerShdw dist="38100" dir="16200000">
          <a:schemeClr val="lt1"/>
        </a:innerShdw>
      </a:effectLst>
    </cs:spPr>
  </cs:dataPoint3D>
  <cs:dataPointLine>
    <cs:lnRef idx="0">
      <cs:styleClr val="auto"/>
    </cs:lnRef>
    <cs:fillRef idx="0"/>
    <cs:effectRef idx="0">
      <cs:styleClr val="auto"/>
    </cs:effectRef>
    <cs:fontRef idx="minor">
      <a:schemeClr val="lt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lt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lt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40000"/>
            <a:lumOff val="60000"/>
            <a:alpha val="25000"/>
          </a:schemeClr>
        </a:solidFill>
      </a:ln>
    </cs:spPr>
    <cs:defRPr sz="900" kern="1200"/>
  </cs:dataTable>
  <cs:downBar>
    <cs:lnRef idx="0">
      <cs:styleClr val="0"/>
    </cs:lnRef>
    <cs:fillRef idx="0"/>
    <cs:effectRef idx="0"/>
    <cs:fontRef idx="minor">
      <a:schemeClr val="lt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lt1"/>
    </cs:fontRef>
    <cs:spPr>
      <a:ln w="9525" cap="flat" cmpd="sng" algn="ctr">
        <a:gradFill>
          <a:gsLst>
            <a:gs pos="0">
              <a:schemeClr val="lt1"/>
            </a:gs>
            <a:gs pos="50000">
              <a:schemeClr val="lt1">
                <a:alpha val="0"/>
              </a:schemeClr>
            </a:gs>
          </a:gsLst>
          <a:lin ang="5400000" scaled="0"/>
        </a:gradFill>
        <a:round/>
      </a:ln>
    </cs:spPr>
  </cs:dropLine>
  <cs:errorBar>
    <cs:lnRef idx="0">
      <cs:styleClr val="0"/>
    </cs:lnRef>
    <cs:fillRef idx="0"/>
    <cs:effectRef idx="0"/>
    <cs:fontRef idx="minor">
      <a:schemeClr val="lt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lt1"/>
    </cs:fontRef>
  </cs:floor>
  <cs:gridlineMajor>
    <cs:lnRef idx="0">
      <cs:styleClr val="0"/>
    </cs:lnRef>
    <cs:fillRef idx="0"/>
    <cs:effectRef idx="0"/>
    <cs:fontRef idx="minor">
      <a:schemeClr val="lt1"/>
    </cs:fontRef>
    <cs:spPr>
      <a:ln>
        <a:solidFill>
          <a:schemeClr val="phClr">
            <a:lumMod val="40000"/>
            <a:lumOff val="60000"/>
            <a:alpha val="25000"/>
          </a:schemeClr>
        </a:solidFill>
      </a:ln>
    </cs:spPr>
  </cs:gridlineMajor>
  <cs:gridlineMinor>
    <cs:lnRef idx="0">
      <cs:styleClr val="0"/>
    </cs:lnRef>
    <cs:fillRef idx="0"/>
    <cs:effectRef idx="0"/>
    <cs:fontRef idx="minor">
      <a:schemeClr val="lt1"/>
    </cs:fontRef>
    <cs:spPr>
      <a:ln>
        <a:solidFill>
          <a:schemeClr val="phClr">
            <a:lumMod val="40000"/>
            <a:lumOff val="60000"/>
            <a:alpha val="25000"/>
          </a:schemeClr>
        </a:solidFill>
      </a:ln>
    </cs:spPr>
  </cs:gridlineMinor>
  <cs:hiLoLine>
    <cs:lnRef idx="0">
      <cs:styleClr val="0"/>
    </cs:lnRef>
    <cs:fillRef idx="0"/>
    <cs:effectRef idx="0"/>
    <cs:fontRef idx="minor">
      <a:schemeClr val="lt1"/>
    </cs:fontRef>
    <cs:spPr>
      <a:ln w="9525">
        <a:solidFill>
          <a:schemeClr val="phClr">
            <a:lumMod val="60000"/>
            <a:lumOff val="40000"/>
          </a:schemeClr>
        </a:solidFill>
      </a:ln>
    </cs:spPr>
  </cs:hiLoLine>
  <cs:leaderLine>
    <cs:lnRef idx="0">
      <cs:styleClr val="0"/>
    </cs:lnRef>
    <cs:fillRef idx="0"/>
    <cs:effectRef idx="0"/>
    <cs:fontRef idx="minor">
      <a:schemeClr val="lt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styleClr val="0"/>
    </cs:lnRef>
    <cs:fillRef idx="0"/>
    <cs:effectRef idx="0"/>
    <cs:fontRef idx="minor">
      <a:schemeClr val="lt1"/>
    </cs:fontRef>
    <cs:spPr>
      <a:ln w="9525" cap="flat" cmpd="sng" algn="ctr">
        <a:solidFill>
          <a:schemeClr val="phClr">
            <a:lumMod val="40000"/>
            <a:lumOff val="60000"/>
            <a:alpha val="25000"/>
          </a:schemeClr>
        </a:solidFill>
        <a:round/>
      </a:ln>
    </cs:spPr>
    <cs:defRPr sz="900" kern="1200"/>
  </cs:seriesAxis>
  <cs:seriesLine>
    <cs:lnRef idx="0">
      <cs:styleClr val="0"/>
    </cs:lnRef>
    <cs:fillRef idx="0"/>
    <cs:effectRef idx="0"/>
    <cs:fontRef idx="minor">
      <a:schemeClr val="lt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lt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lt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bodyPr/>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4EEA9FE0-3BEF-404B-8927-3664A8792BE3}" type="datetimeFigureOut">
              <a:rPr lang="en-US" smtClean="0"/>
              <a:t>9/9/2020</a:t>
            </a:fld>
            <a:endParaRPr lang="en-US"/>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4AAA32A5-5743-E34E-902B-4A679FDADC99}" type="slidenum">
              <a:rPr lang="en-US" smtClean="0"/>
              <a:t>‹#›</a:t>
            </a:fld>
            <a:endParaRPr lang="en-US"/>
          </a:p>
        </p:txBody>
      </p:sp>
    </p:spTree>
    <p:extLst>
      <p:ext uri="{BB962C8B-B14F-4D97-AF65-F5344CB8AC3E}">
        <p14:creationId xmlns:p14="http://schemas.microsoft.com/office/powerpoint/2010/main" val="125923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FB227AF-3A93-A644-A9FB-BBAB4CAAA38D}" type="datetimeFigureOut">
              <a:rPr lang="en-US" smtClean="0"/>
              <a:t>9/9/2020</a:t>
            </a:fld>
            <a:endParaRPr lang="en-US"/>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8F4FC390-F541-084B-BEFE-0C6C2827864B}" type="slidenum">
              <a:rPr lang="en-US" smtClean="0"/>
              <a:t>‹#›</a:t>
            </a:fld>
            <a:endParaRPr lang="en-US"/>
          </a:p>
        </p:txBody>
      </p:sp>
    </p:spTree>
    <p:extLst>
      <p:ext uri="{BB962C8B-B14F-4D97-AF65-F5344CB8AC3E}">
        <p14:creationId xmlns:p14="http://schemas.microsoft.com/office/powerpoint/2010/main" val="158380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57275" y="1279525"/>
            <a:ext cx="498951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72289" indent="-335496">
              <a:defRPr>
                <a:solidFill>
                  <a:schemeClr val="tx1"/>
                </a:solidFill>
                <a:latin typeface="Calibri" panose="020F0502020204030204" pitchFamily="34" charset="0"/>
              </a:defRPr>
            </a:lvl2pPr>
            <a:lvl3pPr marL="1341985" indent="-268397">
              <a:defRPr>
                <a:solidFill>
                  <a:schemeClr val="tx1"/>
                </a:solidFill>
                <a:latin typeface="Calibri" panose="020F0502020204030204" pitchFamily="34" charset="0"/>
              </a:defRPr>
            </a:lvl3pPr>
            <a:lvl4pPr marL="1878778" indent="-268397">
              <a:defRPr>
                <a:solidFill>
                  <a:schemeClr val="tx1"/>
                </a:solidFill>
                <a:latin typeface="Calibri" panose="020F0502020204030204" pitchFamily="34" charset="0"/>
              </a:defRPr>
            </a:lvl4pPr>
            <a:lvl5pPr marL="2415572" indent="-268397">
              <a:defRPr>
                <a:solidFill>
                  <a:schemeClr val="tx1"/>
                </a:solidFill>
                <a:latin typeface="Calibri" panose="020F0502020204030204" pitchFamily="34" charset="0"/>
              </a:defRPr>
            </a:lvl5pPr>
            <a:lvl6pPr marL="2952365" indent="-268397" fontAlgn="base">
              <a:spcBef>
                <a:spcPct val="0"/>
              </a:spcBef>
              <a:spcAft>
                <a:spcPct val="0"/>
              </a:spcAft>
              <a:defRPr>
                <a:solidFill>
                  <a:schemeClr val="tx1"/>
                </a:solidFill>
                <a:latin typeface="Calibri" panose="020F0502020204030204" pitchFamily="34" charset="0"/>
              </a:defRPr>
            </a:lvl6pPr>
            <a:lvl7pPr marL="3489159" indent="-268397" fontAlgn="base">
              <a:spcBef>
                <a:spcPct val="0"/>
              </a:spcBef>
              <a:spcAft>
                <a:spcPct val="0"/>
              </a:spcAft>
              <a:defRPr>
                <a:solidFill>
                  <a:schemeClr val="tx1"/>
                </a:solidFill>
                <a:latin typeface="Calibri" panose="020F0502020204030204" pitchFamily="34" charset="0"/>
              </a:defRPr>
            </a:lvl7pPr>
            <a:lvl8pPr marL="4025954" indent="-268397" fontAlgn="base">
              <a:spcBef>
                <a:spcPct val="0"/>
              </a:spcBef>
              <a:spcAft>
                <a:spcPct val="0"/>
              </a:spcAft>
              <a:defRPr>
                <a:solidFill>
                  <a:schemeClr val="tx1"/>
                </a:solidFill>
                <a:latin typeface="Calibri" panose="020F0502020204030204" pitchFamily="34" charset="0"/>
              </a:defRPr>
            </a:lvl8pPr>
            <a:lvl9pPr marL="4562747" indent="-26839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35963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44</a:t>
            </a:fld>
            <a:endParaRPr lang="en-US"/>
          </a:p>
        </p:txBody>
      </p:sp>
    </p:spTree>
    <p:extLst>
      <p:ext uri="{BB962C8B-B14F-4D97-AF65-F5344CB8AC3E}">
        <p14:creationId xmlns:p14="http://schemas.microsoft.com/office/powerpoint/2010/main" val="145950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57275" y="1279525"/>
            <a:ext cx="498951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17762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57275" y="1279525"/>
            <a:ext cx="498951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420623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57275" y="1279525"/>
            <a:ext cx="498951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335562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57275" y="1279525"/>
            <a:ext cx="498951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22260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57275" y="1279525"/>
            <a:ext cx="498951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415036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57275" y="1279525"/>
            <a:ext cx="498951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37</a:t>
            </a:fld>
            <a:endParaRPr lang="en-US"/>
          </a:p>
        </p:txBody>
      </p:sp>
    </p:spTree>
    <p:extLst>
      <p:ext uri="{BB962C8B-B14F-4D97-AF65-F5344CB8AC3E}">
        <p14:creationId xmlns:p14="http://schemas.microsoft.com/office/powerpoint/2010/main" val="290534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57275" y="1279525"/>
            <a:ext cx="498951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39</a:t>
            </a:fld>
            <a:endParaRPr lang="en-US"/>
          </a:p>
        </p:txBody>
      </p:sp>
    </p:spTree>
    <p:extLst>
      <p:ext uri="{BB962C8B-B14F-4D97-AF65-F5344CB8AC3E}">
        <p14:creationId xmlns:p14="http://schemas.microsoft.com/office/powerpoint/2010/main" val="125300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68617" indent="-334084">
              <a:defRPr>
                <a:solidFill>
                  <a:schemeClr val="tx1"/>
                </a:solidFill>
                <a:latin typeface="Calibri" panose="020F0502020204030204" pitchFamily="34" charset="0"/>
              </a:defRPr>
            </a:lvl2pPr>
            <a:lvl3pPr marL="1336336" indent="-267267">
              <a:defRPr>
                <a:solidFill>
                  <a:schemeClr val="tx1"/>
                </a:solidFill>
                <a:latin typeface="Calibri" panose="020F0502020204030204" pitchFamily="34" charset="0"/>
              </a:defRPr>
            </a:lvl3pPr>
            <a:lvl4pPr marL="1870869" indent="-267267">
              <a:defRPr>
                <a:solidFill>
                  <a:schemeClr val="tx1"/>
                </a:solidFill>
                <a:latin typeface="Calibri" panose="020F0502020204030204" pitchFamily="34" charset="0"/>
              </a:defRPr>
            </a:lvl4pPr>
            <a:lvl5pPr marL="2405403" indent="-267267">
              <a:defRPr>
                <a:solidFill>
                  <a:schemeClr val="tx1"/>
                </a:solidFill>
                <a:latin typeface="Calibri" panose="020F0502020204030204" pitchFamily="34" charset="0"/>
              </a:defRPr>
            </a:lvl5pPr>
            <a:lvl6pPr marL="2939936" indent="-267267" fontAlgn="base">
              <a:spcBef>
                <a:spcPct val="0"/>
              </a:spcBef>
              <a:spcAft>
                <a:spcPct val="0"/>
              </a:spcAft>
              <a:defRPr>
                <a:solidFill>
                  <a:schemeClr val="tx1"/>
                </a:solidFill>
                <a:latin typeface="Calibri" panose="020F0502020204030204" pitchFamily="34" charset="0"/>
              </a:defRPr>
            </a:lvl6pPr>
            <a:lvl7pPr marL="3474471" indent="-267267" fontAlgn="base">
              <a:spcBef>
                <a:spcPct val="0"/>
              </a:spcBef>
              <a:spcAft>
                <a:spcPct val="0"/>
              </a:spcAft>
              <a:defRPr>
                <a:solidFill>
                  <a:schemeClr val="tx1"/>
                </a:solidFill>
                <a:latin typeface="Calibri" panose="020F0502020204030204" pitchFamily="34" charset="0"/>
              </a:defRPr>
            </a:lvl7pPr>
            <a:lvl8pPr marL="4009005" indent="-267267" fontAlgn="base">
              <a:spcBef>
                <a:spcPct val="0"/>
              </a:spcBef>
              <a:spcAft>
                <a:spcPct val="0"/>
              </a:spcAft>
              <a:defRPr>
                <a:solidFill>
                  <a:schemeClr val="tx1"/>
                </a:solidFill>
                <a:latin typeface="Calibri" panose="020F0502020204030204" pitchFamily="34" charset="0"/>
              </a:defRPr>
            </a:lvl8pPr>
            <a:lvl9pPr marL="4543539" indent="-267267"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41</a:t>
            </a:fld>
            <a:endParaRPr lang="en-US"/>
          </a:p>
        </p:txBody>
      </p:sp>
    </p:spTree>
    <p:extLst>
      <p:ext uri="{BB962C8B-B14F-4D97-AF65-F5344CB8AC3E}">
        <p14:creationId xmlns:p14="http://schemas.microsoft.com/office/powerpoint/2010/main" val="3725205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1800"/>
            </a:lvl1pPr>
            <a:lvl2pPr marL="342899" indent="0" algn="ctr">
              <a:buNone/>
              <a:defRPr sz="1500"/>
            </a:lvl2pPr>
            <a:lvl3pPr marL="685800" indent="0" algn="ctr">
              <a:buNone/>
              <a:defRPr sz="1351"/>
            </a:lvl3pPr>
            <a:lvl4pPr marL="1028700" indent="0" algn="ctr">
              <a:buNone/>
              <a:defRPr sz="1200"/>
            </a:lvl4pPr>
            <a:lvl5pPr marL="1371601" indent="0" algn="ctr">
              <a:buNone/>
              <a:defRPr sz="1200"/>
            </a:lvl5pPr>
            <a:lvl6pPr marL="1714500" indent="0" algn="ctr">
              <a:buNone/>
              <a:defRPr sz="1200"/>
            </a:lvl6pPr>
            <a:lvl7pPr marL="2057401" indent="0" algn="ctr">
              <a:buNone/>
              <a:defRPr sz="1200"/>
            </a:lvl7pPr>
            <a:lvl8pPr marL="2400300" indent="0" algn="ctr">
              <a:buNone/>
              <a:defRPr sz="1200"/>
            </a:lvl8pPr>
            <a:lvl9pPr marL="2743199"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lvl1pPr>
              <a:defRPr sz="1100">
                <a:solidFill>
                  <a:srgbClr val="0070C0"/>
                </a:solidFill>
                <a:latin typeface="Source Sans Pro" panose="020B0503030403020204" pitchFamily="34" charset="0"/>
                <a:ea typeface="Source Sans Pro" panose="020B0503030403020204" pitchFamily="34" charset="0"/>
              </a:defRPr>
            </a:lvl1pPr>
          </a:lstStyle>
          <a:p>
            <a:fld id="{D8AB33C7-B07A-1347-89E5-0EC0973D08BA}" type="slidenum">
              <a:rPr lang="en-US" smtClean="0"/>
              <a:pPr/>
              <a:t>‹#›</a:t>
            </a:fld>
            <a:endParaRPr lang="en-US" dirty="0"/>
          </a:p>
        </p:txBody>
      </p:sp>
      <p:pic>
        <p:nvPicPr>
          <p:cNvPr id="7" name="Picture 6">
            <a:extLst>
              <a:ext uri="{FF2B5EF4-FFF2-40B4-BE49-F238E27FC236}">
                <a16:creationId xmlns:a16="http://schemas.microsoft.com/office/drawing/2014/main" id="{1002B3D4-15D2-4BB6-88F5-45756A0FA49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2035473297"/>
      </p:ext>
    </p:extLst>
  </p:cSld>
  <p:clrMapOvr>
    <a:masterClrMapping/>
  </p:clrMapOvr>
  <p:transition spd="slow"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1039" y="1825626"/>
            <a:ext cx="8543925" cy="441842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1779188113"/>
      </p:ext>
    </p:extLst>
  </p:cSld>
  <p:clrMapOvr>
    <a:masterClrMapping/>
  </p:clrMapOvr>
  <p:transition spd="slow"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40" y="365125"/>
            <a:ext cx="628411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7" y="6356358"/>
            <a:ext cx="2228844" cy="365125"/>
          </a:xfrm>
          <a:prstGeom prst="rect">
            <a:avLst/>
          </a:prstGeom>
        </p:spPr>
        <p:txBody>
          <a:bodyPr/>
          <a:lstStyle/>
          <a:p>
            <a:fld id="{D8AB33C7-B07A-1347-89E5-0EC0973D08BA}" type="slidenum">
              <a:rPr lang="en-US" smtClean="0"/>
              <a:t>‹#›</a:t>
            </a:fld>
            <a:endParaRPr lang="en-US" dirty="0"/>
          </a:p>
        </p:txBody>
      </p:sp>
    </p:spTree>
    <p:extLst>
      <p:ext uri="{BB962C8B-B14F-4D97-AF65-F5344CB8AC3E}">
        <p14:creationId xmlns:p14="http://schemas.microsoft.com/office/powerpoint/2010/main" val="1252314363"/>
      </p:ext>
    </p:extLst>
  </p:cSld>
  <p:clrMapOvr>
    <a:masterClrMapping/>
  </p:clrMapOvr>
  <p:transition spd="slow"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906000" cy="6858000"/>
          </a:xfrm>
          <a:pattFill prst="pct5">
            <a:fgClr>
              <a:schemeClr val="tx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876075359"/>
      </p:ext>
    </p:extLst>
  </p:cSld>
  <p:clrMapOvr>
    <a:masterClrMapping/>
  </p:clrMapOvr>
  <p:transition spd="slow"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_tex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03656" y="1506951"/>
            <a:ext cx="3121161" cy="3765363"/>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1107840094"/>
      </p:ext>
    </p:extLst>
  </p:cSld>
  <p:clrMapOvr>
    <a:masterClrMapping/>
  </p:clrMapOvr>
  <p:transition spd="slow"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_Members">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517062" y="1917802"/>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5" name="Picture Placeholder 8"/>
          <p:cNvSpPr>
            <a:spLocks noGrp="1"/>
          </p:cNvSpPr>
          <p:nvPr>
            <p:ph type="pic" sz="quarter" idx="15"/>
          </p:nvPr>
        </p:nvSpPr>
        <p:spPr>
          <a:xfrm>
            <a:off x="2769501" y="193426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6" name="Picture Placeholder 8"/>
          <p:cNvSpPr>
            <a:spLocks noGrp="1"/>
          </p:cNvSpPr>
          <p:nvPr>
            <p:ph type="pic" sz="quarter" idx="16"/>
          </p:nvPr>
        </p:nvSpPr>
        <p:spPr>
          <a:xfrm>
            <a:off x="5006893" y="1923871"/>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7" name="Picture Placeholder 8"/>
          <p:cNvSpPr>
            <a:spLocks noGrp="1"/>
          </p:cNvSpPr>
          <p:nvPr>
            <p:ph type="pic" sz="quarter" idx="17"/>
          </p:nvPr>
        </p:nvSpPr>
        <p:spPr>
          <a:xfrm>
            <a:off x="7204058" y="1911446"/>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8" name="Slide Number Placeholder 5">
            <a:extLst>
              <a:ext uri="{FF2B5EF4-FFF2-40B4-BE49-F238E27FC236}">
                <a16:creationId xmlns:a16="http://schemas.microsoft.com/office/drawing/2014/main" id="{A1A22A5C-1B31-44C0-BCA5-E45D7D899E2F}"/>
              </a:ext>
            </a:extLst>
          </p:cNvPr>
          <p:cNvSpPr>
            <a:spLocks noGrp="1"/>
          </p:cNvSpPr>
          <p:nvPr>
            <p:ph type="sldNum" sz="quarter" idx="18"/>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8132393"/>
      </p:ext>
    </p:extLst>
  </p:cSld>
  <p:clrMapOvr>
    <a:masterClrMapping/>
  </p:clrMapOvr>
  <p:transition spd="slow"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_Members_02">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1004046"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5" name="Picture Placeholder 8"/>
          <p:cNvSpPr>
            <a:spLocks noGrp="1"/>
          </p:cNvSpPr>
          <p:nvPr>
            <p:ph type="pic" sz="quarter" idx="15"/>
          </p:nvPr>
        </p:nvSpPr>
        <p:spPr>
          <a:xfrm>
            <a:off x="4074492"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6" name="Picture Placeholder 8"/>
          <p:cNvSpPr>
            <a:spLocks noGrp="1"/>
          </p:cNvSpPr>
          <p:nvPr>
            <p:ph type="pic" sz="quarter" idx="16"/>
          </p:nvPr>
        </p:nvSpPr>
        <p:spPr>
          <a:xfrm>
            <a:off x="7144938"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cxnSp>
        <p:nvCxnSpPr>
          <p:cNvPr id="18" name="Straight Connector 17"/>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BFDE3008-6689-4D3A-980C-8C4758DF41A0}"/>
              </a:ext>
            </a:extLst>
          </p:cNvPr>
          <p:cNvSpPr>
            <a:spLocks noGrp="1"/>
          </p:cNvSpPr>
          <p:nvPr>
            <p:ph type="sldNum" sz="quarter" idx="17"/>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cSld>
  <p:clrMapOvr>
    <a:masterClrMapping/>
  </p:clrMapOvr>
  <p:transition spd="slow"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_Members_03">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558276" y="1574803"/>
            <a:ext cx="3077629" cy="3712847"/>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cxnSp>
        <p:nvCxnSpPr>
          <p:cNvPr id="34" name="Straight Connector 33"/>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11FCC3C-D4D8-4EEE-A92D-8DB8B40DD61F}"/>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cSld>
  <p:clrMapOvr>
    <a:masterClrMapping/>
  </p:clrMapOvr>
  <p:transition spd="slow" advTm="0">
    <p:comb/>
  </p:transition>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_Members_04">
    <p:spTree>
      <p:nvGrpSpPr>
        <p:cNvPr id="1" name=""/>
        <p:cNvGrpSpPr/>
        <p:nvPr/>
      </p:nvGrpSpPr>
      <p:grpSpPr>
        <a:xfrm>
          <a:off x="0" y="0"/>
          <a:ext cx="0" cy="0"/>
          <a:chOff x="0" y="0"/>
          <a:chExt cx="0" cy="0"/>
        </a:xfrm>
      </p:grpSpPr>
      <p:cxnSp>
        <p:nvCxnSpPr>
          <p:cNvPr id="18" name="Straight Connector 17"/>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0"/>
          </p:nvPr>
        </p:nvSpPr>
        <p:spPr>
          <a:xfrm>
            <a:off x="6237715" y="1960883"/>
            <a:ext cx="3077630" cy="3712847"/>
          </a:xfrm>
          <a:custGeom>
            <a:avLst/>
            <a:gdLst>
              <a:gd name="connsiteX0" fmla="*/ 2940253 w 3787852"/>
              <a:gd name="connsiteY0" fmla="*/ 45 h 3712847"/>
              <a:gd name="connsiteX1" fmla="*/ 3247451 w 3787852"/>
              <a:gd name="connsiteY1" fmla="*/ 16512 h 3712847"/>
              <a:gd name="connsiteX2" fmla="*/ 3320164 w 3787852"/>
              <a:gd name="connsiteY2" fmla="*/ 3505294 h 3712847"/>
              <a:gd name="connsiteX3" fmla="*/ 2609567 w 3787852"/>
              <a:gd name="connsiteY3" fmla="*/ 3712817 h 3712847"/>
              <a:gd name="connsiteX4" fmla="*/ 3715 w 3787852"/>
              <a:gd name="connsiteY4" fmla="*/ 2131814 h 3712847"/>
              <a:gd name="connsiteX5" fmla="*/ 2940253 w 3787852"/>
              <a:gd name="connsiteY5" fmla="*/ 45 h 37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852" h="3712847">
                <a:moveTo>
                  <a:pt x="2940253" y="45"/>
                </a:moveTo>
                <a:cubicBezTo>
                  <a:pt x="3041791" y="-556"/>
                  <a:pt x="3144288" y="4747"/>
                  <a:pt x="3247451" y="16512"/>
                </a:cubicBezTo>
                <a:cubicBezTo>
                  <a:pt x="3844845" y="89414"/>
                  <a:pt x="4052335" y="2844307"/>
                  <a:pt x="3320164" y="3505294"/>
                </a:cubicBezTo>
                <a:cubicBezTo>
                  <a:pt x="3161378" y="3651793"/>
                  <a:pt x="2907737" y="3714424"/>
                  <a:pt x="2609567" y="3712817"/>
                </a:cubicBezTo>
                <a:cubicBezTo>
                  <a:pt x="1544678" y="3707082"/>
                  <a:pt x="-88162" y="2881996"/>
                  <a:pt x="3715" y="2131814"/>
                </a:cubicBezTo>
                <a:cubicBezTo>
                  <a:pt x="109732" y="1346561"/>
                  <a:pt x="1417177" y="9063"/>
                  <a:pt x="2940253" y="45"/>
                </a:cubicBezTo>
                <a:close/>
              </a:path>
            </a:pathLst>
          </a:custGeom>
          <a:pattFill prst="pct5">
            <a:fgClr>
              <a:schemeClr val="tx1"/>
            </a:fgClr>
            <a:bgClr>
              <a:schemeClr val="bg1"/>
            </a:bgClr>
          </a:pattFill>
        </p:spPr>
        <p:txBody>
          <a:bodyPr wrap="square">
            <a:noAutofit/>
          </a:bodyPr>
          <a:lstStyle/>
          <a:p>
            <a:r>
              <a:rPr lang="en-US"/>
              <a:t>Click icon to add picture</a:t>
            </a:r>
          </a:p>
        </p:txBody>
      </p:sp>
    </p:spTree>
  </p:cSld>
  <p:clrMapOvr>
    <a:masterClrMapping/>
  </p:clrMapOvr>
  <p:transition spd="slow"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C2D1B-9D1A-2642-A31D-0DC402ED511B}"/>
              </a:ext>
            </a:extLst>
          </p:cNvPr>
          <p:cNvSpPr/>
          <p:nvPr userDrawn="1"/>
        </p:nvSpPr>
        <p:spPr>
          <a:xfrm>
            <a:off x="0" y="0"/>
            <a:ext cx="990600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6">
            <a:extLst>
              <a:ext uri="{FF2B5EF4-FFF2-40B4-BE49-F238E27FC236}">
                <a16:creationId xmlns:a16="http://schemas.microsoft.com/office/drawing/2014/main" id="{C20DE4A5-E82B-AF4D-8557-80717C263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4" name="Text Placeholder 19">
            <a:extLst>
              <a:ext uri="{FF2B5EF4-FFF2-40B4-BE49-F238E27FC236}">
                <a16:creationId xmlns:a16="http://schemas.microsoft.com/office/drawing/2014/main" id="{D841D758-EE36-D64C-8419-19339A778A0E}"/>
              </a:ext>
            </a:extLst>
          </p:cNvPr>
          <p:cNvSpPr>
            <a:spLocks noGrp="1"/>
          </p:cNvSpPr>
          <p:nvPr>
            <p:ph type="body" sz="quarter" idx="10"/>
          </p:nvPr>
        </p:nvSpPr>
        <p:spPr>
          <a:xfrm>
            <a:off x="1762367" y="2239151"/>
            <a:ext cx="6390175" cy="400112"/>
          </a:xfrm>
        </p:spPr>
        <p:txBody>
          <a:bodyPr>
            <a:noAutofit/>
          </a:bodyPr>
          <a:lstStyle>
            <a:lvl1pPr marL="0" indent="0" algn="ctr">
              <a:buNone/>
              <a:defRPr sz="1200" b="0" i="0">
                <a:solidFill>
                  <a:schemeClr val="bg1"/>
                </a:solidFill>
                <a:latin typeface="Montserrat Thin" pitchFamily="2" charset="77"/>
              </a:defRPr>
            </a:lvl1pPr>
          </a:lstStyle>
          <a:p>
            <a:pPr lvl="0"/>
            <a:r>
              <a:rPr lang="en-US"/>
              <a:t>Click to edit Master text styles</a:t>
            </a:r>
          </a:p>
        </p:txBody>
      </p:sp>
      <p:sp>
        <p:nvSpPr>
          <p:cNvPr id="25" name="Text Placeholder 19">
            <a:extLst>
              <a:ext uri="{FF2B5EF4-FFF2-40B4-BE49-F238E27FC236}">
                <a16:creationId xmlns:a16="http://schemas.microsoft.com/office/drawing/2014/main" id="{48AC1EA2-E82A-C147-A4B4-2AE1EC041635}"/>
              </a:ext>
            </a:extLst>
          </p:cNvPr>
          <p:cNvSpPr>
            <a:spLocks noGrp="1"/>
          </p:cNvSpPr>
          <p:nvPr>
            <p:ph type="body" sz="quarter" idx="11"/>
          </p:nvPr>
        </p:nvSpPr>
        <p:spPr>
          <a:xfrm>
            <a:off x="1761869" y="4223018"/>
            <a:ext cx="6390175" cy="400112"/>
          </a:xfrm>
        </p:spPr>
        <p:txBody>
          <a:bodyPr>
            <a:noAutofit/>
          </a:bodyPr>
          <a:lstStyle>
            <a:lvl1pPr marL="0" indent="0" algn="ctr">
              <a:buNone/>
              <a:defRPr sz="900" b="0" i="0">
                <a:solidFill>
                  <a:schemeClr val="bg1"/>
                </a:solidFill>
                <a:latin typeface="Montserrat Thin" pitchFamily="2" charset="77"/>
              </a:defRPr>
            </a:lvl1pPr>
          </a:lstStyle>
          <a:p>
            <a:pPr lvl="0"/>
            <a:r>
              <a:rPr lang="en-US"/>
              <a:t>Click to edit Master text styles</a:t>
            </a:r>
          </a:p>
        </p:txBody>
      </p:sp>
      <p:sp>
        <p:nvSpPr>
          <p:cNvPr id="26" name="Text Placeholder 19">
            <a:extLst>
              <a:ext uri="{FF2B5EF4-FFF2-40B4-BE49-F238E27FC236}">
                <a16:creationId xmlns:a16="http://schemas.microsoft.com/office/drawing/2014/main" id="{70C9AA07-5838-0740-A628-010C2E85606A}"/>
              </a:ext>
            </a:extLst>
          </p:cNvPr>
          <p:cNvSpPr>
            <a:spLocks noGrp="1"/>
          </p:cNvSpPr>
          <p:nvPr>
            <p:ph type="body" sz="quarter" idx="12" hasCustomPrompt="1"/>
          </p:nvPr>
        </p:nvSpPr>
        <p:spPr>
          <a:xfrm>
            <a:off x="1761868" y="2656406"/>
            <a:ext cx="6390175" cy="1550024"/>
          </a:xfrm>
        </p:spPr>
        <p:txBody>
          <a:bodyPr>
            <a:noAutofit/>
          </a:bodyPr>
          <a:lstStyle>
            <a:lvl1pPr marL="0" indent="0" algn="ctr">
              <a:buNone/>
              <a:defRPr sz="8626" b="1" i="0">
                <a:solidFill>
                  <a:schemeClr val="bg1"/>
                </a:solidFill>
                <a:latin typeface="Montserrat" pitchFamily="2" charset="77"/>
              </a:defRPr>
            </a:lvl1pPr>
          </a:lstStyle>
          <a:p>
            <a:pPr lvl="0"/>
            <a:r>
              <a:rPr lang="en-US"/>
              <a:t>NAME</a:t>
            </a:r>
          </a:p>
        </p:txBody>
      </p:sp>
    </p:spTree>
    <p:extLst>
      <p:ext uri="{BB962C8B-B14F-4D97-AF65-F5344CB8AC3E}">
        <p14:creationId xmlns:p14="http://schemas.microsoft.com/office/powerpoint/2010/main" val="1119764445"/>
      </p:ext>
    </p:extLst>
  </p:cSld>
  <p:clrMapOvr>
    <a:masterClrMapping/>
  </p:clrMapOvr>
  <p:transition spd="slow"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4">
                                            <p:txEl>
                                              <p:pRg st="0" end="0"/>
                                            </p:txEl>
                                          </p:spTgt>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500"/>
                                        <p:tgtEl>
                                          <p:spTgt spid="26">
                                            <p:txEl>
                                              <p:pRg st="0" end="0"/>
                                            </p:txEl>
                                          </p:spTgt>
                                        </p:tgtEl>
                                      </p:cBhvr>
                                    </p:animEffect>
                                  </p:childTnLst>
                                </p:cTn>
                              </p:par>
                            </p:childTnLst>
                          </p:cTn>
                        </p:par>
                        <p:par>
                          <p:cTn id="13" fill="hold">
                            <p:stCondLst>
                              <p:cond delay="1000"/>
                            </p:stCondLst>
                            <p:childTnLst>
                              <p:par>
                                <p:cTn id="14" presetID="1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additive="base">
                                        <p:cTn id="16"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2" presetClass="entr" presetSubtype="1"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ppt_y</p:attrName>
                        </p:attrNameLst>
                      </p:cBhvr>
                      <p:tavLst>
                        <p:tav tm="0">
                          <p:val>
                            <p:strVal val="#ppt_y-#ppt_h*1.125000"/>
                          </p:val>
                        </p:tav>
                        <p:tav tm="100000">
                          <p:val>
                            <p:strVal val="#ppt_y"/>
                          </p:val>
                        </p:tav>
                      </p:tavLst>
                    </p:anim>
                    <p:animEffect transition="in" filter="wipe(down)">
                      <p:cBhvr>
                        <p:cTn dur="500"/>
                        <p:tgtEl>
                          <p:spTgt spid="24"/>
                        </p:tgtEl>
                      </p:cBhvr>
                    </p:animEffect>
                  </p:childTnLst>
                </p:cTn>
              </p:par>
            </p:tnLst>
          </p:tmpl>
        </p:tmplLst>
      </p:bldP>
      <p:bldP spid="25" grpId="0" build="p">
        <p:tmplLst>
          <p:tmpl lvl="1">
            <p:tnLst>
              <p:par>
                <p:cTn presetID="12" presetClass="entr" presetSubtype="4"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6" grpId="0" build="p">
        <p:tmplLst>
          <p:tmpl lvl="1">
            <p:tnLst>
              <p:par>
                <p:cTn presetID="16" presetClass="entr" presetSubtype="2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inVertical)">
                      <p:cBhvr>
                        <p:cTn dur="500"/>
                        <p:tgtEl>
                          <p:spTgt spid="26"/>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81" y="790902"/>
            <a:ext cx="7483153" cy="486355"/>
          </a:xfrm>
        </p:spPr>
        <p:txBody>
          <a:bodyPr>
            <a:noAutofit/>
          </a:bodyPr>
          <a:lstStyle>
            <a:lvl1pPr marL="0" indent="0">
              <a:buNone/>
              <a:defRPr sz="195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1950">
                <a:latin typeface="Roboto Black" panose="02000000000000000000" pitchFamily="2" charset="0"/>
                <a:ea typeface="Roboto Black" panose="02000000000000000000" pitchFamily="2" charset="0"/>
                <a:cs typeface="Roboto Black" panose="02000000000000000000" pitchFamily="2" charset="0"/>
              </a:defRPr>
            </a:lvl2pPr>
            <a:lvl3pPr>
              <a:defRPr sz="1950">
                <a:latin typeface="Roboto Black" panose="02000000000000000000" pitchFamily="2" charset="0"/>
                <a:ea typeface="Roboto Black" panose="02000000000000000000" pitchFamily="2" charset="0"/>
                <a:cs typeface="Roboto Black" panose="02000000000000000000" pitchFamily="2" charset="0"/>
              </a:defRPr>
            </a:lvl3pPr>
            <a:lvl4pPr>
              <a:defRPr sz="1950">
                <a:latin typeface="Roboto Black" panose="02000000000000000000" pitchFamily="2" charset="0"/>
                <a:ea typeface="Roboto Black" panose="02000000000000000000" pitchFamily="2" charset="0"/>
                <a:cs typeface="Roboto Black" panose="02000000000000000000" pitchFamily="2" charset="0"/>
              </a:defRPr>
            </a:lvl4pPr>
            <a:lvl5pPr>
              <a:defRPr sz="195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83" y="506152"/>
            <a:ext cx="7468369" cy="269360"/>
          </a:xfrm>
        </p:spPr>
        <p:txBody>
          <a:bodyPr>
            <a:normAutofit/>
          </a:bodyPr>
          <a:lstStyle>
            <a:lvl1pPr marL="0" indent="0">
              <a:buNone/>
              <a:defRPr sz="731"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9"/>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60411CD-96FC-4979-B6A9-29316DC4C581}"/>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34948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1039" y="1825626"/>
            <a:ext cx="8543925" cy="44184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785205969"/>
      </p:ext>
    </p:extLst>
  </p:cSld>
  <p:clrMapOvr>
    <a:masterClrMapping/>
  </p:clrMapOvr>
  <p:transition spd="slow"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81" y="790902"/>
            <a:ext cx="7483153" cy="486355"/>
          </a:xfrm>
        </p:spPr>
        <p:txBody>
          <a:bodyPr>
            <a:noAutofit/>
          </a:bodyPr>
          <a:lstStyle>
            <a:lvl1pPr marL="0" indent="0">
              <a:buNone/>
              <a:defRPr sz="195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1950">
                <a:latin typeface="Roboto Black" panose="02000000000000000000" pitchFamily="2" charset="0"/>
                <a:ea typeface="Roboto Black" panose="02000000000000000000" pitchFamily="2" charset="0"/>
                <a:cs typeface="Roboto Black" panose="02000000000000000000" pitchFamily="2" charset="0"/>
              </a:defRPr>
            </a:lvl2pPr>
            <a:lvl3pPr>
              <a:defRPr sz="1950">
                <a:latin typeface="Roboto Black" panose="02000000000000000000" pitchFamily="2" charset="0"/>
                <a:ea typeface="Roboto Black" panose="02000000000000000000" pitchFamily="2" charset="0"/>
                <a:cs typeface="Roboto Black" panose="02000000000000000000" pitchFamily="2" charset="0"/>
              </a:defRPr>
            </a:lvl3pPr>
            <a:lvl4pPr>
              <a:defRPr sz="1950">
                <a:latin typeface="Roboto Black" panose="02000000000000000000" pitchFamily="2" charset="0"/>
                <a:ea typeface="Roboto Black" panose="02000000000000000000" pitchFamily="2" charset="0"/>
                <a:cs typeface="Roboto Black" panose="02000000000000000000" pitchFamily="2" charset="0"/>
              </a:defRPr>
            </a:lvl4pPr>
            <a:lvl5pPr>
              <a:defRPr sz="195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83" y="506152"/>
            <a:ext cx="7468369" cy="269360"/>
          </a:xfrm>
        </p:spPr>
        <p:txBody>
          <a:bodyPr>
            <a:normAutofit/>
          </a:bodyPr>
          <a:lstStyle>
            <a:lvl1pPr marL="0" indent="0">
              <a:buNone/>
              <a:defRPr sz="731"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9"/>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F891765-B9B6-40EC-B36B-D142AA69A0D9}"/>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38936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1800"/>
            </a:lvl1pPr>
            <a:lvl2pPr marL="342899" indent="0" algn="ctr">
              <a:buNone/>
              <a:defRPr sz="1500"/>
            </a:lvl2pPr>
            <a:lvl3pPr marL="685800" indent="0" algn="ctr">
              <a:buNone/>
              <a:defRPr sz="1351"/>
            </a:lvl3pPr>
            <a:lvl4pPr marL="1028700" indent="0" algn="ctr">
              <a:buNone/>
              <a:defRPr sz="1200"/>
            </a:lvl4pPr>
            <a:lvl5pPr marL="1371601" indent="0" algn="ctr">
              <a:buNone/>
              <a:defRPr sz="1200"/>
            </a:lvl5pPr>
            <a:lvl6pPr marL="1714500" indent="0" algn="ctr">
              <a:buNone/>
              <a:defRPr sz="1200"/>
            </a:lvl6pPr>
            <a:lvl7pPr marL="2057401" indent="0" algn="ctr">
              <a:buNone/>
              <a:defRPr sz="1200"/>
            </a:lvl7pPr>
            <a:lvl8pPr marL="2400300" indent="0" algn="ctr">
              <a:buNone/>
              <a:defRPr sz="1200"/>
            </a:lvl8pPr>
            <a:lvl9pPr marL="2743199"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lvl1pPr>
              <a:defRPr sz="1100">
                <a:solidFill>
                  <a:srgbClr val="0070C0"/>
                </a:solidFill>
                <a:latin typeface="Source Sans Pro" panose="020B0503030403020204" pitchFamily="34" charset="0"/>
                <a:ea typeface="Source Sans Pro" panose="020B0503030403020204" pitchFamily="34" charset="0"/>
              </a:defRPr>
            </a:lvl1pPr>
          </a:lstStyle>
          <a:p>
            <a:fld id="{D8AB33C7-B07A-1347-89E5-0EC0973D08BA}" type="slidenum">
              <a:rPr lang="en-US" smtClean="0"/>
              <a:pPr/>
              <a:t>‹#›</a:t>
            </a:fld>
            <a:endParaRPr lang="en-US" dirty="0"/>
          </a:p>
        </p:txBody>
      </p:sp>
      <p:pic>
        <p:nvPicPr>
          <p:cNvPr id="7" name="Picture 6">
            <a:extLst>
              <a:ext uri="{FF2B5EF4-FFF2-40B4-BE49-F238E27FC236}">
                <a16:creationId xmlns:a16="http://schemas.microsoft.com/office/drawing/2014/main" id="{1002B3D4-15D2-4BB6-88F5-45756A0FA49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484097057"/>
      </p:ext>
    </p:extLst>
  </p:cSld>
  <p:clrMapOvr>
    <a:masterClrMapping/>
  </p:clrMapOvr>
  <p:transition spd="slow"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1039" y="1825626"/>
            <a:ext cx="8543925" cy="44184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3008759391"/>
      </p:ext>
    </p:extLst>
  </p:cSld>
  <p:clrMapOvr>
    <a:masterClrMapping/>
  </p:clrMapOvr>
  <p:transition spd="slow"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6"/>
            <a:ext cx="8543925"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75879" y="4589471"/>
            <a:ext cx="8543925" cy="1500187"/>
          </a:xfrm>
          <a:prstGeom prst="rect">
            <a:avLst/>
          </a:prstGeom>
        </p:spPr>
        <p:txBody>
          <a:bodyPr/>
          <a:lstStyle>
            <a:lvl1pPr marL="0" indent="0">
              <a:buNone/>
              <a:defRPr sz="1800">
                <a:solidFill>
                  <a:schemeClr val="tx1">
                    <a:tint val="75000"/>
                  </a:schemeClr>
                </a:solidFill>
              </a:defRPr>
            </a:lvl1pPr>
            <a:lvl2pPr marL="342899" indent="0">
              <a:buNone/>
              <a:defRPr sz="1500">
                <a:solidFill>
                  <a:schemeClr val="tx1">
                    <a:tint val="75000"/>
                  </a:schemeClr>
                </a:solidFill>
              </a:defRPr>
            </a:lvl2pPr>
            <a:lvl3pPr marL="685800" indent="0">
              <a:buNone/>
              <a:defRPr sz="1351">
                <a:solidFill>
                  <a:schemeClr val="tx1">
                    <a:tint val="75000"/>
                  </a:schemeClr>
                </a:solidFill>
              </a:defRPr>
            </a:lvl3pPr>
            <a:lvl4pPr marL="1028700" indent="0">
              <a:buNone/>
              <a:defRPr sz="1200">
                <a:solidFill>
                  <a:schemeClr val="tx1">
                    <a:tint val="75000"/>
                  </a:schemeClr>
                </a:solidFill>
              </a:defRPr>
            </a:lvl4pPr>
            <a:lvl5pPr marL="1371601" indent="0">
              <a:buNone/>
              <a:defRPr sz="1200">
                <a:solidFill>
                  <a:schemeClr val="tx1">
                    <a:tint val="75000"/>
                  </a:schemeClr>
                </a:solidFill>
              </a:defRPr>
            </a:lvl5pPr>
            <a:lvl6pPr marL="1714500" indent="0">
              <a:buNone/>
              <a:defRPr sz="1200">
                <a:solidFill>
                  <a:schemeClr val="tx1">
                    <a:tint val="75000"/>
                  </a:schemeClr>
                </a:solidFill>
              </a:defRPr>
            </a:lvl6pPr>
            <a:lvl7pPr marL="2057401" indent="0">
              <a:buNone/>
              <a:defRPr sz="1200">
                <a:solidFill>
                  <a:schemeClr val="tx1">
                    <a:tint val="75000"/>
                  </a:schemeClr>
                </a:solidFill>
              </a:defRPr>
            </a:lvl7pPr>
            <a:lvl8pPr marL="2400300" indent="0">
              <a:buNone/>
              <a:defRPr sz="1200">
                <a:solidFill>
                  <a:schemeClr val="tx1">
                    <a:tint val="75000"/>
                  </a:schemeClr>
                </a:solidFill>
              </a:defRPr>
            </a:lvl8pPr>
            <a:lvl9pPr marL="274319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2266882611"/>
      </p:ext>
    </p:extLst>
  </p:cSld>
  <p:clrMapOvr>
    <a:masterClrMapping/>
  </p:clrMapOvr>
  <p:transition spd="slow"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1039"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4"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905650136"/>
      </p:ext>
    </p:extLst>
  </p:cSld>
  <p:clrMapOvr>
    <a:masterClrMapping/>
  </p:clrMapOvr>
  <p:transition spd="slow"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1800" b="1"/>
            </a:lvl1pPr>
            <a:lvl2pPr marL="342899" indent="0">
              <a:buNone/>
              <a:defRPr sz="1500" b="1"/>
            </a:lvl2pPr>
            <a:lvl3pPr marL="685800" indent="0">
              <a:buNone/>
              <a:defRPr sz="1351" b="1"/>
            </a:lvl3pPr>
            <a:lvl4pPr marL="1028700" indent="0">
              <a:buNone/>
              <a:defRPr sz="1200" b="1"/>
            </a:lvl4pPr>
            <a:lvl5pPr marL="1371601" indent="0">
              <a:buNone/>
              <a:defRPr sz="1200" b="1"/>
            </a:lvl5pPr>
            <a:lvl6pPr marL="1714500" indent="0">
              <a:buNone/>
              <a:defRPr sz="1200" b="1"/>
            </a:lvl6pPr>
            <a:lvl7pPr marL="2057401" indent="0">
              <a:buNone/>
              <a:defRPr sz="1200" b="1"/>
            </a:lvl7pPr>
            <a:lvl8pPr marL="2400300" indent="0">
              <a:buNone/>
              <a:defRPr sz="1200" b="1"/>
            </a:lvl8pPr>
            <a:lvl9pPr marL="2743199" indent="0">
              <a:buNone/>
              <a:defRPr sz="12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5" y="1681163"/>
            <a:ext cx="4211340" cy="823912"/>
          </a:xfrm>
          <a:prstGeom prst="rect">
            <a:avLst/>
          </a:prstGeom>
        </p:spPr>
        <p:txBody>
          <a:bodyPr anchor="b"/>
          <a:lstStyle>
            <a:lvl1pPr marL="0" indent="0">
              <a:buNone/>
              <a:defRPr sz="1800" b="1"/>
            </a:lvl1pPr>
            <a:lvl2pPr marL="342899" indent="0">
              <a:buNone/>
              <a:defRPr sz="1500" b="1"/>
            </a:lvl2pPr>
            <a:lvl3pPr marL="685800" indent="0">
              <a:buNone/>
              <a:defRPr sz="1351" b="1"/>
            </a:lvl3pPr>
            <a:lvl4pPr marL="1028700" indent="0">
              <a:buNone/>
              <a:defRPr sz="1200" b="1"/>
            </a:lvl4pPr>
            <a:lvl5pPr marL="1371601" indent="0">
              <a:buNone/>
              <a:defRPr sz="1200" b="1"/>
            </a:lvl5pPr>
            <a:lvl6pPr marL="1714500" indent="0">
              <a:buNone/>
              <a:defRPr sz="1200" b="1"/>
            </a:lvl6pPr>
            <a:lvl7pPr marL="2057401" indent="0">
              <a:buNone/>
              <a:defRPr sz="1200" b="1"/>
            </a:lvl7pPr>
            <a:lvl8pPr marL="2400300" indent="0">
              <a:buNone/>
              <a:defRPr sz="1200" b="1"/>
            </a:lvl8pPr>
            <a:lvl9pPr marL="274319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14915" y="2505075"/>
            <a:ext cx="4211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8" name="Footer Placeholder 7"/>
          <p:cNvSpPr>
            <a:spLocks noGrp="1"/>
          </p:cNvSpPr>
          <p:nvPr>
            <p:ph type="ftr" sz="quarter" idx="11"/>
          </p:nvPr>
        </p:nvSpPr>
        <p:spPr>
          <a:xfrm>
            <a:off x="3281364" y="6356358"/>
            <a:ext cx="33432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3308797733"/>
      </p:ext>
    </p:extLst>
  </p:cSld>
  <p:clrMapOvr>
    <a:masterClrMapping/>
  </p:clrMapOvr>
  <p:transition spd="slow"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4" name="Footer Placeholder 3"/>
          <p:cNvSpPr>
            <a:spLocks noGrp="1"/>
          </p:cNvSpPr>
          <p:nvPr>
            <p:ph type="ftr" sz="quarter" idx="11"/>
          </p:nvPr>
        </p:nvSpPr>
        <p:spPr>
          <a:xfrm>
            <a:off x="3281364" y="6356358"/>
            <a:ext cx="33432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96114" y="6356358"/>
            <a:ext cx="2228850" cy="365125"/>
          </a:xfrm>
          <a:prstGeom prst="rect">
            <a:avLst/>
          </a:prstGeom>
        </p:spPr>
        <p:txBody>
          <a:bodyPr/>
          <a:lstStyle>
            <a:lvl1pPr>
              <a:defRPr sz="1100">
                <a:solidFill>
                  <a:srgbClr val="0070C0"/>
                </a:solidFill>
                <a:latin typeface="Source Sans Pro" panose="020B0503030403020204" pitchFamily="34" charset="0"/>
                <a:ea typeface="Source Sans Pro" panose="020B0503030403020204" pitchFamily="34" charset="0"/>
              </a:defRPr>
            </a:lvl1pPr>
          </a:lstStyle>
          <a:p>
            <a:fld id="{D8AB33C7-B07A-1347-89E5-0EC0973D08BA}" type="slidenum">
              <a:rPr lang="en-US" smtClean="0"/>
              <a:pPr/>
              <a:t>‹#›</a:t>
            </a:fld>
            <a:endParaRPr lang="en-US" dirty="0"/>
          </a:p>
        </p:txBody>
      </p:sp>
    </p:spTree>
    <p:extLst>
      <p:ext uri="{BB962C8B-B14F-4D97-AF65-F5344CB8AC3E}">
        <p14:creationId xmlns:p14="http://schemas.microsoft.com/office/powerpoint/2010/main" val="118372891"/>
      </p:ext>
    </p:extLst>
  </p:cSld>
  <p:clrMapOvr>
    <a:masterClrMapping/>
  </p:clrMapOvr>
  <p:transition spd="slow" advTm="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77C292C-67B3-4686-B354-BC8D49385ECE}"/>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2331482"/>
      </p:ext>
    </p:extLst>
  </p:cSld>
  <p:clrMapOvr>
    <a:masterClrMapping/>
  </p:clrMapOvr>
  <p:transition spd="slow" advTm="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211343" y="987433"/>
            <a:ext cx="5014914"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32" y="2057400"/>
            <a:ext cx="3194944" cy="3811588"/>
          </a:xfrm>
          <a:prstGeom prst="rect">
            <a:avLst/>
          </a:prstGeom>
        </p:spPr>
        <p:txBody>
          <a:bodyPr/>
          <a:lstStyle>
            <a:lvl1pPr marL="0" indent="0">
              <a:buNone/>
              <a:defRPr sz="1200"/>
            </a:lvl1pPr>
            <a:lvl2pPr marL="342899" indent="0">
              <a:buNone/>
              <a:defRPr sz="1051"/>
            </a:lvl2pPr>
            <a:lvl3pPr marL="685800" indent="0">
              <a:buNone/>
              <a:defRPr sz="900"/>
            </a:lvl3pPr>
            <a:lvl4pPr marL="1028700" indent="0">
              <a:buNone/>
              <a:defRPr sz="751"/>
            </a:lvl4pPr>
            <a:lvl5pPr marL="1371601" indent="0">
              <a:buNone/>
              <a:defRPr sz="751"/>
            </a:lvl5pPr>
            <a:lvl6pPr marL="1714500" indent="0">
              <a:buNone/>
              <a:defRPr sz="751"/>
            </a:lvl6pPr>
            <a:lvl7pPr marL="2057401" indent="0">
              <a:buNone/>
              <a:defRPr sz="751"/>
            </a:lvl7pPr>
            <a:lvl8pPr marL="2400300" indent="0">
              <a:buNone/>
              <a:defRPr sz="751"/>
            </a:lvl8pPr>
            <a:lvl9pPr marL="2743199" indent="0">
              <a:buNone/>
              <a:defRPr sz="751"/>
            </a:lvl9pPr>
          </a:lstStyle>
          <a:p>
            <a:pPr lvl="0"/>
            <a:r>
              <a:rPr lang="en-US"/>
              <a:t>Click to edit Master text styles</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2903138209"/>
      </p:ext>
    </p:extLst>
  </p:cSld>
  <p:clrMapOvr>
    <a:masterClrMapping/>
  </p:clrMapOvr>
  <p:transition spd="slow" advTm="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211343" y="987433"/>
            <a:ext cx="5014914" cy="4873625"/>
          </a:xfrm>
          <a:prstGeom prst="rect">
            <a:avLst/>
          </a:prstGeom>
        </p:spPr>
        <p:txBody>
          <a:bodyPr/>
          <a:lstStyle>
            <a:lvl1pPr marL="0" indent="0">
              <a:buNone/>
              <a:defRPr sz="2400"/>
            </a:lvl1pPr>
            <a:lvl2pPr marL="342899" indent="0">
              <a:buNone/>
              <a:defRPr sz="2100"/>
            </a:lvl2pPr>
            <a:lvl3pPr marL="685800" indent="0">
              <a:buNone/>
              <a:defRPr sz="1800"/>
            </a:lvl3pPr>
            <a:lvl4pPr marL="1028700" indent="0">
              <a:buNone/>
              <a:defRPr sz="1500"/>
            </a:lvl4pPr>
            <a:lvl5pPr marL="1371601" indent="0">
              <a:buNone/>
              <a:defRPr sz="1500"/>
            </a:lvl5pPr>
            <a:lvl6pPr marL="1714500" indent="0">
              <a:buNone/>
              <a:defRPr sz="1500"/>
            </a:lvl6pPr>
            <a:lvl7pPr marL="2057401" indent="0">
              <a:buNone/>
              <a:defRPr sz="1500"/>
            </a:lvl7pPr>
            <a:lvl8pPr marL="2400300" indent="0">
              <a:buNone/>
              <a:defRPr sz="1500"/>
            </a:lvl8pPr>
            <a:lvl9pPr marL="2743199" indent="0">
              <a:buNone/>
              <a:defRPr sz="1500"/>
            </a:lvl9pPr>
          </a:lstStyle>
          <a:p>
            <a:r>
              <a:rPr lang="en-US"/>
              <a:t>Click icon to add picture</a:t>
            </a:r>
          </a:p>
        </p:txBody>
      </p:sp>
      <p:sp>
        <p:nvSpPr>
          <p:cNvPr id="4" name="Text Placeholder 3"/>
          <p:cNvSpPr>
            <a:spLocks noGrp="1"/>
          </p:cNvSpPr>
          <p:nvPr>
            <p:ph type="body" sz="half" idx="2"/>
          </p:nvPr>
        </p:nvSpPr>
        <p:spPr>
          <a:xfrm>
            <a:off x="682332" y="2057400"/>
            <a:ext cx="3194944" cy="3811588"/>
          </a:xfrm>
          <a:prstGeom prst="rect">
            <a:avLst/>
          </a:prstGeom>
        </p:spPr>
        <p:txBody>
          <a:bodyPr/>
          <a:lstStyle>
            <a:lvl1pPr marL="0" indent="0">
              <a:buNone/>
              <a:defRPr sz="1200"/>
            </a:lvl1pPr>
            <a:lvl2pPr marL="342899" indent="0">
              <a:buNone/>
              <a:defRPr sz="1051"/>
            </a:lvl2pPr>
            <a:lvl3pPr marL="685800" indent="0">
              <a:buNone/>
              <a:defRPr sz="900"/>
            </a:lvl3pPr>
            <a:lvl4pPr marL="1028700" indent="0">
              <a:buNone/>
              <a:defRPr sz="751"/>
            </a:lvl4pPr>
            <a:lvl5pPr marL="1371601" indent="0">
              <a:buNone/>
              <a:defRPr sz="751"/>
            </a:lvl5pPr>
            <a:lvl6pPr marL="1714500" indent="0">
              <a:buNone/>
              <a:defRPr sz="751"/>
            </a:lvl6pPr>
            <a:lvl7pPr marL="2057401" indent="0">
              <a:buNone/>
              <a:defRPr sz="751"/>
            </a:lvl7pPr>
            <a:lvl8pPr marL="2400300" indent="0">
              <a:buNone/>
              <a:defRPr sz="751"/>
            </a:lvl8pPr>
            <a:lvl9pPr marL="2743199" indent="0">
              <a:buNone/>
              <a:defRPr sz="751"/>
            </a:lvl9pPr>
          </a:lstStyle>
          <a:p>
            <a:pPr lvl="0"/>
            <a:r>
              <a:rPr lang="en-US"/>
              <a:t>Click to edit Master text styles</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851952824"/>
      </p:ext>
    </p:extLst>
  </p:cSld>
  <p:clrMapOvr>
    <a:masterClrMapping/>
  </p:clrMapOvr>
  <p:transition spd="slow"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6"/>
            <a:ext cx="8543925"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75879" y="4589471"/>
            <a:ext cx="8543925" cy="1500187"/>
          </a:xfrm>
          <a:prstGeom prst="rect">
            <a:avLst/>
          </a:prstGeom>
        </p:spPr>
        <p:txBody>
          <a:bodyPr/>
          <a:lstStyle>
            <a:lvl1pPr marL="0" indent="0">
              <a:buNone/>
              <a:defRPr sz="1800">
                <a:solidFill>
                  <a:schemeClr val="tx1">
                    <a:tint val="75000"/>
                  </a:schemeClr>
                </a:solidFill>
              </a:defRPr>
            </a:lvl1pPr>
            <a:lvl2pPr marL="342899" indent="0">
              <a:buNone/>
              <a:defRPr sz="1500">
                <a:solidFill>
                  <a:schemeClr val="tx1">
                    <a:tint val="75000"/>
                  </a:schemeClr>
                </a:solidFill>
              </a:defRPr>
            </a:lvl2pPr>
            <a:lvl3pPr marL="685800" indent="0">
              <a:buNone/>
              <a:defRPr sz="1351">
                <a:solidFill>
                  <a:schemeClr val="tx1">
                    <a:tint val="75000"/>
                  </a:schemeClr>
                </a:solidFill>
              </a:defRPr>
            </a:lvl3pPr>
            <a:lvl4pPr marL="1028700" indent="0">
              <a:buNone/>
              <a:defRPr sz="1200">
                <a:solidFill>
                  <a:schemeClr val="tx1">
                    <a:tint val="75000"/>
                  </a:schemeClr>
                </a:solidFill>
              </a:defRPr>
            </a:lvl4pPr>
            <a:lvl5pPr marL="1371601" indent="0">
              <a:buNone/>
              <a:defRPr sz="1200">
                <a:solidFill>
                  <a:schemeClr val="tx1">
                    <a:tint val="75000"/>
                  </a:schemeClr>
                </a:solidFill>
              </a:defRPr>
            </a:lvl5pPr>
            <a:lvl6pPr marL="1714500" indent="0">
              <a:buNone/>
              <a:defRPr sz="1200">
                <a:solidFill>
                  <a:schemeClr val="tx1">
                    <a:tint val="75000"/>
                  </a:schemeClr>
                </a:solidFill>
              </a:defRPr>
            </a:lvl6pPr>
            <a:lvl7pPr marL="2057401" indent="0">
              <a:buNone/>
              <a:defRPr sz="1200">
                <a:solidFill>
                  <a:schemeClr val="tx1">
                    <a:tint val="75000"/>
                  </a:schemeClr>
                </a:solidFill>
              </a:defRPr>
            </a:lvl7pPr>
            <a:lvl8pPr marL="2400300" indent="0">
              <a:buNone/>
              <a:defRPr sz="1200">
                <a:solidFill>
                  <a:schemeClr val="tx1">
                    <a:tint val="75000"/>
                  </a:schemeClr>
                </a:solidFill>
              </a:defRPr>
            </a:lvl8pPr>
            <a:lvl9pPr marL="274319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669710168"/>
      </p:ext>
    </p:extLst>
  </p:cSld>
  <p:clrMapOvr>
    <a:masterClrMapping/>
  </p:clrMapOvr>
  <p:transition spd="slow" advTm="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1039" y="1825626"/>
            <a:ext cx="8543925" cy="441842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2015554095"/>
      </p:ext>
    </p:extLst>
  </p:cSld>
  <p:clrMapOvr>
    <a:masterClrMapping/>
  </p:clrMapOvr>
  <p:transition spd="slow" advTm="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40" y="365125"/>
            <a:ext cx="628411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7" y="6356358"/>
            <a:ext cx="2228844" cy="365125"/>
          </a:xfrm>
          <a:prstGeom prst="rect">
            <a:avLst/>
          </a:prstGeom>
        </p:spPr>
        <p:txBody>
          <a:bodyPr/>
          <a:lstStyle/>
          <a:p>
            <a:fld id="{D8AB33C7-B07A-1347-89E5-0EC0973D08BA}" type="slidenum">
              <a:rPr lang="en-US" smtClean="0"/>
              <a:t>‹#›</a:t>
            </a:fld>
            <a:endParaRPr lang="en-US" dirty="0"/>
          </a:p>
        </p:txBody>
      </p:sp>
    </p:spTree>
    <p:extLst>
      <p:ext uri="{BB962C8B-B14F-4D97-AF65-F5344CB8AC3E}">
        <p14:creationId xmlns:p14="http://schemas.microsoft.com/office/powerpoint/2010/main" val="4136423920"/>
      </p:ext>
    </p:extLst>
  </p:cSld>
  <p:clrMapOvr>
    <a:masterClrMapping/>
  </p:clrMapOvr>
  <p:transition spd="slow" advTm="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906000" cy="6858000"/>
          </a:xfrm>
          <a:pattFill prst="pct5">
            <a:fgClr>
              <a:schemeClr val="tx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443891456"/>
      </p:ext>
    </p:extLst>
  </p:cSld>
  <p:clrMapOvr>
    <a:masterClrMapping/>
  </p:clrMapOvr>
  <p:transition spd="slow" advTm="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_tex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03656" y="1506951"/>
            <a:ext cx="3121161" cy="3765363"/>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2387178763"/>
      </p:ext>
    </p:extLst>
  </p:cSld>
  <p:clrMapOvr>
    <a:masterClrMapping/>
  </p:clrMapOvr>
  <p:transition spd="slow" advTm="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_Members">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517062" y="1917802"/>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5" name="Picture Placeholder 8"/>
          <p:cNvSpPr>
            <a:spLocks noGrp="1"/>
          </p:cNvSpPr>
          <p:nvPr>
            <p:ph type="pic" sz="quarter" idx="15"/>
          </p:nvPr>
        </p:nvSpPr>
        <p:spPr>
          <a:xfrm>
            <a:off x="2769501" y="193426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6" name="Picture Placeholder 8"/>
          <p:cNvSpPr>
            <a:spLocks noGrp="1"/>
          </p:cNvSpPr>
          <p:nvPr>
            <p:ph type="pic" sz="quarter" idx="16"/>
          </p:nvPr>
        </p:nvSpPr>
        <p:spPr>
          <a:xfrm>
            <a:off x="5006893" y="1923871"/>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7" name="Picture Placeholder 8"/>
          <p:cNvSpPr>
            <a:spLocks noGrp="1"/>
          </p:cNvSpPr>
          <p:nvPr>
            <p:ph type="pic" sz="quarter" idx="17"/>
          </p:nvPr>
        </p:nvSpPr>
        <p:spPr>
          <a:xfrm>
            <a:off x="7204058" y="1911446"/>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8" name="Slide Number Placeholder 5">
            <a:extLst>
              <a:ext uri="{FF2B5EF4-FFF2-40B4-BE49-F238E27FC236}">
                <a16:creationId xmlns:a16="http://schemas.microsoft.com/office/drawing/2014/main" id="{A1A22A5C-1B31-44C0-BCA5-E45D7D899E2F}"/>
              </a:ext>
            </a:extLst>
          </p:cNvPr>
          <p:cNvSpPr>
            <a:spLocks noGrp="1"/>
          </p:cNvSpPr>
          <p:nvPr>
            <p:ph type="sldNum" sz="quarter" idx="18"/>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0319526"/>
      </p:ext>
    </p:extLst>
  </p:cSld>
  <p:clrMapOvr>
    <a:masterClrMapping/>
  </p:clrMapOvr>
  <p:transition spd="slow" advTm="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_Members_02">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1004046"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5" name="Picture Placeholder 8"/>
          <p:cNvSpPr>
            <a:spLocks noGrp="1"/>
          </p:cNvSpPr>
          <p:nvPr>
            <p:ph type="pic" sz="quarter" idx="15"/>
          </p:nvPr>
        </p:nvSpPr>
        <p:spPr>
          <a:xfrm>
            <a:off x="4074492"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6" name="Picture Placeholder 8"/>
          <p:cNvSpPr>
            <a:spLocks noGrp="1"/>
          </p:cNvSpPr>
          <p:nvPr>
            <p:ph type="pic" sz="quarter" idx="16"/>
          </p:nvPr>
        </p:nvSpPr>
        <p:spPr>
          <a:xfrm>
            <a:off x="7144938"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cxnSp>
        <p:nvCxnSpPr>
          <p:cNvPr id="18" name="Straight Connector 17"/>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BFDE3008-6689-4D3A-980C-8C4758DF41A0}"/>
              </a:ext>
            </a:extLst>
          </p:cNvPr>
          <p:cNvSpPr>
            <a:spLocks noGrp="1"/>
          </p:cNvSpPr>
          <p:nvPr>
            <p:ph type="sldNum" sz="quarter" idx="17"/>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9089540"/>
      </p:ext>
    </p:extLst>
  </p:cSld>
  <p:clrMapOvr>
    <a:masterClrMapping/>
  </p:clrMapOvr>
  <p:transition spd="slow" advTm="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_Members_03">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558276" y="1574803"/>
            <a:ext cx="3077629" cy="3712847"/>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cxnSp>
        <p:nvCxnSpPr>
          <p:cNvPr id="34" name="Straight Connector 33"/>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11FCC3C-D4D8-4EEE-A92D-8DB8B40DD61F}"/>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120728"/>
      </p:ext>
    </p:extLst>
  </p:cSld>
  <p:clrMapOvr>
    <a:masterClrMapping/>
  </p:clrMapOvr>
  <p:transition spd="slow" advTm="0">
    <p:comb/>
  </p:transition>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_Members_04">
    <p:spTree>
      <p:nvGrpSpPr>
        <p:cNvPr id="1" name=""/>
        <p:cNvGrpSpPr/>
        <p:nvPr/>
      </p:nvGrpSpPr>
      <p:grpSpPr>
        <a:xfrm>
          <a:off x="0" y="0"/>
          <a:ext cx="0" cy="0"/>
          <a:chOff x="0" y="0"/>
          <a:chExt cx="0" cy="0"/>
        </a:xfrm>
      </p:grpSpPr>
      <p:cxnSp>
        <p:nvCxnSpPr>
          <p:cNvPr id="18" name="Straight Connector 17"/>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0"/>
          </p:nvPr>
        </p:nvSpPr>
        <p:spPr>
          <a:xfrm>
            <a:off x="6237715" y="1960883"/>
            <a:ext cx="3077630" cy="3712847"/>
          </a:xfrm>
          <a:custGeom>
            <a:avLst/>
            <a:gdLst>
              <a:gd name="connsiteX0" fmla="*/ 2940253 w 3787852"/>
              <a:gd name="connsiteY0" fmla="*/ 45 h 3712847"/>
              <a:gd name="connsiteX1" fmla="*/ 3247451 w 3787852"/>
              <a:gd name="connsiteY1" fmla="*/ 16512 h 3712847"/>
              <a:gd name="connsiteX2" fmla="*/ 3320164 w 3787852"/>
              <a:gd name="connsiteY2" fmla="*/ 3505294 h 3712847"/>
              <a:gd name="connsiteX3" fmla="*/ 2609567 w 3787852"/>
              <a:gd name="connsiteY3" fmla="*/ 3712817 h 3712847"/>
              <a:gd name="connsiteX4" fmla="*/ 3715 w 3787852"/>
              <a:gd name="connsiteY4" fmla="*/ 2131814 h 3712847"/>
              <a:gd name="connsiteX5" fmla="*/ 2940253 w 3787852"/>
              <a:gd name="connsiteY5" fmla="*/ 45 h 37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852" h="3712847">
                <a:moveTo>
                  <a:pt x="2940253" y="45"/>
                </a:moveTo>
                <a:cubicBezTo>
                  <a:pt x="3041791" y="-556"/>
                  <a:pt x="3144288" y="4747"/>
                  <a:pt x="3247451" y="16512"/>
                </a:cubicBezTo>
                <a:cubicBezTo>
                  <a:pt x="3844845" y="89414"/>
                  <a:pt x="4052335" y="2844307"/>
                  <a:pt x="3320164" y="3505294"/>
                </a:cubicBezTo>
                <a:cubicBezTo>
                  <a:pt x="3161378" y="3651793"/>
                  <a:pt x="2907737" y="3714424"/>
                  <a:pt x="2609567" y="3712817"/>
                </a:cubicBezTo>
                <a:cubicBezTo>
                  <a:pt x="1544678" y="3707082"/>
                  <a:pt x="-88162" y="2881996"/>
                  <a:pt x="3715" y="2131814"/>
                </a:cubicBezTo>
                <a:cubicBezTo>
                  <a:pt x="109732" y="1346561"/>
                  <a:pt x="1417177" y="9063"/>
                  <a:pt x="2940253" y="45"/>
                </a:cubicBezTo>
                <a:close/>
              </a:path>
            </a:pathLst>
          </a:custGeom>
          <a:pattFill prst="pct5">
            <a:fgClr>
              <a:schemeClr val="tx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202356341"/>
      </p:ext>
    </p:extLst>
  </p:cSld>
  <p:clrMapOvr>
    <a:masterClrMapping/>
  </p:clrMapOvr>
  <p:transition spd="slow" advTm="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C2D1B-9D1A-2642-A31D-0DC402ED511B}"/>
              </a:ext>
            </a:extLst>
          </p:cNvPr>
          <p:cNvSpPr/>
          <p:nvPr userDrawn="1"/>
        </p:nvSpPr>
        <p:spPr>
          <a:xfrm>
            <a:off x="0" y="0"/>
            <a:ext cx="990600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6">
            <a:extLst>
              <a:ext uri="{FF2B5EF4-FFF2-40B4-BE49-F238E27FC236}">
                <a16:creationId xmlns:a16="http://schemas.microsoft.com/office/drawing/2014/main" id="{C20DE4A5-E82B-AF4D-8557-80717C263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4" name="Text Placeholder 19">
            <a:extLst>
              <a:ext uri="{FF2B5EF4-FFF2-40B4-BE49-F238E27FC236}">
                <a16:creationId xmlns:a16="http://schemas.microsoft.com/office/drawing/2014/main" id="{D841D758-EE36-D64C-8419-19339A778A0E}"/>
              </a:ext>
            </a:extLst>
          </p:cNvPr>
          <p:cNvSpPr>
            <a:spLocks noGrp="1"/>
          </p:cNvSpPr>
          <p:nvPr>
            <p:ph type="body" sz="quarter" idx="10"/>
          </p:nvPr>
        </p:nvSpPr>
        <p:spPr>
          <a:xfrm>
            <a:off x="1762367" y="2239151"/>
            <a:ext cx="6390175" cy="400112"/>
          </a:xfrm>
        </p:spPr>
        <p:txBody>
          <a:bodyPr>
            <a:noAutofit/>
          </a:bodyPr>
          <a:lstStyle>
            <a:lvl1pPr marL="0" indent="0" algn="ctr">
              <a:buNone/>
              <a:defRPr sz="1200" b="0" i="0">
                <a:solidFill>
                  <a:schemeClr val="bg1"/>
                </a:solidFill>
                <a:latin typeface="Montserrat Thin" pitchFamily="2" charset="77"/>
              </a:defRPr>
            </a:lvl1pPr>
          </a:lstStyle>
          <a:p>
            <a:pPr lvl="0"/>
            <a:r>
              <a:rPr lang="en-US"/>
              <a:t>Click to edit Master text styles</a:t>
            </a:r>
          </a:p>
        </p:txBody>
      </p:sp>
      <p:sp>
        <p:nvSpPr>
          <p:cNvPr id="25" name="Text Placeholder 19">
            <a:extLst>
              <a:ext uri="{FF2B5EF4-FFF2-40B4-BE49-F238E27FC236}">
                <a16:creationId xmlns:a16="http://schemas.microsoft.com/office/drawing/2014/main" id="{48AC1EA2-E82A-C147-A4B4-2AE1EC041635}"/>
              </a:ext>
            </a:extLst>
          </p:cNvPr>
          <p:cNvSpPr>
            <a:spLocks noGrp="1"/>
          </p:cNvSpPr>
          <p:nvPr>
            <p:ph type="body" sz="quarter" idx="11"/>
          </p:nvPr>
        </p:nvSpPr>
        <p:spPr>
          <a:xfrm>
            <a:off x="1761869" y="4223018"/>
            <a:ext cx="6390175" cy="400112"/>
          </a:xfrm>
        </p:spPr>
        <p:txBody>
          <a:bodyPr>
            <a:noAutofit/>
          </a:bodyPr>
          <a:lstStyle>
            <a:lvl1pPr marL="0" indent="0" algn="ctr">
              <a:buNone/>
              <a:defRPr sz="900" b="0" i="0">
                <a:solidFill>
                  <a:schemeClr val="bg1"/>
                </a:solidFill>
                <a:latin typeface="Montserrat Thin" pitchFamily="2" charset="77"/>
              </a:defRPr>
            </a:lvl1pPr>
          </a:lstStyle>
          <a:p>
            <a:pPr lvl="0"/>
            <a:r>
              <a:rPr lang="en-US"/>
              <a:t>Click to edit Master text styles</a:t>
            </a:r>
          </a:p>
        </p:txBody>
      </p:sp>
      <p:sp>
        <p:nvSpPr>
          <p:cNvPr id="26" name="Text Placeholder 19">
            <a:extLst>
              <a:ext uri="{FF2B5EF4-FFF2-40B4-BE49-F238E27FC236}">
                <a16:creationId xmlns:a16="http://schemas.microsoft.com/office/drawing/2014/main" id="{70C9AA07-5838-0740-A628-010C2E85606A}"/>
              </a:ext>
            </a:extLst>
          </p:cNvPr>
          <p:cNvSpPr>
            <a:spLocks noGrp="1"/>
          </p:cNvSpPr>
          <p:nvPr>
            <p:ph type="body" sz="quarter" idx="12" hasCustomPrompt="1"/>
          </p:nvPr>
        </p:nvSpPr>
        <p:spPr>
          <a:xfrm>
            <a:off x="1761868" y="2656406"/>
            <a:ext cx="6390175" cy="1550024"/>
          </a:xfrm>
        </p:spPr>
        <p:txBody>
          <a:bodyPr>
            <a:noAutofit/>
          </a:bodyPr>
          <a:lstStyle>
            <a:lvl1pPr marL="0" indent="0" algn="ctr">
              <a:buNone/>
              <a:defRPr sz="8626" b="1" i="0">
                <a:solidFill>
                  <a:schemeClr val="bg1"/>
                </a:solidFill>
                <a:latin typeface="Montserrat" pitchFamily="2" charset="77"/>
              </a:defRPr>
            </a:lvl1pPr>
          </a:lstStyle>
          <a:p>
            <a:pPr lvl="0"/>
            <a:r>
              <a:rPr lang="en-US"/>
              <a:t>NAME</a:t>
            </a:r>
          </a:p>
        </p:txBody>
      </p:sp>
    </p:spTree>
    <p:extLst>
      <p:ext uri="{BB962C8B-B14F-4D97-AF65-F5344CB8AC3E}">
        <p14:creationId xmlns:p14="http://schemas.microsoft.com/office/powerpoint/2010/main" val="1432105962"/>
      </p:ext>
    </p:extLst>
  </p:cSld>
  <p:clrMapOvr>
    <a:masterClrMapping/>
  </p:clrMapOvr>
  <p:transition spd="slow"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4">
                                            <p:txEl>
                                              <p:pRg st="0" end="0"/>
                                            </p:txEl>
                                          </p:spTgt>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500"/>
                                        <p:tgtEl>
                                          <p:spTgt spid="26">
                                            <p:txEl>
                                              <p:pRg st="0" end="0"/>
                                            </p:txEl>
                                          </p:spTgt>
                                        </p:tgtEl>
                                      </p:cBhvr>
                                    </p:animEffect>
                                  </p:childTnLst>
                                </p:cTn>
                              </p:par>
                            </p:childTnLst>
                          </p:cTn>
                        </p:par>
                        <p:par>
                          <p:cTn id="13" fill="hold">
                            <p:stCondLst>
                              <p:cond delay="1000"/>
                            </p:stCondLst>
                            <p:childTnLst>
                              <p:par>
                                <p:cTn id="14" presetID="1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additive="base">
                                        <p:cTn id="16"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2" presetClass="entr" presetSubtype="1"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ppt_y</p:attrName>
                        </p:attrNameLst>
                      </p:cBhvr>
                      <p:tavLst>
                        <p:tav tm="0">
                          <p:val>
                            <p:strVal val="#ppt_y-#ppt_h*1.125000"/>
                          </p:val>
                        </p:tav>
                        <p:tav tm="100000">
                          <p:val>
                            <p:strVal val="#ppt_y"/>
                          </p:val>
                        </p:tav>
                      </p:tavLst>
                    </p:anim>
                    <p:animEffect transition="in" filter="wipe(down)">
                      <p:cBhvr>
                        <p:cTn dur="500"/>
                        <p:tgtEl>
                          <p:spTgt spid="24"/>
                        </p:tgtEl>
                      </p:cBhvr>
                    </p:animEffect>
                  </p:childTnLst>
                </p:cTn>
              </p:par>
            </p:tnLst>
          </p:tmpl>
        </p:tmplLst>
      </p:bldP>
      <p:bldP spid="25" grpId="0" build="p">
        <p:tmplLst>
          <p:tmpl lvl="1">
            <p:tnLst>
              <p:par>
                <p:cTn presetID="12" presetClass="entr" presetSubtype="4"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6" grpId="0" build="p">
        <p:tmplLst>
          <p:tmpl lvl="1">
            <p:tnLst>
              <p:par>
                <p:cTn presetID="16" presetClass="entr" presetSubtype="2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inVertical)">
                      <p:cBhvr>
                        <p:cTn dur="500"/>
                        <p:tgtEl>
                          <p:spTgt spid="26"/>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81" y="790902"/>
            <a:ext cx="7483153" cy="486355"/>
          </a:xfrm>
        </p:spPr>
        <p:txBody>
          <a:bodyPr>
            <a:noAutofit/>
          </a:bodyPr>
          <a:lstStyle>
            <a:lvl1pPr marL="0" indent="0">
              <a:buNone/>
              <a:defRPr sz="195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1950">
                <a:latin typeface="Roboto Black" panose="02000000000000000000" pitchFamily="2" charset="0"/>
                <a:ea typeface="Roboto Black" panose="02000000000000000000" pitchFamily="2" charset="0"/>
                <a:cs typeface="Roboto Black" panose="02000000000000000000" pitchFamily="2" charset="0"/>
              </a:defRPr>
            </a:lvl2pPr>
            <a:lvl3pPr>
              <a:defRPr sz="1950">
                <a:latin typeface="Roboto Black" panose="02000000000000000000" pitchFamily="2" charset="0"/>
                <a:ea typeface="Roboto Black" panose="02000000000000000000" pitchFamily="2" charset="0"/>
                <a:cs typeface="Roboto Black" panose="02000000000000000000" pitchFamily="2" charset="0"/>
              </a:defRPr>
            </a:lvl3pPr>
            <a:lvl4pPr>
              <a:defRPr sz="1950">
                <a:latin typeface="Roboto Black" panose="02000000000000000000" pitchFamily="2" charset="0"/>
                <a:ea typeface="Roboto Black" panose="02000000000000000000" pitchFamily="2" charset="0"/>
                <a:cs typeface="Roboto Black" panose="02000000000000000000" pitchFamily="2" charset="0"/>
              </a:defRPr>
            </a:lvl4pPr>
            <a:lvl5pPr>
              <a:defRPr sz="195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83" y="506152"/>
            <a:ext cx="7468369" cy="269360"/>
          </a:xfrm>
        </p:spPr>
        <p:txBody>
          <a:bodyPr>
            <a:normAutofit/>
          </a:bodyPr>
          <a:lstStyle>
            <a:lvl1pPr marL="0" indent="0">
              <a:buNone/>
              <a:defRPr sz="731"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9"/>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60411CD-96FC-4979-B6A9-29316DC4C581}"/>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1569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25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1039"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4"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856999649"/>
      </p:ext>
    </p:extLst>
  </p:cSld>
  <p:clrMapOvr>
    <a:masterClrMapping/>
  </p:clrMapOvr>
  <p:transition spd="slow" advTm="0">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81" y="790902"/>
            <a:ext cx="7483153" cy="486355"/>
          </a:xfrm>
        </p:spPr>
        <p:txBody>
          <a:bodyPr>
            <a:noAutofit/>
          </a:bodyPr>
          <a:lstStyle>
            <a:lvl1pPr marL="0" indent="0">
              <a:buNone/>
              <a:defRPr sz="195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1950">
                <a:latin typeface="Roboto Black" panose="02000000000000000000" pitchFamily="2" charset="0"/>
                <a:ea typeface="Roboto Black" panose="02000000000000000000" pitchFamily="2" charset="0"/>
                <a:cs typeface="Roboto Black" panose="02000000000000000000" pitchFamily="2" charset="0"/>
              </a:defRPr>
            </a:lvl2pPr>
            <a:lvl3pPr>
              <a:defRPr sz="1950">
                <a:latin typeface="Roboto Black" panose="02000000000000000000" pitchFamily="2" charset="0"/>
                <a:ea typeface="Roboto Black" panose="02000000000000000000" pitchFamily="2" charset="0"/>
                <a:cs typeface="Roboto Black" panose="02000000000000000000" pitchFamily="2" charset="0"/>
              </a:defRPr>
            </a:lvl3pPr>
            <a:lvl4pPr>
              <a:defRPr sz="1950">
                <a:latin typeface="Roboto Black" panose="02000000000000000000" pitchFamily="2" charset="0"/>
                <a:ea typeface="Roboto Black" panose="02000000000000000000" pitchFamily="2" charset="0"/>
                <a:cs typeface="Roboto Black" panose="02000000000000000000" pitchFamily="2" charset="0"/>
              </a:defRPr>
            </a:lvl4pPr>
            <a:lvl5pPr>
              <a:defRPr sz="195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83" y="506152"/>
            <a:ext cx="7468369" cy="269360"/>
          </a:xfrm>
        </p:spPr>
        <p:txBody>
          <a:bodyPr>
            <a:normAutofit/>
          </a:bodyPr>
          <a:lstStyle>
            <a:lvl1pPr marL="0" indent="0">
              <a:buNone/>
              <a:defRPr sz="731"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9"/>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F891765-B9B6-40EC-B36B-D142AA69A0D9}"/>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67022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253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2" y="1539557"/>
            <a:ext cx="4465281" cy="320664"/>
          </a:xfrm>
        </p:spPr>
        <p:txBody>
          <a:bodyPr anchor="ctr">
            <a:normAutofit/>
          </a:bodyPr>
          <a:lstStyle>
            <a:lvl1pPr marL="0" indent="0">
              <a:buNone/>
              <a:defRPr sz="1341" b="0" cap="all" baseline="0">
                <a:solidFill>
                  <a:schemeClr val="accent1"/>
                </a:solidFill>
                <a:latin typeface="+mj-lt"/>
              </a:defRPr>
            </a:lvl1pPr>
            <a:lvl2pPr marL="278599" indent="0">
              <a:buNone/>
              <a:defRPr sz="1219" b="1"/>
            </a:lvl2pPr>
            <a:lvl3pPr marL="557199" indent="0">
              <a:buNone/>
              <a:defRPr sz="1097" b="1"/>
            </a:lvl3pPr>
            <a:lvl4pPr marL="835798" indent="0">
              <a:buNone/>
              <a:defRPr sz="975" b="1"/>
            </a:lvl4pPr>
            <a:lvl5pPr marL="1114397" indent="0">
              <a:buNone/>
              <a:defRPr sz="975" b="1"/>
            </a:lvl5pPr>
            <a:lvl6pPr marL="1392996" indent="0">
              <a:buNone/>
              <a:defRPr sz="975" b="1"/>
            </a:lvl6pPr>
            <a:lvl7pPr marL="1671596" indent="0">
              <a:buNone/>
              <a:defRPr sz="975" b="1"/>
            </a:lvl7pPr>
            <a:lvl8pPr marL="1950195" indent="0">
              <a:buNone/>
              <a:defRPr sz="975" b="1"/>
            </a:lvl8pPr>
            <a:lvl9pPr marL="2228795" indent="0">
              <a:buNone/>
              <a:defRPr sz="975" b="1"/>
            </a:lvl9pPr>
          </a:lstStyle>
          <a:p>
            <a:pPr lvl="0"/>
            <a:r>
              <a:rPr lang="en-US"/>
              <a:t>Click to edit Master text styles</a:t>
            </a:r>
          </a:p>
        </p:txBody>
      </p:sp>
      <p:sp>
        <p:nvSpPr>
          <p:cNvPr id="14" name="Text Placeholder 4"/>
          <p:cNvSpPr>
            <a:spLocks noGrp="1"/>
          </p:cNvSpPr>
          <p:nvPr>
            <p:ph type="body" sz="quarter" idx="13"/>
          </p:nvPr>
        </p:nvSpPr>
        <p:spPr>
          <a:xfrm>
            <a:off x="386168" y="1530227"/>
            <a:ext cx="4466225" cy="320664"/>
          </a:xfrm>
        </p:spPr>
        <p:txBody>
          <a:bodyPr anchor="ctr">
            <a:normAutofit/>
          </a:bodyPr>
          <a:lstStyle>
            <a:lvl1pPr marL="0" indent="0">
              <a:buNone/>
              <a:defRPr sz="1341" b="0" cap="all" baseline="0">
                <a:solidFill>
                  <a:schemeClr val="accent1"/>
                </a:solidFill>
                <a:latin typeface="+mj-lt"/>
              </a:defRPr>
            </a:lvl1pPr>
            <a:lvl2pPr marL="278599" indent="0">
              <a:buNone/>
              <a:defRPr sz="1219" b="1"/>
            </a:lvl2pPr>
            <a:lvl3pPr marL="557199" indent="0">
              <a:buNone/>
              <a:defRPr sz="1097" b="1"/>
            </a:lvl3pPr>
            <a:lvl4pPr marL="835798" indent="0">
              <a:buNone/>
              <a:defRPr sz="975" b="1"/>
            </a:lvl4pPr>
            <a:lvl5pPr marL="1114397" indent="0">
              <a:buNone/>
              <a:defRPr sz="975" b="1"/>
            </a:lvl5pPr>
            <a:lvl6pPr marL="1392996" indent="0">
              <a:buNone/>
              <a:defRPr sz="975" b="1"/>
            </a:lvl6pPr>
            <a:lvl7pPr marL="1671596" indent="0">
              <a:buNone/>
              <a:defRPr sz="975" b="1"/>
            </a:lvl7pPr>
            <a:lvl8pPr marL="1950195" indent="0">
              <a:buNone/>
              <a:defRPr sz="975" b="1"/>
            </a:lvl8pPr>
            <a:lvl9pPr marL="2228795" indent="0">
              <a:buNone/>
              <a:defRPr sz="975" b="1"/>
            </a:lvl9pPr>
          </a:lstStyle>
          <a:p>
            <a:pPr lvl="0"/>
            <a:r>
              <a:rPr lang="en-US"/>
              <a:t>Click to edit Master text styles</a:t>
            </a:r>
          </a:p>
        </p:txBody>
      </p:sp>
      <p:sp>
        <p:nvSpPr>
          <p:cNvPr id="12" name="Slide Number Placeholder 5"/>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
        <p:nvSpPr>
          <p:cNvPr id="3" name="Picture Placeholder 2"/>
          <p:cNvSpPr>
            <a:spLocks noGrp="1"/>
          </p:cNvSpPr>
          <p:nvPr>
            <p:ph type="pic" sz="quarter" idx="16"/>
          </p:nvPr>
        </p:nvSpPr>
        <p:spPr>
          <a:xfrm>
            <a:off x="455318" y="1870146"/>
            <a:ext cx="4313239"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8" y="1879477"/>
            <a:ext cx="4313239"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9"/>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64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4373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1800" b="1"/>
            </a:lvl1pPr>
            <a:lvl2pPr marL="342899" indent="0">
              <a:buNone/>
              <a:defRPr sz="1500" b="1"/>
            </a:lvl2pPr>
            <a:lvl3pPr marL="685800" indent="0">
              <a:buNone/>
              <a:defRPr sz="1351" b="1"/>
            </a:lvl3pPr>
            <a:lvl4pPr marL="1028700" indent="0">
              <a:buNone/>
              <a:defRPr sz="1200" b="1"/>
            </a:lvl4pPr>
            <a:lvl5pPr marL="1371601" indent="0">
              <a:buNone/>
              <a:defRPr sz="1200" b="1"/>
            </a:lvl5pPr>
            <a:lvl6pPr marL="1714500" indent="0">
              <a:buNone/>
              <a:defRPr sz="1200" b="1"/>
            </a:lvl6pPr>
            <a:lvl7pPr marL="2057401" indent="0">
              <a:buNone/>
              <a:defRPr sz="1200" b="1"/>
            </a:lvl7pPr>
            <a:lvl8pPr marL="2400300" indent="0">
              <a:buNone/>
              <a:defRPr sz="1200" b="1"/>
            </a:lvl8pPr>
            <a:lvl9pPr marL="2743199" indent="0">
              <a:buNone/>
              <a:defRPr sz="12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5" y="1681163"/>
            <a:ext cx="4211340" cy="823912"/>
          </a:xfrm>
          <a:prstGeom prst="rect">
            <a:avLst/>
          </a:prstGeom>
        </p:spPr>
        <p:txBody>
          <a:bodyPr anchor="b"/>
          <a:lstStyle>
            <a:lvl1pPr marL="0" indent="0">
              <a:buNone/>
              <a:defRPr sz="1800" b="1"/>
            </a:lvl1pPr>
            <a:lvl2pPr marL="342899" indent="0">
              <a:buNone/>
              <a:defRPr sz="1500" b="1"/>
            </a:lvl2pPr>
            <a:lvl3pPr marL="685800" indent="0">
              <a:buNone/>
              <a:defRPr sz="1351" b="1"/>
            </a:lvl3pPr>
            <a:lvl4pPr marL="1028700" indent="0">
              <a:buNone/>
              <a:defRPr sz="1200" b="1"/>
            </a:lvl4pPr>
            <a:lvl5pPr marL="1371601" indent="0">
              <a:buNone/>
              <a:defRPr sz="1200" b="1"/>
            </a:lvl5pPr>
            <a:lvl6pPr marL="1714500" indent="0">
              <a:buNone/>
              <a:defRPr sz="1200" b="1"/>
            </a:lvl6pPr>
            <a:lvl7pPr marL="2057401" indent="0">
              <a:buNone/>
              <a:defRPr sz="1200" b="1"/>
            </a:lvl7pPr>
            <a:lvl8pPr marL="2400300" indent="0">
              <a:buNone/>
              <a:defRPr sz="1200" b="1"/>
            </a:lvl8pPr>
            <a:lvl9pPr marL="274319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14915" y="2505075"/>
            <a:ext cx="4211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8" name="Footer Placeholder 7"/>
          <p:cNvSpPr>
            <a:spLocks noGrp="1"/>
          </p:cNvSpPr>
          <p:nvPr>
            <p:ph type="ftr" sz="quarter" idx="11"/>
          </p:nvPr>
        </p:nvSpPr>
        <p:spPr>
          <a:xfrm>
            <a:off x="3281364" y="6356358"/>
            <a:ext cx="33432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420280314"/>
      </p:ext>
    </p:extLst>
  </p:cSld>
  <p:clrMapOvr>
    <a:masterClrMapping/>
  </p:clrMapOvr>
  <p:transition spd="slow"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4" name="Footer Placeholder 3"/>
          <p:cNvSpPr>
            <a:spLocks noGrp="1"/>
          </p:cNvSpPr>
          <p:nvPr>
            <p:ph type="ftr" sz="quarter" idx="11"/>
          </p:nvPr>
        </p:nvSpPr>
        <p:spPr>
          <a:xfrm>
            <a:off x="3281364" y="6356358"/>
            <a:ext cx="33432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96114" y="6356358"/>
            <a:ext cx="2228850" cy="365125"/>
          </a:xfrm>
          <a:prstGeom prst="rect">
            <a:avLst/>
          </a:prstGeom>
        </p:spPr>
        <p:txBody>
          <a:bodyPr/>
          <a:lstStyle>
            <a:lvl1pPr>
              <a:defRPr sz="1100">
                <a:solidFill>
                  <a:srgbClr val="0070C0"/>
                </a:solidFill>
                <a:latin typeface="Source Sans Pro" panose="020B0503030403020204" pitchFamily="34" charset="0"/>
                <a:ea typeface="Source Sans Pro" panose="020B0503030403020204" pitchFamily="34" charset="0"/>
              </a:defRPr>
            </a:lvl1pPr>
          </a:lstStyle>
          <a:p>
            <a:fld id="{D8AB33C7-B07A-1347-89E5-0EC0973D08BA}" type="slidenum">
              <a:rPr lang="en-US" smtClean="0"/>
              <a:pPr/>
              <a:t>‹#›</a:t>
            </a:fld>
            <a:endParaRPr lang="en-US" dirty="0"/>
          </a:p>
        </p:txBody>
      </p:sp>
    </p:spTree>
    <p:extLst>
      <p:ext uri="{BB962C8B-B14F-4D97-AF65-F5344CB8AC3E}">
        <p14:creationId xmlns:p14="http://schemas.microsoft.com/office/powerpoint/2010/main" val="577522415"/>
      </p:ext>
    </p:extLst>
  </p:cSld>
  <p:clrMapOvr>
    <a:masterClrMapping/>
  </p:clrMapOvr>
  <p:transition spd="slow"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77C292C-67B3-4686-B354-BC8D49385ECE}"/>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0628112"/>
      </p:ext>
    </p:extLst>
  </p:cSld>
  <p:clrMapOvr>
    <a:masterClrMapping/>
  </p:clrMapOvr>
  <p:transition spd="slow"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211343" y="987433"/>
            <a:ext cx="5014914"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32" y="2057400"/>
            <a:ext cx="3194944" cy="3811588"/>
          </a:xfrm>
          <a:prstGeom prst="rect">
            <a:avLst/>
          </a:prstGeom>
        </p:spPr>
        <p:txBody>
          <a:bodyPr/>
          <a:lstStyle>
            <a:lvl1pPr marL="0" indent="0">
              <a:buNone/>
              <a:defRPr sz="1200"/>
            </a:lvl1pPr>
            <a:lvl2pPr marL="342899" indent="0">
              <a:buNone/>
              <a:defRPr sz="1051"/>
            </a:lvl2pPr>
            <a:lvl3pPr marL="685800" indent="0">
              <a:buNone/>
              <a:defRPr sz="900"/>
            </a:lvl3pPr>
            <a:lvl4pPr marL="1028700" indent="0">
              <a:buNone/>
              <a:defRPr sz="751"/>
            </a:lvl4pPr>
            <a:lvl5pPr marL="1371601" indent="0">
              <a:buNone/>
              <a:defRPr sz="751"/>
            </a:lvl5pPr>
            <a:lvl6pPr marL="1714500" indent="0">
              <a:buNone/>
              <a:defRPr sz="751"/>
            </a:lvl6pPr>
            <a:lvl7pPr marL="2057401" indent="0">
              <a:buNone/>
              <a:defRPr sz="751"/>
            </a:lvl7pPr>
            <a:lvl8pPr marL="2400300" indent="0">
              <a:buNone/>
              <a:defRPr sz="751"/>
            </a:lvl8pPr>
            <a:lvl9pPr marL="2743199" indent="0">
              <a:buNone/>
              <a:defRPr sz="751"/>
            </a:lvl9pPr>
          </a:lstStyle>
          <a:p>
            <a:pPr lvl="0"/>
            <a:r>
              <a:rPr lang="en-US"/>
              <a:t>Click to edit Master text styles</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155047748"/>
      </p:ext>
    </p:extLst>
  </p:cSld>
  <p:clrMapOvr>
    <a:masterClrMapping/>
  </p:clrMapOvr>
  <p:transition spd="slow"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211343" y="987433"/>
            <a:ext cx="5014914" cy="4873625"/>
          </a:xfrm>
          <a:prstGeom prst="rect">
            <a:avLst/>
          </a:prstGeom>
        </p:spPr>
        <p:txBody>
          <a:bodyPr/>
          <a:lstStyle>
            <a:lvl1pPr marL="0" indent="0">
              <a:buNone/>
              <a:defRPr sz="2400"/>
            </a:lvl1pPr>
            <a:lvl2pPr marL="342899" indent="0">
              <a:buNone/>
              <a:defRPr sz="2100"/>
            </a:lvl2pPr>
            <a:lvl3pPr marL="685800" indent="0">
              <a:buNone/>
              <a:defRPr sz="1800"/>
            </a:lvl3pPr>
            <a:lvl4pPr marL="1028700" indent="0">
              <a:buNone/>
              <a:defRPr sz="1500"/>
            </a:lvl4pPr>
            <a:lvl5pPr marL="1371601" indent="0">
              <a:buNone/>
              <a:defRPr sz="1500"/>
            </a:lvl5pPr>
            <a:lvl6pPr marL="1714500" indent="0">
              <a:buNone/>
              <a:defRPr sz="1500"/>
            </a:lvl6pPr>
            <a:lvl7pPr marL="2057401" indent="0">
              <a:buNone/>
              <a:defRPr sz="1500"/>
            </a:lvl7pPr>
            <a:lvl8pPr marL="2400300" indent="0">
              <a:buNone/>
              <a:defRPr sz="1500"/>
            </a:lvl8pPr>
            <a:lvl9pPr marL="2743199" indent="0">
              <a:buNone/>
              <a:defRPr sz="1500"/>
            </a:lvl9pPr>
          </a:lstStyle>
          <a:p>
            <a:r>
              <a:rPr lang="en-US"/>
              <a:t>Click icon to add picture</a:t>
            </a:r>
          </a:p>
        </p:txBody>
      </p:sp>
      <p:sp>
        <p:nvSpPr>
          <p:cNvPr id="4" name="Text Placeholder 3"/>
          <p:cNvSpPr>
            <a:spLocks noGrp="1"/>
          </p:cNvSpPr>
          <p:nvPr>
            <p:ph type="body" sz="half" idx="2"/>
          </p:nvPr>
        </p:nvSpPr>
        <p:spPr>
          <a:xfrm>
            <a:off x="682332" y="2057400"/>
            <a:ext cx="3194944" cy="3811588"/>
          </a:xfrm>
          <a:prstGeom prst="rect">
            <a:avLst/>
          </a:prstGeom>
        </p:spPr>
        <p:txBody>
          <a:bodyPr/>
          <a:lstStyle>
            <a:lvl1pPr marL="0" indent="0">
              <a:buNone/>
              <a:defRPr sz="1200"/>
            </a:lvl1pPr>
            <a:lvl2pPr marL="342899" indent="0">
              <a:buNone/>
              <a:defRPr sz="1051"/>
            </a:lvl2pPr>
            <a:lvl3pPr marL="685800" indent="0">
              <a:buNone/>
              <a:defRPr sz="900"/>
            </a:lvl3pPr>
            <a:lvl4pPr marL="1028700" indent="0">
              <a:buNone/>
              <a:defRPr sz="751"/>
            </a:lvl4pPr>
            <a:lvl5pPr marL="1371601" indent="0">
              <a:buNone/>
              <a:defRPr sz="751"/>
            </a:lvl5pPr>
            <a:lvl6pPr marL="1714500" indent="0">
              <a:buNone/>
              <a:defRPr sz="751"/>
            </a:lvl6pPr>
            <a:lvl7pPr marL="2057401" indent="0">
              <a:buNone/>
              <a:defRPr sz="751"/>
            </a:lvl7pPr>
            <a:lvl8pPr marL="2400300" indent="0">
              <a:buNone/>
              <a:defRPr sz="751"/>
            </a:lvl8pPr>
            <a:lvl9pPr marL="2743199" indent="0">
              <a:buNone/>
              <a:defRPr sz="751"/>
            </a:lvl9pPr>
          </a:lstStyle>
          <a:p>
            <a:pPr lvl="0"/>
            <a:r>
              <a:rPr lang="en-US"/>
              <a:t>Click to edit Master text styles</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9/9/2020</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989836825"/>
      </p:ext>
    </p:extLst>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81039" y="6356358"/>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B62DB0-BF54-A740-83B5-212CD40612A1}" type="datetimeFigureOut">
              <a:rPr lang="en-US" smtClean="0"/>
              <a:t>9/9/2020</a:t>
            </a:fld>
            <a:endParaRPr lang="en-US"/>
          </a:p>
        </p:txBody>
      </p:sp>
      <p:sp>
        <p:nvSpPr>
          <p:cNvPr id="11" name="Footer Placeholder 4"/>
          <p:cNvSpPr>
            <a:spLocks noGrp="1"/>
          </p:cNvSpPr>
          <p:nvPr>
            <p:ph type="ftr" sz="quarter" idx="3"/>
          </p:nvPr>
        </p:nvSpPr>
        <p:spPr>
          <a:xfrm>
            <a:off x="3281364" y="6356358"/>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2" name="Slide Number Placeholder 5"/>
          <p:cNvSpPr>
            <a:spLocks noGrp="1"/>
          </p:cNvSpPr>
          <p:nvPr>
            <p:ph type="sldNum" sz="quarter" idx="4"/>
          </p:nvPr>
        </p:nvSpPr>
        <p:spPr>
          <a:xfrm>
            <a:off x="6996114" y="6356358"/>
            <a:ext cx="2228850" cy="365125"/>
          </a:xfrm>
          <a:prstGeom prst="rect">
            <a:avLst/>
          </a:prstGeom>
        </p:spPr>
        <p:txBody>
          <a:bodyPr vert="horz" lIns="91440" tIns="45720" rIns="91440" bIns="45720" rtlCol="0" anchor="ctr"/>
          <a:lstStyle>
            <a:lvl1pPr algn="r">
              <a:defRPr sz="1100">
                <a:solidFill>
                  <a:srgbClr val="0070C0"/>
                </a:solidFill>
                <a:latin typeface="Source Sans Pro" panose="020B0503030403020204" pitchFamily="34" charset="0"/>
                <a:ea typeface="Source Sans Pro" panose="020B0503030403020204" pitchFamily="34" charset="0"/>
              </a:defRPr>
            </a:lvl1pPr>
          </a:lstStyle>
          <a:p>
            <a:fld id="{7A592DAE-B43B-754A-9A8B-82042F4301E3}" type="slidenum">
              <a:rPr lang="en-US" smtClean="0"/>
              <a:pPr/>
              <a:t>‹#›</a:t>
            </a:fld>
            <a:endParaRPr lang="en-US" dirty="0"/>
          </a:p>
        </p:txBody>
      </p:sp>
      <p:pic>
        <p:nvPicPr>
          <p:cNvPr id="7" name="Picture 6">
            <a:extLst>
              <a:ext uri="{FF2B5EF4-FFF2-40B4-BE49-F238E27FC236}">
                <a16:creationId xmlns:a16="http://schemas.microsoft.com/office/drawing/2014/main" id="{01A92862-50CF-4092-9B24-5E2E15E3A5E5}"/>
              </a:ext>
            </a:extLst>
          </p:cNvPr>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327918" y="159553"/>
            <a:ext cx="1382519" cy="521484"/>
          </a:xfrm>
          <a:prstGeom prst="rect">
            <a:avLst/>
          </a:prstGeom>
          <a:noFill/>
          <a:ln>
            <a:noFill/>
          </a:ln>
        </p:spPr>
      </p:pic>
      <p:sp>
        <p:nvSpPr>
          <p:cNvPr id="13" name="Slide Number Placeholder 5">
            <a:extLst>
              <a:ext uri="{FF2B5EF4-FFF2-40B4-BE49-F238E27FC236}">
                <a16:creationId xmlns:a16="http://schemas.microsoft.com/office/drawing/2014/main" id="{E2F7E994-1A47-4D61-8F84-D919C3F1B3F2}"/>
              </a:ext>
            </a:extLst>
          </p:cNvPr>
          <p:cNvSpPr txBox="1">
            <a:spLocks/>
          </p:cNvSpPr>
          <p:nvPr userDrawn="1"/>
        </p:nvSpPr>
        <p:spPr>
          <a:xfrm>
            <a:off x="9029118" y="6324708"/>
            <a:ext cx="725261" cy="457471"/>
          </a:xfrm>
          <a:prstGeom prst="rect">
            <a:avLst/>
          </a:prstGeom>
        </p:spPr>
        <p:txBody>
          <a:bodyPr anchor="ctr"/>
          <a:lstStyle>
            <a:defPPr>
              <a:defRPr lang="en-US"/>
            </a:defPPr>
            <a:lvl1pPr marL="0" algn="r" defTabSz="914400" rtl="0" eaLnBrk="1" latinLnBrk="0" hangingPunct="1">
              <a:defRPr sz="1097" kern="1200">
                <a:solidFill>
                  <a:schemeClr val="accent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900" smtClean="0">
                <a:solidFill>
                  <a:srgbClr val="0070C0"/>
                </a:solidFill>
              </a:rPr>
              <a:pPr/>
              <a:t>‹#›</a:t>
            </a:fld>
            <a:endParaRPr lang="en-US" dirty="0">
              <a:solidFill>
                <a:srgbClr val="0070C0"/>
              </a:solidFill>
            </a:endParaRPr>
          </a:p>
        </p:txBody>
      </p:sp>
    </p:spTree>
    <p:extLst>
      <p:ext uri="{BB962C8B-B14F-4D97-AF65-F5344CB8AC3E}">
        <p14:creationId xmlns:p14="http://schemas.microsoft.com/office/powerpoint/2010/main" val="200398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1" r:id="rId13"/>
    <p:sldLayoutId id="2147483663" r:id="rId14"/>
    <p:sldLayoutId id="2147483664" r:id="rId15"/>
    <p:sldLayoutId id="2147483665" r:id="rId16"/>
    <p:sldLayoutId id="2147483666" r:id="rId17"/>
    <p:sldLayoutId id="2147483680" r:id="rId18"/>
    <p:sldLayoutId id="2147483696" r:id="rId19"/>
    <p:sldLayoutId id="2147483699" r:id="rId20"/>
  </p:sldLayoutIdLst>
  <p:transition spd="slow"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1" indent="-171451" algn="l" defTabSz="685800" rtl="0" eaLnBrk="1" latinLnBrk="0" hangingPunct="1">
        <a:lnSpc>
          <a:spcPct val="90000"/>
        </a:lnSpc>
        <a:spcBef>
          <a:spcPts val="751"/>
        </a:spcBef>
        <a:buFont typeface="Arial"/>
        <a:buChar char="•"/>
        <a:defRPr sz="2100" kern="1200">
          <a:solidFill>
            <a:schemeClr val="tx1"/>
          </a:solidFill>
          <a:latin typeface="+mn-lt"/>
          <a:ea typeface="+mn-ea"/>
          <a:cs typeface="+mn-cs"/>
        </a:defRPr>
      </a:lvl1pPr>
      <a:lvl2pPr marL="514352" indent="-171451"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1" indent="-171451"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4pPr>
      <a:lvl5pPr marL="15430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800" rtl="0" eaLnBrk="1" latinLnBrk="0" hangingPunct="1">
        <a:defRPr sz="1351" kern="1200">
          <a:solidFill>
            <a:schemeClr val="tx1"/>
          </a:solidFill>
          <a:latin typeface="+mn-lt"/>
          <a:ea typeface="+mn-ea"/>
          <a:cs typeface="+mn-cs"/>
        </a:defRPr>
      </a:lvl1pPr>
      <a:lvl2pPr marL="342899" algn="l" defTabSz="685800" rtl="0" eaLnBrk="1" latinLnBrk="0" hangingPunct="1">
        <a:defRPr sz="1351" kern="1200">
          <a:solidFill>
            <a:schemeClr val="tx1"/>
          </a:solidFill>
          <a:latin typeface="+mn-lt"/>
          <a:ea typeface="+mn-ea"/>
          <a:cs typeface="+mn-cs"/>
        </a:defRPr>
      </a:lvl2pPr>
      <a:lvl3pPr marL="685800" algn="l" defTabSz="685800" rtl="0" eaLnBrk="1" latinLnBrk="0" hangingPunct="1">
        <a:defRPr sz="1351" kern="1200">
          <a:solidFill>
            <a:schemeClr val="tx1"/>
          </a:solidFill>
          <a:latin typeface="+mn-lt"/>
          <a:ea typeface="+mn-ea"/>
          <a:cs typeface="+mn-cs"/>
        </a:defRPr>
      </a:lvl3pPr>
      <a:lvl4pPr marL="1028700" algn="l" defTabSz="685800" rtl="0" eaLnBrk="1" latinLnBrk="0" hangingPunct="1">
        <a:defRPr sz="1351" kern="1200">
          <a:solidFill>
            <a:schemeClr val="tx1"/>
          </a:solidFill>
          <a:latin typeface="+mn-lt"/>
          <a:ea typeface="+mn-ea"/>
          <a:cs typeface="+mn-cs"/>
        </a:defRPr>
      </a:lvl4pPr>
      <a:lvl5pPr marL="1371601" algn="l" defTabSz="685800" rtl="0" eaLnBrk="1" latinLnBrk="0" hangingPunct="1">
        <a:defRPr sz="1351" kern="1200">
          <a:solidFill>
            <a:schemeClr val="tx1"/>
          </a:solidFill>
          <a:latin typeface="+mn-lt"/>
          <a:ea typeface="+mn-ea"/>
          <a:cs typeface="+mn-cs"/>
        </a:defRPr>
      </a:lvl5pPr>
      <a:lvl6pPr marL="1714500" algn="l" defTabSz="685800" rtl="0" eaLnBrk="1" latinLnBrk="0" hangingPunct="1">
        <a:defRPr sz="1351" kern="1200">
          <a:solidFill>
            <a:schemeClr val="tx1"/>
          </a:solidFill>
          <a:latin typeface="+mn-lt"/>
          <a:ea typeface="+mn-ea"/>
          <a:cs typeface="+mn-cs"/>
        </a:defRPr>
      </a:lvl6pPr>
      <a:lvl7pPr marL="2057401" algn="l" defTabSz="685800" rtl="0" eaLnBrk="1" latinLnBrk="0" hangingPunct="1">
        <a:defRPr sz="1351" kern="1200">
          <a:solidFill>
            <a:schemeClr val="tx1"/>
          </a:solidFill>
          <a:latin typeface="+mn-lt"/>
          <a:ea typeface="+mn-ea"/>
          <a:cs typeface="+mn-cs"/>
        </a:defRPr>
      </a:lvl7pPr>
      <a:lvl8pPr marL="2400300" algn="l" defTabSz="685800" rtl="0" eaLnBrk="1" latinLnBrk="0" hangingPunct="1">
        <a:defRPr sz="1351" kern="1200">
          <a:solidFill>
            <a:schemeClr val="tx1"/>
          </a:solidFill>
          <a:latin typeface="+mn-lt"/>
          <a:ea typeface="+mn-ea"/>
          <a:cs typeface="+mn-cs"/>
        </a:defRPr>
      </a:lvl8pPr>
      <a:lvl9pPr marL="2743199" algn="l" defTabSz="685800"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81039" y="6356358"/>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B62DB0-BF54-A740-83B5-212CD40612A1}" type="datetimeFigureOut">
              <a:rPr lang="en-US" smtClean="0"/>
              <a:t>9/9/2020</a:t>
            </a:fld>
            <a:endParaRPr lang="en-US"/>
          </a:p>
        </p:txBody>
      </p:sp>
      <p:sp>
        <p:nvSpPr>
          <p:cNvPr id="11" name="Footer Placeholder 4"/>
          <p:cNvSpPr>
            <a:spLocks noGrp="1"/>
          </p:cNvSpPr>
          <p:nvPr>
            <p:ph type="ftr" sz="quarter" idx="3"/>
          </p:nvPr>
        </p:nvSpPr>
        <p:spPr>
          <a:xfrm>
            <a:off x="3281364" y="6356358"/>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2" name="Slide Number Placeholder 5"/>
          <p:cNvSpPr>
            <a:spLocks noGrp="1"/>
          </p:cNvSpPr>
          <p:nvPr>
            <p:ph type="sldNum" sz="quarter" idx="4"/>
          </p:nvPr>
        </p:nvSpPr>
        <p:spPr>
          <a:xfrm>
            <a:off x="6996114" y="6356358"/>
            <a:ext cx="2228850" cy="365125"/>
          </a:xfrm>
          <a:prstGeom prst="rect">
            <a:avLst/>
          </a:prstGeom>
        </p:spPr>
        <p:txBody>
          <a:bodyPr vert="horz" lIns="91440" tIns="45720" rIns="91440" bIns="45720" rtlCol="0" anchor="ctr"/>
          <a:lstStyle>
            <a:lvl1pPr algn="r">
              <a:defRPr sz="1100">
                <a:solidFill>
                  <a:srgbClr val="0070C0"/>
                </a:solidFill>
                <a:latin typeface="Source Sans Pro" panose="020B0503030403020204" pitchFamily="34" charset="0"/>
                <a:ea typeface="Source Sans Pro" panose="020B0503030403020204" pitchFamily="34" charset="0"/>
              </a:defRPr>
            </a:lvl1pPr>
          </a:lstStyle>
          <a:p>
            <a:fld id="{7A592DAE-B43B-754A-9A8B-82042F4301E3}" type="slidenum">
              <a:rPr lang="en-US" smtClean="0"/>
              <a:pPr/>
              <a:t>‹#›</a:t>
            </a:fld>
            <a:endParaRPr lang="en-US" dirty="0"/>
          </a:p>
        </p:txBody>
      </p:sp>
    </p:spTree>
    <p:extLst>
      <p:ext uri="{BB962C8B-B14F-4D97-AF65-F5344CB8AC3E}">
        <p14:creationId xmlns:p14="http://schemas.microsoft.com/office/powerpoint/2010/main" val="10208152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transition spd="slow"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1" indent="-171451" algn="l" defTabSz="685800" rtl="0" eaLnBrk="1" latinLnBrk="0" hangingPunct="1">
        <a:lnSpc>
          <a:spcPct val="90000"/>
        </a:lnSpc>
        <a:spcBef>
          <a:spcPts val="751"/>
        </a:spcBef>
        <a:buFont typeface="Arial"/>
        <a:buChar char="•"/>
        <a:defRPr sz="2100" kern="1200">
          <a:solidFill>
            <a:schemeClr val="tx1"/>
          </a:solidFill>
          <a:latin typeface="+mn-lt"/>
          <a:ea typeface="+mn-ea"/>
          <a:cs typeface="+mn-cs"/>
        </a:defRPr>
      </a:lvl1pPr>
      <a:lvl2pPr marL="514352" indent="-171451"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1" indent="-171451"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4pPr>
      <a:lvl5pPr marL="15430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800" rtl="0" eaLnBrk="1" latinLnBrk="0" hangingPunct="1">
        <a:defRPr sz="1351" kern="1200">
          <a:solidFill>
            <a:schemeClr val="tx1"/>
          </a:solidFill>
          <a:latin typeface="+mn-lt"/>
          <a:ea typeface="+mn-ea"/>
          <a:cs typeface="+mn-cs"/>
        </a:defRPr>
      </a:lvl1pPr>
      <a:lvl2pPr marL="342899" algn="l" defTabSz="685800" rtl="0" eaLnBrk="1" latinLnBrk="0" hangingPunct="1">
        <a:defRPr sz="1351" kern="1200">
          <a:solidFill>
            <a:schemeClr val="tx1"/>
          </a:solidFill>
          <a:latin typeface="+mn-lt"/>
          <a:ea typeface="+mn-ea"/>
          <a:cs typeface="+mn-cs"/>
        </a:defRPr>
      </a:lvl2pPr>
      <a:lvl3pPr marL="685800" algn="l" defTabSz="685800" rtl="0" eaLnBrk="1" latinLnBrk="0" hangingPunct="1">
        <a:defRPr sz="1351" kern="1200">
          <a:solidFill>
            <a:schemeClr val="tx1"/>
          </a:solidFill>
          <a:latin typeface="+mn-lt"/>
          <a:ea typeface="+mn-ea"/>
          <a:cs typeface="+mn-cs"/>
        </a:defRPr>
      </a:lvl3pPr>
      <a:lvl4pPr marL="1028700" algn="l" defTabSz="685800" rtl="0" eaLnBrk="1" latinLnBrk="0" hangingPunct="1">
        <a:defRPr sz="1351" kern="1200">
          <a:solidFill>
            <a:schemeClr val="tx1"/>
          </a:solidFill>
          <a:latin typeface="+mn-lt"/>
          <a:ea typeface="+mn-ea"/>
          <a:cs typeface="+mn-cs"/>
        </a:defRPr>
      </a:lvl4pPr>
      <a:lvl5pPr marL="1371601" algn="l" defTabSz="685800" rtl="0" eaLnBrk="1" latinLnBrk="0" hangingPunct="1">
        <a:defRPr sz="1351" kern="1200">
          <a:solidFill>
            <a:schemeClr val="tx1"/>
          </a:solidFill>
          <a:latin typeface="+mn-lt"/>
          <a:ea typeface="+mn-ea"/>
          <a:cs typeface="+mn-cs"/>
        </a:defRPr>
      </a:lvl5pPr>
      <a:lvl6pPr marL="1714500" algn="l" defTabSz="685800" rtl="0" eaLnBrk="1" latinLnBrk="0" hangingPunct="1">
        <a:defRPr sz="1351" kern="1200">
          <a:solidFill>
            <a:schemeClr val="tx1"/>
          </a:solidFill>
          <a:latin typeface="+mn-lt"/>
          <a:ea typeface="+mn-ea"/>
          <a:cs typeface="+mn-cs"/>
        </a:defRPr>
      </a:lvl6pPr>
      <a:lvl7pPr marL="2057401" algn="l" defTabSz="685800" rtl="0" eaLnBrk="1" latinLnBrk="0" hangingPunct="1">
        <a:defRPr sz="1351" kern="1200">
          <a:solidFill>
            <a:schemeClr val="tx1"/>
          </a:solidFill>
          <a:latin typeface="+mn-lt"/>
          <a:ea typeface="+mn-ea"/>
          <a:cs typeface="+mn-cs"/>
        </a:defRPr>
      </a:lvl7pPr>
      <a:lvl8pPr marL="2400300" algn="l" defTabSz="685800" rtl="0" eaLnBrk="1" latinLnBrk="0" hangingPunct="1">
        <a:defRPr sz="1351" kern="1200">
          <a:solidFill>
            <a:schemeClr val="tx1"/>
          </a:solidFill>
          <a:latin typeface="+mn-lt"/>
          <a:ea typeface="+mn-ea"/>
          <a:cs typeface="+mn-cs"/>
        </a:defRPr>
      </a:lvl8pPr>
      <a:lvl9pPr marL="2743199" algn="l" defTabSz="68580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meps.co.uk/gb/en/products/latin-america-steel-prices"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5445A3-EA1A-604A-8019-476417D51656}"/>
              </a:ext>
            </a:extLst>
          </p:cNvPr>
          <p:cNvSpPr>
            <a:spLocks noGrp="1"/>
          </p:cNvSpPr>
          <p:nvPr>
            <p:ph type="body" sz="quarter" idx="10"/>
          </p:nvPr>
        </p:nvSpPr>
        <p:spPr>
          <a:xfrm>
            <a:off x="2003693" y="4053407"/>
            <a:ext cx="5898623" cy="300084"/>
          </a:xfrm>
        </p:spPr>
        <p:txBody>
          <a:bodyPr/>
          <a:lstStyle/>
          <a:p>
            <a:r>
              <a:rPr lang="en-US" sz="1350"/>
              <a:t>Autos nº 5000245-21.2020.8.21.0112</a:t>
            </a:r>
          </a:p>
          <a:p>
            <a:r>
              <a:rPr lang="pt-BR"/>
              <a:t>Ação: Recuperação Juidicial</a:t>
            </a:r>
          </a:p>
          <a:p>
            <a:r>
              <a:rPr lang="pt-BR"/>
              <a:t>Vara Judicial - Não-Me-Toque</a:t>
            </a:r>
          </a:p>
          <a:p>
            <a:r>
              <a:rPr lang="pt-BR" b="1"/>
              <a:t>ME-TOQUE PALACE HOTEL LTDA </a:t>
            </a:r>
            <a:r>
              <a:rPr lang="pt-BR"/>
              <a:t>(CNPJ nº 13.325.770/0001-56) </a:t>
            </a:r>
            <a:endParaRPr lang="en-US" sz="1350"/>
          </a:p>
        </p:txBody>
      </p:sp>
      <p:sp>
        <p:nvSpPr>
          <p:cNvPr id="4" name="Text Placeholder 3">
            <a:extLst>
              <a:ext uri="{FF2B5EF4-FFF2-40B4-BE49-F238E27FC236}">
                <a16:creationId xmlns:a16="http://schemas.microsoft.com/office/drawing/2014/main" id="{A6D76614-D9EE-3D4F-B81B-E1703E7BE966}"/>
              </a:ext>
            </a:extLst>
          </p:cNvPr>
          <p:cNvSpPr>
            <a:spLocks noGrp="1"/>
          </p:cNvSpPr>
          <p:nvPr>
            <p:ph type="body" sz="quarter" idx="12"/>
          </p:nvPr>
        </p:nvSpPr>
        <p:spPr>
          <a:xfrm>
            <a:off x="1610565" y="2854098"/>
            <a:ext cx="6690476" cy="1151967"/>
          </a:xfrm>
        </p:spPr>
        <p:txBody>
          <a:bodyPr/>
          <a:lstStyle/>
          <a:p>
            <a:r>
              <a:rPr lang="en-US">
                <a:highlight>
                  <a:srgbClr val="FFFF00"/>
                </a:highlight>
              </a:rPr>
              <a:t>CAPA</a:t>
            </a:r>
          </a:p>
        </p:txBody>
      </p:sp>
      <p:sp>
        <p:nvSpPr>
          <p:cNvPr id="10" name="Shape 2546">
            <a:extLst>
              <a:ext uri="{FF2B5EF4-FFF2-40B4-BE49-F238E27FC236}">
                <a16:creationId xmlns:a16="http://schemas.microsoft.com/office/drawing/2014/main" id="{DA690B46-5C43-0E47-8CCD-B3BD3F303E11}"/>
              </a:ext>
            </a:extLst>
          </p:cNvPr>
          <p:cNvSpPr/>
          <p:nvPr/>
        </p:nvSpPr>
        <p:spPr>
          <a:xfrm rot="5400000" flipH="1">
            <a:off x="8893339" y="1130940"/>
            <a:ext cx="209496" cy="171407"/>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11" name="Rectangle 10">
            <a:extLst>
              <a:ext uri="{FF2B5EF4-FFF2-40B4-BE49-F238E27FC236}">
                <a16:creationId xmlns:a16="http://schemas.microsoft.com/office/drawing/2014/main" id="{8CD78100-DBD5-ED4E-A985-EBEE1B85E2E3}"/>
              </a:ext>
            </a:extLst>
          </p:cNvPr>
          <p:cNvSpPr/>
          <p:nvPr/>
        </p:nvSpPr>
        <p:spPr>
          <a:xfrm>
            <a:off x="757297" y="1044391"/>
            <a:ext cx="1226874" cy="300210"/>
          </a:xfrm>
          <a:prstGeom prst="rect">
            <a:avLst/>
          </a:prstGeom>
        </p:spPr>
        <p:txBody>
          <a:bodyPr wrap="none">
            <a:spAutoFit/>
          </a:bodyPr>
          <a:lstStyle/>
          <a:p>
            <a:r>
              <a:rPr lang="en-US" sz="1351" b="1">
                <a:solidFill>
                  <a:schemeClr val="bg1"/>
                </a:solidFill>
                <a:latin typeface="Montserrat" pitchFamily="2" charset="77"/>
              </a:rPr>
              <a:t>Brizola e Japur</a:t>
            </a:r>
          </a:p>
        </p:txBody>
      </p:sp>
      <p:pic>
        <p:nvPicPr>
          <p:cNvPr id="7" name="Picture 6" descr="A picture containing person, person, holding, cellphone&#10;&#10;Description automatically generated">
            <a:extLst>
              <a:ext uri="{FF2B5EF4-FFF2-40B4-BE49-F238E27FC236}">
                <a16:creationId xmlns:a16="http://schemas.microsoft.com/office/drawing/2014/main" id="{E0D30F27-6C22-4118-87F0-0FBBDF6D8DA1}"/>
              </a:ext>
            </a:extLst>
          </p:cNvPr>
          <p:cNvPicPr>
            <a:picLocks noChangeAspect="1"/>
          </p:cNvPicPr>
          <p:nvPr/>
        </p:nvPicPr>
        <p:blipFill>
          <a:blip r:embed="rId2"/>
          <a:stretch>
            <a:fillRect/>
          </a:stretch>
        </p:blipFill>
        <p:spPr>
          <a:xfrm>
            <a:off x="0" y="0"/>
            <a:ext cx="9906000" cy="6858000"/>
          </a:xfrm>
          <a:prstGeom prst="rect">
            <a:avLst/>
          </a:prstGeom>
        </p:spPr>
      </p:pic>
      <p:sp>
        <p:nvSpPr>
          <p:cNvPr id="8" name="TextBox 7">
            <a:extLst>
              <a:ext uri="{FF2B5EF4-FFF2-40B4-BE49-F238E27FC236}">
                <a16:creationId xmlns:a16="http://schemas.microsoft.com/office/drawing/2014/main" id="{B037AD23-5F1D-4399-BD8D-1CA1000DE491}"/>
              </a:ext>
            </a:extLst>
          </p:cNvPr>
          <p:cNvSpPr txBox="1"/>
          <p:nvPr/>
        </p:nvSpPr>
        <p:spPr>
          <a:xfrm>
            <a:off x="2465138" y="1321392"/>
            <a:ext cx="6164512" cy="1754326"/>
          </a:xfrm>
          <a:prstGeom prst="rect">
            <a:avLst/>
          </a:prstGeom>
          <a:noFill/>
        </p:spPr>
        <p:txBody>
          <a:bodyPr wrap="square" rtlCol="0">
            <a:spAutoFit/>
          </a:bodyPr>
          <a:lstStyle/>
          <a:p>
            <a:r>
              <a:rPr lang="pt-BR" sz="5400" b="1" dirty="0">
                <a:solidFill>
                  <a:schemeClr val="bg1"/>
                </a:solidFill>
                <a:latin typeface="Source Sans Pro" panose="020B0503030403020204" pitchFamily="34" charset="0"/>
                <a:ea typeface="Source Sans Pro" panose="020B0503030403020204" pitchFamily="34" charset="0"/>
              </a:rPr>
              <a:t>RELATÓRIO</a:t>
            </a:r>
          </a:p>
          <a:p>
            <a:r>
              <a:rPr lang="pt-BR" sz="5400" dirty="0">
                <a:solidFill>
                  <a:schemeClr val="bg1"/>
                </a:solidFill>
                <a:latin typeface="Source Sans Pro" panose="020B0503030403020204" pitchFamily="34" charset="0"/>
                <a:ea typeface="Source Sans Pro" panose="020B0503030403020204" pitchFamily="34" charset="0"/>
              </a:rPr>
              <a:t>	DE ATIVIDADES</a:t>
            </a:r>
          </a:p>
        </p:txBody>
      </p:sp>
      <p:sp>
        <p:nvSpPr>
          <p:cNvPr id="12" name="Subtitle 1">
            <a:extLst>
              <a:ext uri="{FF2B5EF4-FFF2-40B4-BE49-F238E27FC236}">
                <a16:creationId xmlns:a16="http://schemas.microsoft.com/office/drawing/2014/main" id="{D8C40095-7F72-4C7E-8025-0571A41F8B02}"/>
              </a:ext>
            </a:extLst>
          </p:cNvPr>
          <p:cNvSpPr txBox="1">
            <a:spLocks/>
          </p:cNvSpPr>
          <p:nvPr/>
        </p:nvSpPr>
        <p:spPr>
          <a:xfrm>
            <a:off x="-51823" y="3235811"/>
            <a:ext cx="9957823" cy="1925776"/>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accent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accent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70000"/>
              </a:lnSpc>
              <a:spcBef>
                <a:spcPts val="0"/>
              </a:spcBef>
            </a:pPr>
            <a:r>
              <a:rPr lang="pt-BR"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Autos</a:t>
            </a:r>
            <a:r>
              <a:rPr lang="pt-BR" sz="14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n</a:t>
            </a:r>
            <a:r>
              <a:rPr lang="pt-BR" sz="1400" b="1" baseline="300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o </a:t>
            </a:r>
            <a:r>
              <a:rPr lang="pt-BR" sz="14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5010156-72.2020.8.21.0010/RS</a:t>
            </a:r>
          </a:p>
          <a:p>
            <a:pPr marL="0" indent="0" algn="ctr">
              <a:lnSpc>
                <a:spcPct val="170000"/>
              </a:lnSpc>
              <a:spcBef>
                <a:spcPts val="0"/>
              </a:spcBef>
              <a:buNone/>
            </a:pPr>
            <a:r>
              <a:rPr lang="pt-BR"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Ação: </a:t>
            </a:r>
            <a:r>
              <a:rPr lang="pt-BR" sz="14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Recuperação Judicial</a:t>
            </a:r>
            <a:endParaRPr lang="en-US"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a:p>
            <a:pPr algn="ctr">
              <a:lnSpc>
                <a:spcPct val="170000"/>
              </a:lnSpc>
              <a:spcBef>
                <a:spcPts val="0"/>
              </a:spcBef>
            </a:pPr>
            <a:r>
              <a:rPr lang="pt-BR" sz="14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6ª Vara Cível da Comarca de Caxias do Sul</a:t>
            </a:r>
          </a:p>
          <a:p>
            <a:pPr algn="ctr">
              <a:lnSpc>
                <a:spcPct val="170000"/>
              </a:lnSpc>
              <a:spcBef>
                <a:spcPts val="0"/>
              </a:spcBef>
            </a:pPr>
            <a:r>
              <a:rPr lang="pt-BR"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Recuperanda: </a:t>
            </a:r>
            <a:r>
              <a:rPr lang="pt-BR" sz="14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Rio Prata Industria de Fixadores Ltda</a:t>
            </a:r>
          </a:p>
          <a:p>
            <a:pPr algn="ctr">
              <a:lnSpc>
                <a:spcPct val="170000"/>
              </a:lnSpc>
              <a:spcBef>
                <a:spcPts val="0"/>
              </a:spcBef>
            </a:pPr>
            <a:r>
              <a:rPr lang="pt-BR"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Administração Judicial: </a:t>
            </a:r>
            <a:r>
              <a:rPr lang="pt-BR" sz="14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Brizola e Japur Administração Judicial</a:t>
            </a:r>
          </a:p>
          <a:p>
            <a:pPr algn="ctr">
              <a:lnSpc>
                <a:spcPct val="170000"/>
              </a:lnSpc>
              <a:spcBef>
                <a:spcPts val="0"/>
              </a:spcBef>
            </a:pPr>
            <a:endParaRPr lang="pt-BR" sz="1200" b="1"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785397685"/>
      </p:ext>
    </p:extLst>
  </p:cSld>
  <p:clrMapOvr>
    <a:masterClrMapping/>
  </p:clrMapOvr>
  <p:transition spd="slow" advTm="100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8742">
            <a:extLst>
              <a:ext uri="{FF2B5EF4-FFF2-40B4-BE49-F238E27FC236}">
                <a16:creationId xmlns:a16="http://schemas.microsoft.com/office/drawing/2014/main" id="{16CB5F09-D5A1-4434-B12E-6CA14192B05F}"/>
              </a:ext>
            </a:extLst>
          </p:cNvPr>
          <p:cNvSpPr/>
          <p:nvPr/>
        </p:nvSpPr>
        <p:spPr>
          <a:xfrm flipV="1">
            <a:off x="1070415" y="3276972"/>
            <a:ext cx="2752976" cy="24"/>
          </a:xfrm>
          <a:prstGeom prst="line">
            <a:avLst/>
          </a:prstGeom>
          <a:noFill/>
          <a:ln w="25400" cap="flat">
            <a:solidFill>
              <a:schemeClr val="accent5">
                <a:lumMod val="50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82">
              <a:defRPr sz="1200">
                <a:latin typeface="Helvetica"/>
                <a:ea typeface="Helvetica"/>
                <a:cs typeface="Helvetica"/>
                <a:sym typeface="Helvetica"/>
              </a:defRPr>
            </a:pPr>
            <a:endParaRPr lang="pt-BR" sz="900">
              <a:solidFill>
                <a:sysClr val="windowText" lastClr="000000"/>
              </a:solidFill>
              <a:latin typeface="Source Sans Pro" panose="020B0503030403020204" pitchFamily="34" charset="0"/>
              <a:ea typeface="Source Sans Pro" panose="020B0503030403020204" pitchFamily="34" charset="0"/>
            </a:endParaRPr>
          </a:p>
        </p:txBody>
      </p:sp>
      <p:sp>
        <p:nvSpPr>
          <p:cNvPr id="32" name="Shape 8723">
            <a:extLst>
              <a:ext uri="{FF2B5EF4-FFF2-40B4-BE49-F238E27FC236}">
                <a16:creationId xmlns:a16="http://schemas.microsoft.com/office/drawing/2014/main" id="{259264F1-7D41-4E42-AE18-0238C49F7228}"/>
              </a:ext>
            </a:extLst>
          </p:cNvPr>
          <p:cNvSpPr/>
          <p:nvPr/>
        </p:nvSpPr>
        <p:spPr>
          <a:xfrm>
            <a:off x="957995" y="1862294"/>
            <a:ext cx="2752978" cy="900579"/>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sz="2400" b="1" dirty="0">
                <a:solidFill>
                  <a:sysClr val="windowText" lastClr="000000"/>
                </a:solidFill>
                <a:latin typeface="Source Sans Pro Light" panose="020B0403030403020204" pitchFamily="34" charset="0"/>
                <a:ea typeface="Source Sans Pro Light" panose="020B0403030403020204" pitchFamily="34" charset="0"/>
                <a:cs typeface="Arial" panose="020B0604020202020204" pitchFamily="34" charset="0"/>
              </a:rPr>
              <a:t>Rio Prata Indústria de Fixadores Ltda</a:t>
            </a:r>
            <a:endParaRPr lang="pt-BR" sz="2400" b="1" dirty="0">
              <a:latin typeface="Source Sans Pro Light" panose="020B0403030403020204" pitchFamily="34" charset="0"/>
              <a:ea typeface="Source Sans Pro Light" panose="020B0403030403020204" pitchFamily="34" charset="0"/>
            </a:endParaRPr>
          </a:p>
        </p:txBody>
      </p:sp>
      <p:sp>
        <p:nvSpPr>
          <p:cNvPr id="33" name="Shape 8713">
            <a:extLst>
              <a:ext uri="{FF2B5EF4-FFF2-40B4-BE49-F238E27FC236}">
                <a16:creationId xmlns:a16="http://schemas.microsoft.com/office/drawing/2014/main" id="{098091F0-A1E5-4DF8-9A68-281065A44C23}"/>
              </a:ext>
            </a:extLst>
          </p:cNvPr>
          <p:cNvSpPr/>
          <p:nvPr/>
        </p:nvSpPr>
        <p:spPr>
          <a:xfrm>
            <a:off x="603261" y="2581119"/>
            <a:ext cx="3540849" cy="652212"/>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788" b="1">
                <a:solidFill>
                  <a:sysClr val="windowText" lastClr="000000"/>
                </a:solidFill>
                <a:latin typeface="Arial" panose="020B0604020202020204" pitchFamily="34" charset="0"/>
                <a:ea typeface="Cambria" panose="02040503050406030204" pitchFamily="18" charset="0"/>
                <a:cs typeface="Arial" panose="020B0604020202020204" pitchFamily="34" charset="0"/>
              </a:rPr>
              <a:t> </a:t>
            </a:r>
            <a:r>
              <a:rPr lang="pt-BR" sz="1600">
                <a:solidFill>
                  <a:srgbClr val="000000"/>
                </a:solidFill>
                <a:latin typeface="Source Sans Pro Light" panose="020B0403030403020204" pitchFamily="34" charset="0"/>
              </a:rPr>
              <a:t>CNPJ: 11.726.580/0001-15</a:t>
            </a:r>
            <a:endParaRPr sz="2400">
              <a:solidFill>
                <a:srgbClr val="000000"/>
              </a:solidFill>
              <a:latin typeface="Source Sans Pro Light" panose="020B0403030403020204" pitchFamily="34" charset="0"/>
              <a:sym typeface="Arimo"/>
            </a:endParaRPr>
          </a:p>
        </p:txBody>
      </p:sp>
      <p:grpSp>
        <p:nvGrpSpPr>
          <p:cNvPr id="34" name="Group 33">
            <a:extLst>
              <a:ext uri="{FF2B5EF4-FFF2-40B4-BE49-F238E27FC236}">
                <a16:creationId xmlns:a16="http://schemas.microsoft.com/office/drawing/2014/main" id="{243FA3B1-2F62-43EE-9AD6-D6EF341A5707}"/>
              </a:ext>
            </a:extLst>
          </p:cNvPr>
          <p:cNvGrpSpPr/>
          <p:nvPr/>
        </p:nvGrpSpPr>
        <p:grpSpPr>
          <a:xfrm>
            <a:off x="4597954" y="1482633"/>
            <a:ext cx="4704785" cy="4443220"/>
            <a:chOff x="2352696" y="655466"/>
            <a:chExt cx="6934240" cy="5936004"/>
          </a:xfrm>
        </p:grpSpPr>
        <p:grpSp>
          <p:nvGrpSpPr>
            <p:cNvPr id="35" name="Group 1451">
              <a:extLst>
                <a:ext uri="{FF2B5EF4-FFF2-40B4-BE49-F238E27FC236}">
                  <a16:creationId xmlns:a16="http://schemas.microsoft.com/office/drawing/2014/main" id="{BD5BE0DD-2AA2-491E-9EAE-B1E88A577C2C}"/>
                </a:ext>
              </a:extLst>
            </p:cNvPr>
            <p:cNvGrpSpPr>
              <a:grpSpLocks/>
            </p:cNvGrpSpPr>
            <p:nvPr/>
          </p:nvGrpSpPr>
          <p:grpSpPr bwMode="auto">
            <a:xfrm>
              <a:off x="2352696" y="655466"/>
              <a:ext cx="6934240" cy="5936004"/>
              <a:chOff x="3131" y="1566"/>
              <a:chExt cx="6201" cy="5885"/>
            </a:xfrm>
            <a:solidFill>
              <a:schemeClr val="accent2">
                <a:lumMod val="60000"/>
                <a:lumOff val="40000"/>
              </a:schemeClr>
            </a:solidFill>
          </p:grpSpPr>
          <p:sp>
            <p:nvSpPr>
              <p:cNvPr id="37" name="Freeform 1272">
                <a:extLst>
                  <a:ext uri="{FF2B5EF4-FFF2-40B4-BE49-F238E27FC236}">
                    <a16:creationId xmlns:a16="http://schemas.microsoft.com/office/drawing/2014/main" id="{C553F462-E69F-48D0-A650-686B633D0263}"/>
                  </a:ext>
                </a:extLst>
              </p:cNvPr>
              <p:cNvSpPr>
                <a:spLocks/>
              </p:cNvSpPr>
              <p:nvPr/>
            </p:nvSpPr>
            <p:spPr bwMode="auto">
              <a:xfrm>
                <a:off x="5126" y="3871"/>
                <a:ext cx="57" cy="9"/>
              </a:xfrm>
              <a:custGeom>
                <a:avLst/>
                <a:gdLst>
                  <a:gd name="T0" fmla="*/ 2 w 120"/>
                  <a:gd name="T1" fmla="*/ 8 h 18"/>
                  <a:gd name="T2" fmla="*/ 43 w 120"/>
                  <a:gd name="T3" fmla="*/ 3 h 18"/>
                  <a:gd name="T4" fmla="*/ 61 w 120"/>
                  <a:gd name="T5" fmla="*/ 17 h 18"/>
                  <a:gd name="T6" fmla="*/ 2 w 120"/>
                  <a:gd name="T7" fmla="*/ 8 h 18"/>
                </a:gdLst>
                <a:ahLst/>
                <a:cxnLst>
                  <a:cxn ang="0">
                    <a:pos x="T0" y="T1"/>
                  </a:cxn>
                  <a:cxn ang="0">
                    <a:pos x="T2" y="T3"/>
                  </a:cxn>
                  <a:cxn ang="0">
                    <a:pos x="T4" y="T5"/>
                  </a:cxn>
                  <a:cxn ang="0">
                    <a:pos x="T6" y="T7"/>
                  </a:cxn>
                </a:cxnLst>
                <a:rect l="0" t="0" r="r" b="b"/>
                <a:pathLst>
                  <a:path w="120" h="18">
                    <a:moveTo>
                      <a:pt x="2" y="8"/>
                    </a:moveTo>
                    <a:cubicBezTo>
                      <a:pt x="0" y="3"/>
                      <a:pt x="18" y="0"/>
                      <a:pt x="43" y="3"/>
                    </a:cubicBezTo>
                    <a:cubicBezTo>
                      <a:pt x="113" y="9"/>
                      <a:pt x="120" y="16"/>
                      <a:pt x="61" y="17"/>
                    </a:cubicBezTo>
                    <a:cubicBezTo>
                      <a:pt x="32" y="18"/>
                      <a:pt x="6" y="1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38" name="Freeform 1336">
                <a:extLst>
                  <a:ext uri="{FF2B5EF4-FFF2-40B4-BE49-F238E27FC236}">
                    <a16:creationId xmlns:a16="http://schemas.microsoft.com/office/drawing/2014/main" id="{BBD203CB-D1B8-40F0-8A64-DA4F7E010BE5}"/>
                  </a:ext>
                </a:extLst>
              </p:cNvPr>
              <p:cNvSpPr>
                <a:spLocks/>
              </p:cNvSpPr>
              <p:nvPr/>
            </p:nvSpPr>
            <p:spPr bwMode="auto">
              <a:xfrm>
                <a:off x="3131" y="2439"/>
                <a:ext cx="3251" cy="3390"/>
              </a:xfrm>
              <a:custGeom>
                <a:avLst/>
                <a:gdLst>
                  <a:gd name="T0" fmla="*/ 4989 w 6773"/>
                  <a:gd name="T1" fmla="*/ 5579 h 6286"/>
                  <a:gd name="T2" fmla="*/ 4474 w 6773"/>
                  <a:gd name="T3" fmla="*/ 5444 h 6286"/>
                  <a:gd name="T4" fmla="*/ 4150 w 6773"/>
                  <a:gd name="T5" fmla="*/ 5275 h 6286"/>
                  <a:gd name="T6" fmla="*/ 3829 w 6773"/>
                  <a:gd name="T7" fmla="*/ 5108 h 6286"/>
                  <a:gd name="T8" fmla="*/ 3590 w 6773"/>
                  <a:gd name="T9" fmla="*/ 4803 h 6286"/>
                  <a:gd name="T10" fmla="*/ 3249 w 6773"/>
                  <a:gd name="T11" fmla="*/ 4508 h 6286"/>
                  <a:gd name="T12" fmla="*/ 2962 w 6773"/>
                  <a:gd name="T13" fmla="*/ 4779 h 6286"/>
                  <a:gd name="T14" fmla="*/ 2594 w 6773"/>
                  <a:gd name="T15" fmla="*/ 4892 h 6286"/>
                  <a:gd name="T16" fmla="*/ 2471 w 6773"/>
                  <a:gd name="T17" fmla="*/ 4349 h 6286"/>
                  <a:gd name="T18" fmla="*/ 2187 w 6773"/>
                  <a:gd name="T19" fmla="*/ 4055 h 6286"/>
                  <a:gd name="T20" fmla="*/ 1937 w 6773"/>
                  <a:gd name="T21" fmla="*/ 3861 h 6286"/>
                  <a:gd name="T22" fmla="*/ 1721 w 6773"/>
                  <a:gd name="T23" fmla="*/ 3680 h 6286"/>
                  <a:gd name="T24" fmla="*/ 1550 w 6773"/>
                  <a:gd name="T25" fmla="*/ 3487 h 6286"/>
                  <a:gd name="T26" fmla="*/ 1123 w 6773"/>
                  <a:gd name="T27" fmla="*/ 3284 h 6286"/>
                  <a:gd name="T28" fmla="*/ 762 w 6773"/>
                  <a:gd name="T29" fmla="*/ 3336 h 6286"/>
                  <a:gd name="T30" fmla="*/ 421 w 6773"/>
                  <a:gd name="T31" fmla="*/ 3567 h 6286"/>
                  <a:gd name="T32" fmla="*/ 193 w 6773"/>
                  <a:gd name="T33" fmla="*/ 3567 h 6286"/>
                  <a:gd name="T34" fmla="*/ 56 w 6773"/>
                  <a:gd name="T35" fmla="*/ 3419 h 6286"/>
                  <a:gd name="T36" fmla="*/ 750 w 6773"/>
                  <a:gd name="T37" fmla="*/ 2767 h 6286"/>
                  <a:gd name="T38" fmla="*/ 1340 w 6773"/>
                  <a:gd name="T39" fmla="*/ 2172 h 6286"/>
                  <a:gd name="T40" fmla="*/ 1686 w 6773"/>
                  <a:gd name="T41" fmla="*/ 1698 h 6286"/>
                  <a:gd name="T42" fmla="*/ 2123 w 6773"/>
                  <a:gd name="T43" fmla="*/ 1249 h 6286"/>
                  <a:gd name="T44" fmla="*/ 2760 w 6773"/>
                  <a:gd name="T45" fmla="*/ 664 h 6286"/>
                  <a:gd name="T46" fmla="*/ 3134 w 6773"/>
                  <a:gd name="T47" fmla="*/ 480 h 6286"/>
                  <a:gd name="T48" fmla="*/ 3232 w 6773"/>
                  <a:gd name="T49" fmla="*/ 104 h 6286"/>
                  <a:gd name="T50" fmla="*/ 3469 w 6773"/>
                  <a:gd name="T51" fmla="*/ 18 h 6286"/>
                  <a:gd name="T52" fmla="*/ 3631 w 6773"/>
                  <a:gd name="T53" fmla="*/ 288 h 6286"/>
                  <a:gd name="T54" fmla="*/ 3385 w 6773"/>
                  <a:gd name="T55" fmla="*/ 449 h 6286"/>
                  <a:gd name="T56" fmla="*/ 3079 w 6773"/>
                  <a:gd name="T57" fmla="*/ 721 h 6286"/>
                  <a:gd name="T58" fmla="*/ 3054 w 6773"/>
                  <a:gd name="T59" fmla="*/ 922 h 6286"/>
                  <a:gd name="T60" fmla="*/ 3381 w 6773"/>
                  <a:gd name="T61" fmla="*/ 1073 h 6286"/>
                  <a:gd name="T62" fmla="*/ 3679 w 6773"/>
                  <a:gd name="T63" fmla="*/ 1411 h 6286"/>
                  <a:gd name="T64" fmla="*/ 3730 w 6773"/>
                  <a:gd name="T65" fmla="*/ 1855 h 6286"/>
                  <a:gd name="T66" fmla="*/ 4150 w 6773"/>
                  <a:gd name="T67" fmla="*/ 1893 h 6286"/>
                  <a:gd name="T68" fmla="*/ 4469 w 6773"/>
                  <a:gd name="T69" fmla="*/ 2361 h 6286"/>
                  <a:gd name="T70" fmla="*/ 4329 w 6773"/>
                  <a:gd name="T71" fmla="*/ 2602 h 6286"/>
                  <a:gd name="T72" fmla="*/ 4016 w 6773"/>
                  <a:gd name="T73" fmla="*/ 2603 h 6286"/>
                  <a:gd name="T74" fmla="*/ 3745 w 6773"/>
                  <a:gd name="T75" fmla="*/ 3232 h 6286"/>
                  <a:gd name="T76" fmla="*/ 4002 w 6773"/>
                  <a:gd name="T77" fmla="*/ 3228 h 6286"/>
                  <a:gd name="T78" fmla="*/ 4389 w 6773"/>
                  <a:gd name="T79" fmla="*/ 3284 h 6286"/>
                  <a:gd name="T80" fmla="*/ 5095 w 6773"/>
                  <a:gd name="T81" fmla="*/ 3067 h 6286"/>
                  <a:gd name="T82" fmla="*/ 5649 w 6773"/>
                  <a:gd name="T83" fmla="*/ 3029 h 6286"/>
                  <a:gd name="T84" fmla="*/ 6012 w 6773"/>
                  <a:gd name="T85" fmla="*/ 3238 h 6286"/>
                  <a:gd name="T86" fmla="*/ 5887 w 6773"/>
                  <a:gd name="T87" fmla="*/ 3514 h 6286"/>
                  <a:gd name="T88" fmla="*/ 5935 w 6773"/>
                  <a:gd name="T89" fmla="*/ 3848 h 6286"/>
                  <a:gd name="T90" fmla="*/ 6148 w 6773"/>
                  <a:gd name="T91" fmla="*/ 3973 h 6286"/>
                  <a:gd name="T92" fmla="*/ 6185 w 6773"/>
                  <a:gd name="T93" fmla="*/ 4413 h 6286"/>
                  <a:gd name="T94" fmla="*/ 6554 w 6773"/>
                  <a:gd name="T95" fmla="*/ 4661 h 6286"/>
                  <a:gd name="T96" fmla="*/ 6705 w 6773"/>
                  <a:gd name="T97" fmla="*/ 4907 h 6286"/>
                  <a:gd name="T98" fmla="*/ 6512 w 6773"/>
                  <a:gd name="T99" fmla="*/ 5253 h 6286"/>
                  <a:gd name="T100" fmla="*/ 6206 w 6773"/>
                  <a:gd name="T101" fmla="*/ 5430 h 6286"/>
                  <a:gd name="T102" fmla="*/ 5998 w 6773"/>
                  <a:gd name="T103" fmla="*/ 6061 h 6286"/>
                  <a:gd name="T104" fmla="*/ 5870 w 6773"/>
                  <a:gd name="T105" fmla="*/ 6254 h 6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73" h="6286">
                    <a:moveTo>
                      <a:pt x="5450" y="6072"/>
                    </a:moveTo>
                    <a:cubicBezTo>
                      <a:pt x="5296" y="5955"/>
                      <a:pt x="5165" y="5855"/>
                      <a:pt x="5159" y="5849"/>
                    </a:cubicBezTo>
                    <a:cubicBezTo>
                      <a:pt x="5152" y="5843"/>
                      <a:pt x="5146" y="5821"/>
                      <a:pt x="5144" y="5799"/>
                    </a:cubicBezTo>
                    <a:cubicBezTo>
                      <a:pt x="5143" y="5778"/>
                      <a:pt x="5127" y="5739"/>
                      <a:pt x="5110" y="5714"/>
                    </a:cubicBezTo>
                    <a:cubicBezTo>
                      <a:pt x="5093" y="5688"/>
                      <a:pt x="5070" y="5653"/>
                      <a:pt x="5060" y="5636"/>
                    </a:cubicBezTo>
                    <a:cubicBezTo>
                      <a:pt x="5049" y="5617"/>
                      <a:pt x="5018" y="5593"/>
                      <a:pt x="4989" y="5579"/>
                    </a:cubicBezTo>
                    <a:cubicBezTo>
                      <a:pt x="4960" y="5567"/>
                      <a:pt x="4937" y="5549"/>
                      <a:pt x="4937" y="5542"/>
                    </a:cubicBezTo>
                    <a:cubicBezTo>
                      <a:pt x="4937" y="5521"/>
                      <a:pt x="4909" y="5511"/>
                      <a:pt x="4846" y="5511"/>
                    </a:cubicBezTo>
                    <a:cubicBezTo>
                      <a:pt x="4819" y="5511"/>
                      <a:pt x="4762" y="5499"/>
                      <a:pt x="4723" y="5484"/>
                    </a:cubicBezTo>
                    <a:cubicBezTo>
                      <a:pt x="4660" y="5463"/>
                      <a:pt x="4641" y="5461"/>
                      <a:pt x="4579" y="5472"/>
                    </a:cubicBezTo>
                    <a:lnTo>
                      <a:pt x="4507" y="5486"/>
                    </a:lnTo>
                    <a:lnTo>
                      <a:pt x="4474" y="5444"/>
                    </a:lnTo>
                    <a:cubicBezTo>
                      <a:pt x="4454" y="5423"/>
                      <a:pt x="4439" y="5400"/>
                      <a:pt x="4437" y="5396"/>
                    </a:cubicBezTo>
                    <a:cubicBezTo>
                      <a:pt x="4437" y="5389"/>
                      <a:pt x="4424" y="5386"/>
                      <a:pt x="4406" y="5386"/>
                    </a:cubicBezTo>
                    <a:cubicBezTo>
                      <a:pt x="4379" y="5386"/>
                      <a:pt x="4325" y="5348"/>
                      <a:pt x="4325" y="5328"/>
                    </a:cubicBezTo>
                    <a:cubicBezTo>
                      <a:pt x="4325" y="5324"/>
                      <a:pt x="4305" y="5296"/>
                      <a:pt x="4280" y="5266"/>
                    </a:cubicBezTo>
                    <a:cubicBezTo>
                      <a:pt x="4235" y="5211"/>
                      <a:pt x="4175" y="5189"/>
                      <a:pt x="4175" y="5228"/>
                    </a:cubicBezTo>
                    <a:cubicBezTo>
                      <a:pt x="4175" y="5237"/>
                      <a:pt x="4164" y="5259"/>
                      <a:pt x="4150" y="5275"/>
                    </a:cubicBezTo>
                    <a:lnTo>
                      <a:pt x="4126" y="5307"/>
                    </a:lnTo>
                    <a:lnTo>
                      <a:pt x="4060" y="5275"/>
                    </a:lnTo>
                    <a:cubicBezTo>
                      <a:pt x="4024" y="5258"/>
                      <a:pt x="3989" y="5237"/>
                      <a:pt x="3981" y="5227"/>
                    </a:cubicBezTo>
                    <a:cubicBezTo>
                      <a:pt x="3975" y="5218"/>
                      <a:pt x="3944" y="5205"/>
                      <a:pt x="3912" y="5200"/>
                    </a:cubicBezTo>
                    <a:cubicBezTo>
                      <a:pt x="3865" y="5193"/>
                      <a:pt x="3855" y="5187"/>
                      <a:pt x="3852" y="5161"/>
                    </a:cubicBezTo>
                    <a:cubicBezTo>
                      <a:pt x="3850" y="5143"/>
                      <a:pt x="3839" y="5119"/>
                      <a:pt x="3829" y="5108"/>
                    </a:cubicBezTo>
                    <a:cubicBezTo>
                      <a:pt x="3819" y="5097"/>
                      <a:pt x="3800" y="5069"/>
                      <a:pt x="3789" y="5046"/>
                    </a:cubicBezTo>
                    <a:cubicBezTo>
                      <a:pt x="3776" y="5023"/>
                      <a:pt x="3752" y="5002"/>
                      <a:pt x="3736" y="4998"/>
                    </a:cubicBezTo>
                    <a:cubicBezTo>
                      <a:pt x="3712" y="4992"/>
                      <a:pt x="3707" y="4983"/>
                      <a:pt x="3710" y="4959"/>
                    </a:cubicBezTo>
                    <a:cubicBezTo>
                      <a:pt x="3712" y="4942"/>
                      <a:pt x="3705" y="4919"/>
                      <a:pt x="3695" y="4911"/>
                    </a:cubicBezTo>
                    <a:cubicBezTo>
                      <a:pt x="3684" y="4902"/>
                      <a:pt x="3675" y="4883"/>
                      <a:pt x="3675" y="4868"/>
                    </a:cubicBezTo>
                    <a:cubicBezTo>
                      <a:pt x="3675" y="4839"/>
                      <a:pt x="3640" y="4812"/>
                      <a:pt x="3590" y="4803"/>
                    </a:cubicBezTo>
                    <a:cubicBezTo>
                      <a:pt x="3546" y="4794"/>
                      <a:pt x="3537" y="4788"/>
                      <a:pt x="3546" y="4766"/>
                    </a:cubicBezTo>
                    <a:cubicBezTo>
                      <a:pt x="3555" y="4742"/>
                      <a:pt x="3504" y="4686"/>
                      <a:pt x="3473" y="4686"/>
                    </a:cubicBezTo>
                    <a:cubicBezTo>
                      <a:pt x="3460" y="4686"/>
                      <a:pt x="3450" y="4680"/>
                      <a:pt x="3450" y="4674"/>
                    </a:cubicBezTo>
                    <a:cubicBezTo>
                      <a:pt x="3450" y="4654"/>
                      <a:pt x="3393" y="4598"/>
                      <a:pt x="3373" y="4598"/>
                    </a:cubicBezTo>
                    <a:cubicBezTo>
                      <a:pt x="3362" y="4598"/>
                      <a:pt x="3344" y="4577"/>
                      <a:pt x="3330" y="4552"/>
                    </a:cubicBezTo>
                    <a:cubicBezTo>
                      <a:pt x="3306" y="4507"/>
                      <a:pt x="3301" y="4504"/>
                      <a:pt x="3249" y="4508"/>
                    </a:cubicBezTo>
                    <a:cubicBezTo>
                      <a:pt x="3175" y="4513"/>
                      <a:pt x="3127" y="4557"/>
                      <a:pt x="3150" y="4598"/>
                    </a:cubicBezTo>
                    <a:cubicBezTo>
                      <a:pt x="3161" y="4621"/>
                      <a:pt x="3161" y="4633"/>
                      <a:pt x="3150" y="4655"/>
                    </a:cubicBezTo>
                    <a:cubicBezTo>
                      <a:pt x="3137" y="4678"/>
                      <a:pt x="3126" y="4683"/>
                      <a:pt x="3091" y="4678"/>
                    </a:cubicBezTo>
                    <a:cubicBezTo>
                      <a:pt x="3059" y="4674"/>
                      <a:pt x="3048" y="4678"/>
                      <a:pt x="3041" y="4696"/>
                    </a:cubicBezTo>
                    <a:cubicBezTo>
                      <a:pt x="3031" y="4722"/>
                      <a:pt x="2993" y="4761"/>
                      <a:pt x="2975" y="4761"/>
                    </a:cubicBezTo>
                    <a:cubicBezTo>
                      <a:pt x="2969" y="4761"/>
                      <a:pt x="2962" y="4769"/>
                      <a:pt x="2962" y="4779"/>
                    </a:cubicBezTo>
                    <a:cubicBezTo>
                      <a:pt x="2962" y="4792"/>
                      <a:pt x="2950" y="4798"/>
                      <a:pt x="2926" y="4798"/>
                    </a:cubicBezTo>
                    <a:cubicBezTo>
                      <a:pt x="2906" y="4798"/>
                      <a:pt x="2887" y="4805"/>
                      <a:pt x="2882" y="4817"/>
                    </a:cubicBezTo>
                    <a:cubicBezTo>
                      <a:pt x="2879" y="4827"/>
                      <a:pt x="2866" y="4836"/>
                      <a:pt x="2854" y="4836"/>
                    </a:cubicBezTo>
                    <a:cubicBezTo>
                      <a:pt x="2841" y="4836"/>
                      <a:pt x="2825" y="4846"/>
                      <a:pt x="2816" y="4859"/>
                    </a:cubicBezTo>
                    <a:cubicBezTo>
                      <a:pt x="2801" y="4883"/>
                      <a:pt x="2785" y="4886"/>
                      <a:pt x="2662" y="4889"/>
                    </a:cubicBezTo>
                    <a:lnTo>
                      <a:pt x="2594" y="4892"/>
                    </a:lnTo>
                    <a:lnTo>
                      <a:pt x="2596" y="4754"/>
                    </a:lnTo>
                    <a:cubicBezTo>
                      <a:pt x="2599" y="4679"/>
                      <a:pt x="2606" y="4602"/>
                      <a:pt x="2614" y="4583"/>
                    </a:cubicBezTo>
                    <a:cubicBezTo>
                      <a:pt x="2626" y="4553"/>
                      <a:pt x="2624" y="4538"/>
                      <a:pt x="2595" y="4479"/>
                    </a:cubicBezTo>
                    <a:cubicBezTo>
                      <a:pt x="2577" y="4441"/>
                      <a:pt x="2552" y="4405"/>
                      <a:pt x="2540" y="4402"/>
                    </a:cubicBezTo>
                    <a:cubicBezTo>
                      <a:pt x="2529" y="4397"/>
                      <a:pt x="2511" y="4383"/>
                      <a:pt x="2502" y="4371"/>
                    </a:cubicBezTo>
                    <a:cubicBezTo>
                      <a:pt x="2493" y="4358"/>
                      <a:pt x="2479" y="4348"/>
                      <a:pt x="2471" y="4349"/>
                    </a:cubicBezTo>
                    <a:cubicBezTo>
                      <a:pt x="2431" y="4355"/>
                      <a:pt x="2371" y="4305"/>
                      <a:pt x="2381" y="4277"/>
                    </a:cubicBezTo>
                    <a:cubicBezTo>
                      <a:pt x="2384" y="4268"/>
                      <a:pt x="2376" y="4254"/>
                      <a:pt x="2365" y="4246"/>
                    </a:cubicBezTo>
                    <a:cubicBezTo>
                      <a:pt x="2352" y="4237"/>
                      <a:pt x="2337" y="4207"/>
                      <a:pt x="2331" y="4179"/>
                    </a:cubicBezTo>
                    <a:cubicBezTo>
                      <a:pt x="2320" y="4136"/>
                      <a:pt x="2314" y="4129"/>
                      <a:pt x="2279" y="4125"/>
                    </a:cubicBezTo>
                    <a:cubicBezTo>
                      <a:pt x="2250" y="4123"/>
                      <a:pt x="2237" y="4116"/>
                      <a:pt x="2237" y="4100"/>
                    </a:cubicBezTo>
                    <a:cubicBezTo>
                      <a:pt x="2237" y="4088"/>
                      <a:pt x="2216" y="4069"/>
                      <a:pt x="2187" y="4055"/>
                    </a:cubicBezTo>
                    <a:cubicBezTo>
                      <a:pt x="2155" y="4039"/>
                      <a:pt x="2137" y="4023"/>
                      <a:pt x="2137" y="4007"/>
                    </a:cubicBezTo>
                    <a:cubicBezTo>
                      <a:pt x="2137" y="3987"/>
                      <a:pt x="2131" y="3984"/>
                      <a:pt x="2105" y="3991"/>
                    </a:cubicBezTo>
                    <a:cubicBezTo>
                      <a:pt x="2080" y="3997"/>
                      <a:pt x="2068" y="3992"/>
                      <a:pt x="2048" y="3967"/>
                    </a:cubicBezTo>
                    <a:cubicBezTo>
                      <a:pt x="2031" y="3946"/>
                      <a:pt x="2014" y="3936"/>
                      <a:pt x="2000" y="3939"/>
                    </a:cubicBezTo>
                    <a:cubicBezTo>
                      <a:pt x="1985" y="3943"/>
                      <a:pt x="1973" y="3934"/>
                      <a:pt x="1962" y="3912"/>
                    </a:cubicBezTo>
                    <a:cubicBezTo>
                      <a:pt x="1954" y="3894"/>
                      <a:pt x="1943" y="3871"/>
                      <a:pt x="1937" y="3861"/>
                    </a:cubicBezTo>
                    <a:cubicBezTo>
                      <a:pt x="1932" y="3850"/>
                      <a:pt x="1916" y="3841"/>
                      <a:pt x="1901" y="3838"/>
                    </a:cubicBezTo>
                    <a:cubicBezTo>
                      <a:pt x="1886" y="3836"/>
                      <a:pt x="1875" y="3824"/>
                      <a:pt x="1875" y="3812"/>
                    </a:cubicBezTo>
                    <a:cubicBezTo>
                      <a:pt x="1875" y="3780"/>
                      <a:pt x="1844" y="3757"/>
                      <a:pt x="1815" y="3766"/>
                    </a:cubicBezTo>
                    <a:cubicBezTo>
                      <a:pt x="1799" y="3771"/>
                      <a:pt x="1787" y="3767"/>
                      <a:pt x="1782" y="3754"/>
                    </a:cubicBezTo>
                    <a:cubicBezTo>
                      <a:pt x="1779" y="3744"/>
                      <a:pt x="1762" y="3730"/>
                      <a:pt x="1746" y="3724"/>
                    </a:cubicBezTo>
                    <a:cubicBezTo>
                      <a:pt x="1723" y="3714"/>
                      <a:pt x="1718" y="3705"/>
                      <a:pt x="1721" y="3680"/>
                    </a:cubicBezTo>
                    <a:cubicBezTo>
                      <a:pt x="1726" y="3654"/>
                      <a:pt x="1721" y="3646"/>
                      <a:pt x="1695" y="3636"/>
                    </a:cubicBezTo>
                    <a:cubicBezTo>
                      <a:pt x="1677" y="3629"/>
                      <a:pt x="1662" y="3618"/>
                      <a:pt x="1662" y="3611"/>
                    </a:cubicBezTo>
                    <a:cubicBezTo>
                      <a:pt x="1662" y="3602"/>
                      <a:pt x="1652" y="3599"/>
                      <a:pt x="1637" y="3604"/>
                    </a:cubicBezTo>
                    <a:cubicBezTo>
                      <a:pt x="1621" y="3609"/>
                      <a:pt x="1612" y="3607"/>
                      <a:pt x="1612" y="3597"/>
                    </a:cubicBezTo>
                    <a:cubicBezTo>
                      <a:pt x="1612" y="3588"/>
                      <a:pt x="1599" y="3563"/>
                      <a:pt x="1581" y="3541"/>
                    </a:cubicBezTo>
                    <a:cubicBezTo>
                      <a:pt x="1564" y="3518"/>
                      <a:pt x="1550" y="3494"/>
                      <a:pt x="1550" y="3487"/>
                    </a:cubicBezTo>
                    <a:cubicBezTo>
                      <a:pt x="1550" y="3469"/>
                      <a:pt x="1509" y="3448"/>
                      <a:pt x="1476" y="3448"/>
                    </a:cubicBezTo>
                    <a:cubicBezTo>
                      <a:pt x="1461" y="3448"/>
                      <a:pt x="1450" y="3443"/>
                      <a:pt x="1450" y="3437"/>
                    </a:cubicBezTo>
                    <a:cubicBezTo>
                      <a:pt x="1450" y="3432"/>
                      <a:pt x="1424" y="3418"/>
                      <a:pt x="1391" y="3408"/>
                    </a:cubicBezTo>
                    <a:cubicBezTo>
                      <a:pt x="1357" y="3397"/>
                      <a:pt x="1331" y="3380"/>
                      <a:pt x="1331" y="3372"/>
                    </a:cubicBezTo>
                    <a:cubicBezTo>
                      <a:pt x="1331" y="3352"/>
                      <a:pt x="1289" y="3307"/>
                      <a:pt x="1251" y="3287"/>
                    </a:cubicBezTo>
                    <a:cubicBezTo>
                      <a:pt x="1221" y="3271"/>
                      <a:pt x="1129" y="3268"/>
                      <a:pt x="1123" y="3284"/>
                    </a:cubicBezTo>
                    <a:cubicBezTo>
                      <a:pt x="1120" y="3289"/>
                      <a:pt x="1077" y="3289"/>
                      <a:pt x="1025" y="3283"/>
                    </a:cubicBezTo>
                    <a:cubicBezTo>
                      <a:pt x="959" y="3274"/>
                      <a:pt x="926" y="3274"/>
                      <a:pt x="910" y="3284"/>
                    </a:cubicBezTo>
                    <a:cubicBezTo>
                      <a:pt x="894" y="3294"/>
                      <a:pt x="881" y="3294"/>
                      <a:pt x="864" y="3283"/>
                    </a:cubicBezTo>
                    <a:cubicBezTo>
                      <a:pt x="844" y="3271"/>
                      <a:pt x="835" y="3272"/>
                      <a:pt x="815" y="3289"/>
                    </a:cubicBezTo>
                    <a:cubicBezTo>
                      <a:pt x="802" y="3300"/>
                      <a:pt x="785" y="3311"/>
                      <a:pt x="777" y="3311"/>
                    </a:cubicBezTo>
                    <a:cubicBezTo>
                      <a:pt x="769" y="3311"/>
                      <a:pt x="762" y="3322"/>
                      <a:pt x="762" y="3336"/>
                    </a:cubicBezTo>
                    <a:cubicBezTo>
                      <a:pt x="762" y="3349"/>
                      <a:pt x="757" y="3361"/>
                      <a:pt x="751" y="3361"/>
                    </a:cubicBezTo>
                    <a:cubicBezTo>
                      <a:pt x="732" y="3361"/>
                      <a:pt x="675" y="3459"/>
                      <a:pt x="675" y="3493"/>
                    </a:cubicBezTo>
                    <a:cubicBezTo>
                      <a:pt x="675" y="3554"/>
                      <a:pt x="564" y="3632"/>
                      <a:pt x="546" y="3583"/>
                    </a:cubicBezTo>
                    <a:cubicBezTo>
                      <a:pt x="543" y="3571"/>
                      <a:pt x="535" y="3571"/>
                      <a:pt x="515" y="3582"/>
                    </a:cubicBezTo>
                    <a:cubicBezTo>
                      <a:pt x="495" y="3594"/>
                      <a:pt x="486" y="3593"/>
                      <a:pt x="469" y="3573"/>
                    </a:cubicBezTo>
                    <a:cubicBezTo>
                      <a:pt x="449" y="3552"/>
                      <a:pt x="444" y="3550"/>
                      <a:pt x="421" y="3567"/>
                    </a:cubicBezTo>
                    <a:cubicBezTo>
                      <a:pt x="407" y="3577"/>
                      <a:pt x="382" y="3582"/>
                      <a:pt x="368" y="3578"/>
                    </a:cubicBezTo>
                    <a:cubicBezTo>
                      <a:pt x="348" y="3573"/>
                      <a:pt x="335" y="3578"/>
                      <a:pt x="323" y="3597"/>
                    </a:cubicBezTo>
                    <a:cubicBezTo>
                      <a:pt x="304" y="3628"/>
                      <a:pt x="287" y="3630"/>
                      <a:pt x="287" y="3604"/>
                    </a:cubicBezTo>
                    <a:cubicBezTo>
                      <a:pt x="287" y="3594"/>
                      <a:pt x="284" y="3584"/>
                      <a:pt x="279" y="3584"/>
                    </a:cubicBezTo>
                    <a:cubicBezTo>
                      <a:pt x="273" y="3583"/>
                      <a:pt x="257" y="3580"/>
                      <a:pt x="244" y="3578"/>
                    </a:cubicBezTo>
                    <a:cubicBezTo>
                      <a:pt x="230" y="3577"/>
                      <a:pt x="207" y="3571"/>
                      <a:pt x="193" y="3567"/>
                    </a:cubicBezTo>
                    <a:cubicBezTo>
                      <a:pt x="176" y="3562"/>
                      <a:pt x="159" y="3567"/>
                      <a:pt x="145" y="3579"/>
                    </a:cubicBezTo>
                    <a:cubicBezTo>
                      <a:pt x="127" y="3598"/>
                      <a:pt x="119" y="3598"/>
                      <a:pt x="86" y="3586"/>
                    </a:cubicBezTo>
                    <a:cubicBezTo>
                      <a:pt x="51" y="3571"/>
                      <a:pt x="49" y="3566"/>
                      <a:pt x="56" y="3527"/>
                    </a:cubicBezTo>
                    <a:cubicBezTo>
                      <a:pt x="62" y="3491"/>
                      <a:pt x="60" y="3483"/>
                      <a:pt x="31" y="3471"/>
                    </a:cubicBezTo>
                    <a:cubicBezTo>
                      <a:pt x="14" y="3463"/>
                      <a:pt x="0" y="3453"/>
                      <a:pt x="0" y="3449"/>
                    </a:cubicBezTo>
                    <a:cubicBezTo>
                      <a:pt x="0" y="3446"/>
                      <a:pt x="25" y="3432"/>
                      <a:pt x="56" y="3419"/>
                    </a:cubicBezTo>
                    <a:cubicBezTo>
                      <a:pt x="120" y="3392"/>
                      <a:pt x="225" y="3316"/>
                      <a:pt x="225" y="3296"/>
                    </a:cubicBezTo>
                    <a:cubicBezTo>
                      <a:pt x="225" y="3264"/>
                      <a:pt x="290" y="3199"/>
                      <a:pt x="341" y="3179"/>
                    </a:cubicBezTo>
                    <a:cubicBezTo>
                      <a:pt x="415" y="3152"/>
                      <a:pt x="439" y="3108"/>
                      <a:pt x="435" y="3013"/>
                    </a:cubicBezTo>
                    <a:cubicBezTo>
                      <a:pt x="432" y="2949"/>
                      <a:pt x="437" y="2932"/>
                      <a:pt x="465" y="2896"/>
                    </a:cubicBezTo>
                    <a:cubicBezTo>
                      <a:pt x="518" y="2825"/>
                      <a:pt x="585" y="2787"/>
                      <a:pt x="650" y="2788"/>
                    </a:cubicBezTo>
                    <a:cubicBezTo>
                      <a:pt x="681" y="2789"/>
                      <a:pt x="725" y="2779"/>
                      <a:pt x="750" y="2767"/>
                    </a:cubicBezTo>
                    <a:cubicBezTo>
                      <a:pt x="811" y="2736"/>
                      <a:pt x="929" y="2638"/>
                      <a:pt x="946" y="2604"/>
                    </a:cubicBezTo>
                    <a:cubicBezTo>
                      <a:pt x="955" y="2589"/>
                      <a:pt x="976" y="2572"/>
                      <a:pt x="994" y="2568"/>
                    </a:cubicBezTo>
                    <a:cubicBezTo>
                      <a:pt x="1019" y="2562"/>
                      <a:pt x="1025" y="2552"/>
                      <a:pt x="1025" y="2523"/>
                    </a:cubicBezTo>
                    <a:cubicBezTo>
                      <a:pt x="1025" y="2497"/>
                      <a:pt x="1039" y="2474"/>
                      <a:pt x="1079" y="2437"/>
                    </a:cubicBezTo>
                    <a:cubicBezTo>
                      <a:pt x="1151" y="2368"/>
                      <a:pt x="1189" y="2341"/>
                      <a:pt x="1221" y="2330"/>
                    </a:cubicBezTo>
                    <a:cubicBezTo>
                      <a:pt x="1262" y="2317"/>
                      <a:pt x="1335" y="2221"/>
                      <a:pt x="1340" y="2172"/>
                    </a:cubicBezTo>
                    <a:cubicBezTo>
                      <a:pt x="1344" y="2134"/>
                      <a:pt x="1349" y="2129"/>
                      <a:pt x="1387" y="2123"/>
                    </a:cubicBezTo>
                    <a:cubicBezTo>
                      <a:pt x="1412" y="2118"/>
                      <a:pt x="1439" y="2112"/>
                      <a:pt x="1446" y="2107"/>
                    </a:cubicBezTo>
                    <a:cubicBezTo>
                      <a:pt x="1476" y="2088"/>
                      <a:pt x="1543" y="1941"/>
                      <a:pt x="1544" y="1886"/>
                    </a:cubicBezTo>
                    <a:cubicBezTo>
                      <a:pt x="1545" y="1855"/>
                      <a:pt x="1552" y="1828"/>
                      <a:pt x="1560" y="1825"/>
                    </a:cubicBezTo>
                    <a:cubicBezTo>
                      <a:pt x="1568" y="1823"/>
                      <a:pt x="1591" y="1794"/>
                      <a:pt x="1612" y="1759"/>
                    </a:cubicBezTo>
                    <a:cubicBezTo>
                      <a:pt x="1644" y="1712"/>
                      <a:pt x="1660" y="1698"/>
                      <a:pt x="1686" y="1698"/>
                    </a:cubicBezTo>
                    <a:cubicBezTo>
                      <a:pt x="1704" y="1698"/>
                      <a:pt x="1729" y="1689"/>
                      <a:pt x="1743" y="1679"/>
                    </a:cubicBezTo>
                    <a:cubicBezTo>
                      <a:pt x="1755" y="1669"/>
                      <a:pt x="1791" y="1658"/>
                      <a:pt x="1824" y="1654"/>
                    </a:cubicBezTo>
                    <a:cubicBezTo>
                      <a:pt x="1855" y="1649"/>
                      <a:pt x="1891" y="1643"/>
                      <a:pt x="1902" y="1641"/>
                    </a:cubicBezTo>
                    <a:cubicBezTo>
                      <a:pt x="1931" y="1632"/>
                      <a:pt x="1957" y="1538"/>
                      <a:pt x="1939" y="1509"/>
                    </a:cubicBezTo>
                    <a:cubicBezTo>
                      <a:pt x="1920" y="1478"/>
                      <a:pt x="1961" y="1430"/>
                      <a:pt x="2025" y="1412"/>
                    </a:cubicBezTo>
                    <a:cubicBezTo>
                      <a:pt x="2095" y="1391"/>
                      <a:pt x="2126" y="1339"/>
                      <a:pt x="2123" y="1249"/>
                    </a:cubicBezTo>
                    <a:cubicBezTo>
                      <a:pt x="2120" y="1168"/>
                      <a:pt x="2140" y="1148"/>
                      <a:pt x="2225" y="1148"/>
                    </a:cubicBezTo>
                    <a:cubicBezTo>
                      <a:pt x="2287" y="1148"/>
                      <a:pt x="2312" y="1129"/>
                      <a:pt x="2374" y="1036"/>
                    </a:cubicBezTo>
                    <a:cubicBezTo>
                      <a:pt x="2404" y="991"/>
                      <a:pt x="2470" y="936"/>
                      <a:pt x="2549" y="891"/>
                    </a:cubicBezTo>
                    <a:cubicBezTo>
                      <a:pt x="2600" y="862"/>
                      <a:pt x="2612" y="817"/>
                      <a:pt x="2582" y="769"/>
                    </a:cubicBezTo>
                    <a:cubicBezTo>
                      <a:pt x="2566" y="744"/>
                      <a:pt x="2565" y="737"/>
                      <a:pt x="2579" y="718"/>
                    </a:cubicBezTo>
                    <a:cubicBezTo>
                      <a:pt x="2594" y="697"/>
                      <a:pt x="2627" y="687"/>
                      <a:pt x="2760" y="664"/>
                    </a:cubicBezTo>
                    <a:cubicBezTo>
                      <a:pt x="2805" y="657"/>
                      <a:pt x="2810" y="636"/>
                      <a:pt x="2785" y="566"/>
                    </a:cubicBezTo>
                    <a:cubicBezTo>
                      <a:pt x="2773" y="532"/>
                      <a:pt x="2774" y="519"/>
                      <a:pt x="2793" y="493"/>
                    </a:cubicBezTo>
                    <a:cubicBezTo>
                      <a:pt x="2812" y="462"/>
                      <a:pt x="2816" y="461"/>
                      <a:pt x="2898" y="468"/>
                    </a:cubicBezTo>
                    <a:cubicBezTo>
                      <a:pt x="2998" y="478"/>
                      <a:pt x="3023" y="489"/>
                      <a:pt x="3037" y="530"/>
                    </a:cubicBezTo>
                    <a:cubicBezTo>
                      <a:pt x="3051" y="566"/>
                      <a:pt x="3084" y="582"/>
                      <a:pt x="3101" y="564"/>
                    </a:cubicBezTo>
                    <a:cubicBezTo>
                      <a:pt x="3107" y="558"/>
                      <a:pt x="3123" y="519"/>
                      <a:pt x="3134" y="480"/>
                    </a:cubicBezTo>
                    <a:lnTo>
                      <a:pt x="3154" y="408"/>
                    </a:lnTo>
                    <a:lnTo>
                      <a:pt x="3105" y="366"/>
                    </a:lnTo>
                    <a:cubicBezTo>
                      <a:pt x="3079" y="343"/>
                      <a:pt x="3037" y="318"/>
                      <a:pt x="3015" y="309"/>
                    </a:cubicBezTo>
                    <a:cubicBezTo>
                      <a:pt x="2960" y="291"/>
                      <a:pt x="2970" y="271"/>
                      <a:pt x="3045" y="249"/>
                    </a:cubicBezTo>
                    <a:cubicBezTo>
                      <a:pt x="3099" y="234"/>
                      <a:pt x="3136" y="211"/>
                      <a:pt x="3216" y="141"/>
                    </a:cubicBezTo>
                    <a:cubicBezTo>
                      <a:pt x="3229" y="130"/>
                      <a:pt x="3236" y="113"/>
                      <a:pt x="3232" y="104"/>
                    </a:cubicBezTo>
                    <a:cubicBezTo>
                      <a:pt x="3230" y="96"/>
                      <a:pt x="3235" y="80"/>
                      <a:pt x="3245" y="73"/>
                    </a:cubicBezTo>
                    <a:cubicBezTo>
                      <a:pt x="3259" y="61"/>
                      <a:pt x="3262" y="62"/>
                      <a:pt x="3262" y="82"/>
                    </a:cubicBezTo>
                    <a:cubicBezTo>
                      <a:pt x="3262" y="142"/>
                      <a:pt x="3332" y="155"/>
                      <a:pt x="3351" y="98"/>
                    </a:cubicBezTo>
                    <a:cubicBezTo>
                      <a:pt x="3359" y="78"/>
                      <a:pt x="3373" y="61"/>
                      <a:pt x="3382" y="61"/>
                    </a:cubicBezTo>
                    <a:cubicBezTo>
                      <a:pt x="3391" y="61"/>
                      <a:pt x="3409" y="47"/>
                      <a:pt x="3420" y="29"/>
                    </a:cubicBezTo>
                    <a:cubicBezTo>
                      <a:pt x="3439" y="0"/>
                      <a:pt x="3441" y="0"/>
                      <a:pt x="3469" y="18"/>
                    </a:cubicBezTo>
                    <a:cubicBezTo>
                      <a:pt x="3484" y="28"/>
                      <a:pt x="3502" y="36"/>
                      <a:pt x="3507" y="34"/>
                    </a:cubicBezTo>
                    <a:cubicBezTo>
                      <a:pt x="3540" y="29"/>
                      <a:pt x="3561" y="38"/>
                      <a:pt x="3569" y="62"/>
                    </a:cubicBezTo>
                    <a:cubicBezTo>
                      <a:pt x="3575" y="82"/>
                      <a:pt x="3584" y="86"/>
                      <a:pt x="3607" y="80"/>
                    </a:cubicBezTo>
                    <a:cubicBezTo>
                      <a:pt x="3635" y="73"/>
                      <a:pt x="3637" y="75"/>
                      <a:pt x="3630" y="103"/>
                    </a:cubicBezTo>
                    <a:cubicBezTo>
                      <a:pt x="3625" y="124"/>
                      <a:pt x="3630" y="138"/>
                      <a:pt x="3646" y="149"/>
                    </a:cubicBezTo>
                    <a:cubicBezTo>
                      <a:pt x="3681" y="175"/>
                      <a:pt x="3675" y="234"/>
                      <a:pt x="3631" y="288"/>
                    </a:cubicBezTo>
                    <a:cubicBezTo>
                      <a:pt x="3610" y="314"/>
                      <a:pt x="3590" y="336"/>
                      <a:pt x="3586" y="336"/>
                    </a:cubicBezTo>
                    <a:cubicBezTo>
                      <a:pt x="3582" y="336"/>
                      <a:pt x="3566" y="319"/>
                      <a:pt x="3550" y="298"/>
                    </a:cubicBezTo>
                    <a:cubicBezTo>
                      <a:pt x="3534" y="278"/>
                      <a:pt x="3514" y="261"/>
                      <a:pt x="3504" y="261"/>
                    </a:cubicBezTo>
                    <a:cubicBezTo>
                      <a:pt x="3471" y="261"/>
                      <a:pt x="3425" y="300"/>
                      <a:pt x="3425" y="329"/>
                    </a:cubicBezTo>
                    <a:cubicBezTo>
                      <a:pt x="3425" y="344"/>
                      <a:pt x="3412" y="373"/>
                      <a:pt x="3398" y="392"/>
                    </a:cubicBezTo>
                    <a:cubicBezTo>
                      <a:pt x="3376" y="419"/>
                      <a:pt x="3374" y="430"/>
                      <a:pt x="3385" y="449"/>
                    </a:cubicBezTo>
                    <a:cubicBezTo>
                      <a:pt x="3405" y="480"/>
                      <a:pt x="3404" y="504"/>
                      <a:pt x="3381" y="523"/>
                    </a:cubicBezTo>
                    <a:cubicBezTo>
                      <a:pt x="3370" y="532"/>
                      <a:pt x="3365" y="549"/>
                      <a:pt x="3369" y="562"/>
                    </a:cubicBezTo>
                    <a:cubicBezTo>
                      <a:pt x="3374" y="578"/>
                      <a:pt x="3369" y="588"/>
                      <a:pt x="3354" y="594"/>
                    </a:cubicBezTo>
                    <a:cubicBezTo>
                      <a:pt x="3341" y="598"/>
                      <a:pt x="3318" y="612"/>
                      <a:pt x="3300" y="623"/>
                    </a:cubicBezTo>
                    <a:cubicBezTo>
                      <a:pt x="3282" y="636"/>
                      <a:pt x="3237" y="649"/>
                      <a:pt x="3200" y="654"/>
                    </a:cubicBezTo>
                    <a:cubicBezTo>
                      <a:pt x="3139" y="662"/>
                      <a:pt x="3125" y="669"/>
                      <a:pt x="3079" y="721"/>
                    </a:cubicBezTo>
                    <a:cubicBezTo>
                      <a:pt x="3049" y="752"/>
                      <a:pt x="3025" y="782"/>
                      <a:pt x="3025" y="787"/>
                    </a:cubicBezTo>
                    <a:cubicBezTo>
                      <a:pt x="3025" y="792"/>
                      <a:pt x="3011" y="799"/>
                      <a:pt x="2994" y="803"/>
                    </a:cubicBezTo>
                    <a:cubicBezTo>
                      <a:pt x="2956" y="813"/>
                      <a:pt x="2952" y="843"/>
                      <a:pt x="2987" y="854"/>
                    </a:cubicBezTo>
                    <a:cubicBezTo>
                      <a:pt x="3001" y="858"/>
                      <a:pt x="3012" y="867"/>
                      <a:pt x="3012" y="873"/>
                    </a:cubicBezTo>
                    <a:cubicBezTo>
                      <a:pt x="3012" y="879"/>
                      <a:pt x="3024" y="887"/>
                      <a:pt x="3036" y="892"/>
                    </a:cubicBezTo>
                    <a:cubicBezTo>
                      <a:pt x="3051" y="897"/>
                      <a:pt x="3057" y="907"/>
                      <a:pt x="3054" y="922"/>
                    </a:cubicBezTo>
                    <a:cubicBezTo>
                      <a:pt x="3050" y="939"/>
                      <a:pt x="3059" y="948"/>
                      <a:pt x="3089" y="959"/>
                    </a:cubicBezTo>
                    <a:cubicBezTo>
                      <a:pt x="3110" y="967"/>
                      <a:pt x="3141" y="973"/>
                      <a:pt x="3157" y="973"/>
                    </a:cubicBezTo>
                    <a:cubicBezTo>
                      <a:pt x="3174" y="973"/>
                      <a:pt x="3189" y="978"/>
                      <a:pt x="3194" y="984"/>
                    </a:cubicBezTo>
                    <a:cubicBezTo>
                      <a:pt x="3198" y="992"/>
                      <a:pt x="3210" y="997"/>
                      <a:pt x="3223" y="996"/>
                    </a:cubicBezTo>
                    <a:cubicBezTo>
                      <a:pt x="3276" y="996"/>
                      <a:pt x="3330" y="1021"/>
                      <a:pt x="3354" y="1057"/>
                    </a:cubicBezTo>
                    <a:cubicBezTo>
                      <a:pt x="3359" y="1066"/>
                      <a:pt x="3373" y="1073"/>
                      <a:pt x="3381" y="1073"/>
                    </a:cubicBezTo>
                    <a:cubicBezTo>
                      <a:pt x="3391" y="1073"/>
                      <a:pt x="3400" y="1084"/>
                      <a:pt x="3400" y="1098"/>
                    </a:cubicBezTo>
                    <a:cubicBezTo>
                      <a:pt x="3400" y="1111"/>
                      <a:pt x="3427" y="1150"/>
                      <a:pt x="3462" y="1184"/>
                    </a:cubicBezTo>
                    <a:cubicBezTo>
                      <a:pt x="3496" y="1219"/>
                      <a:pt x="3525" y="1254"/>
                      <a:pt x="3525" y="1264"/>
                    </a:cubicBezTo>
                    <a:cubicBezTo>
                      <a:pt x="3525" y="1273"/>
                      <a:pt x="3545" y="1288"/>
                      <a:pt x="3569" y="1298"/>
                    </a:cubicBezTo>
                    <a:cubicBezTo>
                      <a:pt x="3600" y="1311"/>
                      <a:pt x="3612" y="1323"/>
                      <a:pt x="3612" y="1342"/>
                    </a:cubicBezTo>
                    <a:cubicBezTo>
                      <a:pt x="3612" y="1373"/>
                      <a:pt x="3649" y="1411"/>
                      <a:pt x="3679" y="1411"/>
                    </a:cubicBezTo>
                    <a:cubicBezTo>
                      <a:pt x="3690" y="1411"/>
                      <a:pt x="3700" y="1417"/>
                      <a:pt x="3700" y="1424"/>
                    </a:cubicBezTo>
                    <a:cubicBezTo>
                      <a:pt x="3700" y="1432"/>
                      <a:pt x="3711" y="1447"/>
                      <a:pt x="3725" y="1458"/>
                    </a:cubicBezTo>
                    <a:cubicBezTo>
                      <a:pt x="3761" y="1489"/>
                      <a:pt x="3784" y="1571"/>
                      <a:pt x="3773" y="1627"/>
                    </a:cubicBezTo>
                    <a:cubicBezTo>
                      <a:pt x="3766" y="1655"/>
                      <a:pt x="3768" y="1684"/>
                      <a:pt x="3775" y="1698"/>
                    </a:cubicBezTo>
                    <a:cubicBezTo>
                      <a:pt x="3790" y="1727"/>
                      <a:pt x="3773" y="1779"/>
                      <a:pt x="3735" y="1819"/>
                    </a:cubicBezTo>
                    <a:cubicBezTo>
                      <a:pt x="3711" y="1844"/>
                      <a:pt x="3711" y="1848"/>
                      <a:pt x="3730" y="1855"/>
                    </a:cubicBezTo>
                    <a:cubicBezTo>
                      <a:pt x="3741" y="1859"/>
                      <a:pt x="3776" y="1857"/>
                      <a:pt x="3806" y="1848"/>
                    </a:cubicBezTo>
                    <a:cubicBezTo>
                      <a:pt x="3846" y="1837"/>
                      <a:pt x="3871" y="1837"/>
                      <a:pt x="3899" y="1846"/>
                    </a:cubicBezTo>
                    <a:cubicBezTo>
                      <a:pt x="3919" y="1853"/>
                      <a:pt x="3939" y="1855"/>
                      <a:pt x="3943" y="1852"/>
                    </a:cubicBezTo>
                    <a:cubicBezTo>
                      <a:pt x="3955" y="1838"/>
                      <a:pt x="4027" y="1836"/>
                      <a:pt x="4043" y="1847"/>
                    </a:cubicBezTo>
                    <a:cubicBezTo>
                      <a:pt x="4050" y="1852"/>
                      <a:pt x="4073" y="1861"/>
                      <a:pt x="4094" y="1866"/>
                    </a:cubicBezTo>
                    <a:cubicBezTo>
                      <a:pt x="4114" y="1871"/>
                      <a:pt x="4140" y="1883"/>
                      <a:pt x="4150" y="1893"/>
                    </a:cubicBezTo>
                    <a:cubicBezTo>
                      <a:pt x="4160" y="1903"/>
                      <a:pt x="4195" y="1928"/>
                      <a:pt x="4229" y="1948"/>
                    </a:cubicBezTo>
                    <a:cubicBezTo>
                      <a:pt x="4261" y="1968"/>
                      <a:pt x="4287" y="1993"/>
                      <a:pt x="4287" y="2003"/>
                    </a:cubicBezTo>
                    <a:cubicBezTo>
                      <a:pt x="4287" y="2012"/>
                      <a:pt x="4305" y="2027"/>
                      <a:pt x="4325" y="2036"/>
                    </a:cubicBezTo>
                    <a:cubicBezTo>
                      <a:pt x="4374" y="2055"/>
                      <a:pt x="4429" y="2127"/>
                      <a:pt x="4449" y="2198"/>
                    </a:cubicBezTo>
                    <a:cubicBezTo>
                      <a:pt x="4459" y="2229"/>
                      <a:pt x="4471" y="2272"/>
                      <a:pt x="4479" y="2294"/>
                    </a:cubicBezTo>
                    <a:cubicBezTo>
                      <a:pt x="4490" y="2328"/>
                      <a:pt x="4489" y="2339"/>
                      <a:pt x="4469" y="2361"/>
                    </a:cubicBezTo>
                    <a:cubicBezTo>
                      <a:pt x="4448" y="2384"/>
                      <a:pt x="4448" y="2386"/>
                      <a:pt x="4476" y="2414"/>
                    </a:cubicBezTo>
                    <a:cubicBezTo>
                      <a:pt x="4493" y="2429"/>
                      <a:pt x="4521" y="2449"/>
                      <a:pt x="4541" y="2458"/>
                    </a:cubicBezTo>
                    <a:cubicBezTo>
                      <a:pt x="4584" y="2475"/>
                      <a:pt x="4584" y="2489"/>
                      <a:pt x="4544" y="2521"/>
                    </a:cubicBezTo>
                    <a:cubicBezTo>
                      <a:pt x="4526" y="2534"/>
                      <a:pt x="4512" y="2552"/>
                      <a:pt x="4512" y="2559"/>
                    </a:cubicBezTo>
                    <a:cubicBezTo>
                      <a:pt x="4512" y="2573"/>
                      <a:pt x="4506" y="2574"/>
                      <a:pt x="4411" y="2578"/>
                    </a:cubicBezTo>
                    <a:cubicBezTo>
                      <a:pt x="4375" y="2578"/>
                      <a:pt x="4344" y="2588"/>
                      <a:pt x="4329" y="2602"/>
                    </a:cubicBezTo>
                    <a:cubicBezTo>
                      <a:pt x="4315" y="2613"/>
                      <a:pt x="4295" y="2623"/>
                      <a:pt x="4284" y="2623"/>
                    </a:cubicBezTo>
                    <a:cubicBezTo>
                      <a:pt x="4273" y="2623"/>
                      <a:pt x="4260" y="2629"/>
                      <a:pt x="4256" y="2636"/>
                    </a:cubicBezTo>
                    <a:cubicBezTo>
                      <a:pt x="4252" y="2643"/>
                      <a:pt x="4232" y="2648"/>
                      <a:pt x="4212" y="2648"/>
                    </a:cubicBezTo>
                    <a:cubicBezTo>
                      <a:pt x="4186" y="2648"/>
                      <a:pt x="4166" y="2636"/>
                      <a:pt x="4135" y="2597"/>
                    </a:cubicBezTo>
                    <a:cubicBezTo>
                      <a:pt x="4095" y="2549"/>
                      <a:pt x="4090" y="2547"/>
                      <a:pt x="4059" y="2562"/>
                    </a:cubicBezTo>
                    <a:cubicBezTo>
                      <a:pt x="4040" y="2571"/>
                      <a:pt x="4021" y="2588"/>
                      <a:pt x="4016" y="2603"/>
                    </a:cubicBezTo>
                    <a:cubicBezTo>
                      <a:pt x="4004" y="2639"/>
                      <a:pt x="4012" y="2763"/>
                      <a:pt x="4027" y="2782"/>
                    </a:cubicBezTo>
                    <a:cubicBezTo>
                      <a:pt x="4044" y="2803"/>
                      <a:pt x="4031" y="2836"/>
                      <a:pt x="4006" y="2836"/>
                    </a:cubicBezTo>
                    <a:cubicBezTo>
                      <a:pt x="3995" y="2836"/>
                      <a:pt x="3987" y="2847"/>
                      <a:pt x="3987" y="2863"/>
                    </a:cubicBezTo>
                    <a:cubicBezTo>
                      <a:pt x="3987" y="2903"/>
                      <a:pt x="3927" y="2982"/>
                      <a:pt x="3886" y="2997"/>
                    </a:cubicBezTo>
                    <a:cubicBezTo>
                      <a:pt x="3866" y="3003"/>
                      <a:pt x="3850" y="3016"/>
                      <a:pt x="3850" y="3024"/>
                    </a:cubicBezTo>
                    <a:cubicBezTo>
                      <a:pt x="3850" y="3057"/>
                      <a:pt x="3781" y="3194"/>
                      <a:pt x="3745" y="3232"/>
                    </a:cubicBezTo>
                    <a:lnTo>
                      <a:pt x="3707" y="3273"/>
                    </a:lnTo>
                    <a:lnTo>
                      <a:pt x="3736" y="3300"/>
                    </a:lnTo>
                    <a:cubicBezTo>
                      <a:pt x="3762" y="3324"/>
                      <a:pt x="3766" y="3325"/>
                      <a:pt x="3777" y="3305"/>
                    </a:cubicBezTo>
                    <a:cubicBezTo>
                      <a:pt x="3786" y="3291"/>
                      <a:pt x="3805" y="3286"/>
                      <a:pt x="3855" y="3287"/>
                    </a:cubicBezTo>
                    <a:cubicBezTo>
                      <a:pt x="3929" y="3289"/>
                      <a:pt x="3950" y="3282"/>
                      <a:pt x="3950" y="3250"/>
                    </a:cubicBezTo>
                    <a:cubicBezTo>
                      <a:pt x="3950" y="3234"/>
                      <a:pt x="3962" y="3228"/>
                      <a:pt x="4002" y="3228"/>
                    </a:cubicBezTo>
                    <a:cubicBezTo>
                      <a:pt x="4064" y="3225"/>
                      <a:pt x="4082" y="3243"/>
                      <a:pt x="4094" y="3313"/>
                    </a:cubicBezTo>
                    <a:cubicBezTo>
                      <a:pt x="4099" y="3338"/>
                      <a:pt x="4110" y="3366"/>
                      <a:pt x="4119" y="3373"/>
                    </a:cubicBezTo>
                    <a:cubicBezTo>
                      <a:pt x="4145" y="3394"/>
                      <a:pt x="4230" y="3367"/>
                      <a:pt x="4255" y="3329"/>
                    </a:cubicBezTo>
                    <a:cubicBezTo>
                      <a:pt x="4266" y="3312"/>
                      <a:pt x="4285" y="3298"/>
                      <a:pt x="4296" y="3298"/>
                    </a:cubicBezTo>
                    <a:cubicBezTo>
                      <a:pt x="4307" y="3298"/>
                      <a:pt x="4326" y="3289"/>
                      <a:pt x="4337" y="3279"/>
                    </a:cubicBezTo>
                    <a:cubicBezTo>
                      <a:pt x="4356" y="3262"/>
                      <a:pt x="4361" y="3263"/>
                      <a:pt x="4389" y="3284"/>
                    </a:cubicBezTo>
                    <a:cubicBezTo>
                      <a:pt x="4406" y="3297"/>
                      <a:pt x="4450" y="3312"/>
                      <a:pt x="4487" y="3317"/>
                    </a:cubicBezTo>
                    <a:cubicBezTo>
                      <a:pt x="4566" y="3325"/>
                      <a:pt x="4589" y="3314"/>
                      <a:pt x="4623" y="3248"/>
                    </a:cubicBezTo>
                    <a:cubicBezTo>
                      <a:pt x="4644" y="3205"/>
                      <a:pt x="4646" y="3204"/>
                      <a:pt x="4719" y="3203"/>
                    </a:cubicBezTo>
                    <a:cubicBezTo>
                      <a:pt x="4827" y="3202"/>
                      <a:pt x="4835" y="3200"/>
                      <a:pt x="4844" y="3173"/>
                    </a:cubicBezTo>
                    <a:cubicBezTo>
                      <a:pt x="4854" y="3142"/>
                      <a:pt x="4921" y="3099"/>
                      <a:pt x="5011" y="3068"/>
                    </a:cubicBezTo>
                    <a:cubicBezTo>
                      <a:pt x="5076" y="3046"/>
                      <a:pt x="5079" y="3046"/>
                      <a:pt x="5095" y="3067"/>
                    </a:cubicBezTo>
                    <a:cubicBezTo>
                      <a:pt x="5110" y="3088"/>
                      <a:pt x="5118" y="3088"/>
                      <a:pt x="5171" y="3074"/>
                    </a:cubicBezTo>
                    <a:cubicBezTo>
                      <a:pt x="5293" y="3043"/>
                      <a:pt x="5345" y="3036"/>
                      <a:pt x="5375" y="3042"/>
                    </a:cubicBezTo>
                    <a:cubicBezTo>
                      <a:pt x="5396" y="3047"/>
                      <a:pt x="5418" y="3039"/>
                      <a:pt x="5444" y="3018"/>
                    </a:cubicBezTo>
                    <a:lnTo>
                      <a:pt x="5480" y="2989"/>
                    </a:lnTo>
                    <a:lnTo>
                      <a:pt x="5523" y="3013"/>
                    </a:lnTo>
                    <a:cubicBezTo>
                      <a:pt x="5557" y="3032"/>
                      <a:pt x="5580" y="3036"/>
                      <a:pt x="5649" y="3029"/>
                    </a:cubicBezTo>
                    <a:cubicBezTo>
                      <a:pt x="5809" y="3014"/>
                      <a:pt x="5806" y="3014"/>
                      <a:pt x="5810" y="3047"/>
                    </a:cubicBezTo>
                    <a:cubicBezTo>
                      <a:pt x="5812" y="3063"/>
                      <a:pt x="5830" y="3089"/>
                      <a:pt x="5848" y="3105"/>
                    </a:cubicBezTo>
                    <a:cubicBezTo>
                      <a:pt x="5876" y="3130"/>
                      <a:pt x="5895" y="3134"/>
                      <a:pt x="5979" y="3136"/>
                    </a:cubicBezTo>
                    <a:cubicBezTo>
                      <a:pt x="6031" y="3136"/>
                      <a:pt x="6075" y="3141"/>
                      <a:pt x="6075" y="3146"/>
                    </a:cubicBezTo>
                    <a:cubicBezTo>
                      <a:pt x="6075" y="3152"/>
                      <a:pt x="6061" y="3169"/>
                      <a:pt x="6044" y="3186"/>
                    </a:cubicBezTo>
                    <a:cubicBezTo>
                      <a:pt x="6026" y="3202"/>
                      <a:pt x="6012" y="3225"/>
                      <a:pt x="6012" y="3238"/>
                    </a:cubicBezTo>
                    <a:cubicBezTo>
                      <a:pt x="6012" y="3250"/>
                      <a:pt x="5996" y="3277"/>
                      <a:pt x="5975" y="3296"/>
                    </a:cubicBezTo>
                    <a:cubicBezTo>
                      <a:pt x="5955" y="3316"/>
                      <a:pt x="5937" y="3344"/>
                      <a:pt x="5937" y="3358"/>
                    </a:cubicBezTo>
                    <a:cubicBezTo>
                      <a:pt x="5937" y="3372"/>
                      <a:pt x="5931" y="3388"/>
                      <a:pt x="5924" y="3393"/>
                    </a:cubicBezTo>
                    <a:cubicBezTo>
                      <a:pt x="5915" y="3398"/>
                      <a:pt x="5912" y="3418"/>
                      <a:pt x="5916" y="3442"/>
                    </a:cubicBezTo>
                    <a:cubicBezTo>
                      <a:pt x="5921" y="3472"/>
                      <a:pt x="5918" y="3486"/>
                      <a:pt x="5905" y="3491"/>
                    </a:cubicBezTo>
                    <a:cubicBezTo>
                      <a:pt x="5895" y="3494"/>
                      <a:pt x="5887" y="3505"/>
                      <a:pt x="5887" y="3514"/>
                    </a:cubicBezTo>
                    <a:cubicBezTo>
                      <a:pt x="5887" y="3524"/>
                      <a:pt x="5875" y="3541"/>
                      <a:pt x="5860" y="3550"/>
                    </a:cubicBezTo>
                    <a:lnTo>
                      <a:pt x="5832" y="3569"/>
                    </a:lnTo>
                    <a:lnTo>
                      <a:pt x="5873" y="3632"/>
                    </a:lnTo>
                    <a:cubicBezTo>
                      <a:pt x="5895" y="3666"/>
                      <a:pt x="5912" y="3703"/>
                      <a:pt x="5912" y="3713"/>
                    </a:cubicBezTo>
                    <a:cubicBezTo>
                      <a:pt x="5912" y="3723"/>
                      <a:pt x="5924" y="3742"/>
                      <a:pt x="5937" y="3754"/>
                    </a:cubicBezTo>
                    <a:cubicBezTo>
                      <a:pt x="5970" y="3784"/>
                      <a:pt x="5969" y="3819"/>
                      <a:pt x="5935" y="3848"/>
                    </a:cubicBezTo>
                    <a:cubicBezTo>
                      <a:pt x="5911" y="3867"/>
                      <a:pt x="5909" y="3874"/>
                      <a:pt x="5923" y="3887"/>
                    </a:cubicBezTo>
                    <a:cubicBezTo>
                      <a:pt x="5930" y="3896"/>
                      <a:pt x="5937" y="3913"/>
                      <a:pt x="5937" y="3925"/>
                    </a:cubicBezTo>
                    <a:cubicBezTo>
                      <a:pt x="5937" y="3938"/>
                      <a:pt x="5941" y="3948"/>
                      <a:pt x="5948" y="3948"/>
                    </a:cubicBezTo>
                    <a:cubicBezTo>
                      <a:pt x="5952" y="3949"/>
                      <a:pt x="5980" y="3954"/>
                      <a:pt x="6009" y="3959"/>
                    </a:cubicBezTo>
                    <a:cubicBezTo>
                      <a:pt x="6048" y="3967"/>
                      <a:pt x="6069" y="3964"/>
                      <a:pt x="6086" y="3953"/>
                    </a:cubicBezTo>
                    <a:cubicBezTo>
                      <a:pt x="6107" y="3937"/>
                      <a:pt x="6115" y="3939"/>
                      <a:pt x="6148" y="3973"/>
                    </a:cubicBezTo>
                    <a:cubicBezTo>
                      <a:pt x="6179" y="4003"/>
                      <a:pt x="6191" y="4008"/>
                      <a:pt x="6227" y="4003"/>
                    </a:cubicBezTo>
                    <a:cubicBezTo>
                      <a:pt x="6264" y="3997"/>
                      <a:pt x="6273" y="4000"/>
                      <a:pt x="6284" y="4025"/>
                    </a:cubicBezTo>
                    <a:cubicBezTo>
                      <a:pt x="6296" y="4053"/>
                      <a:pt x="6291" y="4062"/>
                      <a:pt x="6245" y="4112"/>
                    </a:cubicBezTo>
                    <a:cubicBezTo>
                      <a:pt x="6200" y="4161"/>
                      <a:pt x="6194" y="4173"/>
                      <a:pt x="6195" y="4223"/>
                    </a:cubicBezTo>
                    <a:cubicBezTo>
                      <a:pt x="6196" y="4254"/>
                      <a:pt x="6193" y="4286"/>
                      <a:pt x="6187" y="4292"/>
                    </a:cubicBezTo>
                    <a:cubicBezTo>
                      <a:pt x="6164" y="4323"/>
                      <a:pt x="6164" y="4373"/>
                      <a:pt x="6185" y="4413"/>
                    </a:cubicBezTo>
                    <a:cubicBezTo>
                      <a:pt x="6212" y="4462"/>
                      <a:pt x="6243" y="4471"/>
                      <a:pt x="6275" y="4442"/>
                    </a:cubicBezTo>
                    <a:cubicBezTo>
                      <a:pt x="6296" y="4422"/>
                      <a:pt x="6301" y="4424"/>
                      <a:pt x="6365" y="4482"/>
                    </a:cubicBezTo>
                    <a:cubicBezTo>
                      <a:pt x="6401" y="4516"/>
                      <a:pt x="6431" y="4550"/>
                      <a:pt x="6431" y="4561"/>
                    </a:cubicBezTo>
                    <a:cubicBezTo>
                      <a:pt x="6431" y="4574"/>
                      <a:pt x="6444" y="4578"/>
                      <a:pt x="6479" y="4575"/>
                    </a:cubicBezTo>
                    <a:cubicBezTo>
                      <a:pt x="6518" y="4572"/>
                      <a:pt x="6525" y="4574"/>
                      <a:pt x="6523" y="4594"/>
                    </a:cubicBezTo>
                    <a:cubicBezTo>
                      <a:pt x="6519" y="4646"/>
                      <a:pt x="6525" y="4661"/>
                      <a:pt x="6554" y="4661"/>
                    </a:cubicBezTo>
                    <a:cubicBezTo>
                      <a:pt x="6569" y="4661"/>
                      <a:pt x="6589" y="4672"/>
                      <a:pt x="6598" y="4687"/>
                    </a:cubicBezTo>
                    <a:cubicBezTo>
                      <a:pt x="6607" y="4702"/>
                      <a:pt x="6625" y="4711"/>
                      <a:pt x="6641" y="4709"/>
                    </a:cubicBezTo>
                    <a:cubicBezTo>
                      <a:pt x="6656" y="4707"/>
                      <a:pt x="6681" y="4713"/>
                      <a:pt x="6698" y="4722"/>
                    </a:cubicBezTo>
                    <a:cubicBezTo>
                      <a:pt x="6714" y="4730"/>
                      <a:pt x="6735" y="4734"/>
                      <a:pt x="6745" y="4730"/>
                    </a:cubicBezTo>
                    <a:cubicBezTo>
                      <a:pt x="6773" y="4721"/>
                      <a:pt x="6766" y="4773"/>
                      <a:pt x="6736" y="4805"/>
                    </a:cubicBezTo>
                    <a:cubicBezTo>
                      <a:pt x="6718" y="4825"/>
                      <a:pt x="6709" y="4854"/>
                      <a:pt x="6705" y="4907"/>
                    </a:cubicBezTo>
                    <a:cubicBezTo>
                      <a:pt x="6699" y="5003"/>
                      <a:pt x="6696" y="5017"/>
                      <a:pt x="6675" y="5042"/>
                    </a:cubicBezTo>
                    <a:cubicBezTo>
                      <a:pt x="6665" y="5054"/>
                      <a:pt x="6656" y="5073"/>
                      <a:pt x="6656" y="5084"/>
                    </a:cubicBezTo>
                    <a:cubicBezTo>
                      <a:pt x="6651" y="5141"/>
                      <a:pt x="6649" y="5148"/>
                      <a:pt x="6625" y="5148"/>
                    </a:cubicBezTo>
                    <a:cubicBezTo>
                      <a:pt x="6611" y="5148"/>
                      <a:pt x="6593" y="5163"/>
                      <a:pt x="6581" y="5184"/>
                    </a:cubicBezTo>
                    <a:cubicBezTo>
                      <a:pt x="6571" y="5204"/>
                      <a:pt x="6551" y="5224"/>
                      <a:pt x="6537" y="5229"/>
                    </a:cubicBezTo>
                    <a:cubicBezTo>
                      <a:pt x="6524" y="5233"/>
                      <a:pt x="6512" y="5244"/>
                      <a:pt x="6512" y="5253"/>
                    </a:cubicBezTo>
                    <a:cubicBezTo>
                      <a:pt x="6512" y="5262"/>
                      <a:pt x="6501" y="5279"/>
                      <a:pt x="6489" y="5292"/>
                    </a:cubicBezTo>
                    <a:cubicBezTo>
                      <a:pt x="6469" y="5309"/>
                      <a:pt x="6449" y="5312"/>
                      <a:pt x="6385" y="5307"/>
                    </a:cubicBezTo>
                    <a:cubicBezTo>
                      <a:pt x="6341" y="5303"/>
                      <a:pt x="6291" y="5296"/>
                      <a:pt x="6273" y="5292"/>
                    </a:cubicBezTo>
                    <a:cubicBezTo>
                      <a:pt x="6246" y="5284"/>
                      <a:pt x="6237" y="5287"/>
                      <a:pt x="6237" y="5302"/>
                    </a:cubicBezTo>
                    <a:cubicBezTo>
                      <a:pt x="6237" y="5312"/>
                      <a:pt x="6229" y="5327"/>
                      <a:pt x="6218" y="5337"/>
                    </a:cubicBezTo>
                    <a:cubicBezTo>
                      <a:pt x="6202" y="5349"/>
                      <a:pt x="6200" y="5368"/>
                      <a:pt x="6206" y="5430"/>
                    </a:cubicBezTo>
                    <a:cubicBezTo>
                      <a:pt x="6215" y="5507"/>
                      <a:pt x="6215" y="5509"/>
                      <a:pt x="6180" y="5527"/>
                    </a:cubicBezTo>
                    <a:cubicBezTo>
                      <a:pt x="6150" y="5543"/>
                      <a:pt x="6144" y="5554"/>
                      <a:pt x="6143" y="5599"/>
                    </a:cubicBezTo>
                    <a:cubicBezTo>
                      <a:pt x="6137" y="5716"/>
                      <a:pt x="6121" y="5779"/>
                      <a:pt x="6086" y="5821"/>
                    </a:cubicBezTo>
                    <a:cubicBezTo>
                      <a:pt x="6066" y="5843"/>
                      <a:pt x="6048" y="5873"/>
                      <a:pt x="6045" y="5889"/>
                    </a:cubicBezTo>
                    <a:cubicBezTo>
                      <a:pt x="6027" y="5977"/>
                      <a:pt x="6021" y="5994"/>
                      <a:pt x="6002" y="6014"/>
                    </a:cubicBezTo>
                    <a:cubicBezTo>
                      <a:pt x="5986" y="6032"/>
                      <a:pt x="5985" y="6042"/>
                      <a:pt x="5998" y="6061"/>
                    </a:cubicBezTo>
                    <a:cubicBezTo>
                      <a:pt x="6009" y="6078"/>
                      <a:pt x="6007" y="6086"/>
                      <a:pt x="5996" y="6089"/>
                    </a:cubicBezTo>
                    <a:cubicBezTo>
                      <a:pt x="5985" y="6093"/>
                      <a:pt x="5985" y="6102"/>
                      <a:pt x="5998" y="6129"/>
                    </a:cubicBezTo>
                    <a:cubicBezTo>
                      <a:pt x="6011" y="6158"/>
                      <a:pt x="6010" y="6168"/>
                      <a:pt x="5994" y="6193"/>
                    </a:cubicBezTo>
                    <a:cubicBezTo>
                      <a:pt x="5984" y="6209"/>
                      <a:pt x="5975" y="6233"/>
                      <a:pt x="5975" y="6248"/>
                    </a:cubicBezTo>
                    <a:cubicBezTo>
                      <a:pt x="5975" y="6268"/>
                      <a:pt x="5968" y="6273"/>
                      <a:pt x="5935" y="6273"/>
                    </a:cubicBezTo>
                    <a:cubicBezTo>
                      <a:pt x="5912" y="6273"/>
                      <a:pt x="5882" y="6264"/>
                      <a:pt x="5870" y="6254"/>
                    </a:cubicBezTo>
                    <a:cubicBezTo>
                      <a:pt x="5837" y="6229"/>
                      <a:pt x="5816" y="6230"/>
                      <a:pt x="5779" y="6261"/>
                    </a:cubicBezTo>
                    <a:cubicBezTo>
                      <a:pt x="5761" y="6274"/>
                      <a:pt x="5744" y="6286"/>
                      <a:pt x="5739" y="6284"/>
                    </a:cubicBezTo>
                    <a:cubicBezTo>
                      <a:pt x="5735" y="6284"/>
                      <a:pt x="5605" y="6188"/>
                      <a:pt x="5450" y="6072"/>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39" name="Freeform 1337">
                <a:extLst>
                  <a:ext uri="{FF2B5EF4-FFF2-40B4-BE49-F238E27FC236}">
                    <a16:creationId xmlns:a16="http://schemas.microsoft.com/office/drawing/2014/main" id="{0A1F81B6-A5A0-4293-B98A-8DD3756FB6F2}"/>
                  </a:ext>
                </a:extLst>
              </p:cNvPr>
              <p:cNvSpPr>
                <a:spLocks/>
              </p:cNvSpPr>
              <p:nvPr/>
            </p:nvSpPr>
            <p:spPr bwMode="auto">
              <a:xfrm>
                <a:off x="7188" y="3431"/>
                <a:ext cx="2122" cy="2011"/>
              </a:xfrm>
              <a:custGeom>
                <a:avLst/>
                <a:gdLst>
                  <a:gd name="T0" fmla="*/ 2072 w 4420"/>
                  <a:gd name="T1" fmla="*/ 3072 h 3729"/>
                  <a:gd name="T2" fmla="*/ 2413 w 4420"/>
                  <a:gd name="T3" fmla="*/ 2983 h 3729"/>
                  <a:gd name="T4" fmla="*/ 2584 w 4420"/>
                  <a:gd name="T5" fmla="*/ 2744 h 3729"/>
                  <a:gd name="T6" fmla="*/ 2818 w 4420"/>
                  <a:gd name="T7" fmla="*/ 1939 h 3729"/>
                  <a:gd name="T8" fmla="*/ 2979 w 4420"/>
                  <a:gd name="T9" fmla="*/ 2103 h 3729"/>
                  <a:gd name="T10" fmla="*/ 3094 w 4420"/>
                  <a:gd name="T11" fmla="*/ 1709 h 3729"/>
                  <a:gd name="T12" fmla="*/ 2884 w 4420"/>
                  <a:gd name="T13" fmla="*/ 1765 h 3729"/>
                  <a:gd name="T14" fmla="*/ 2497 w 4420"/>
                  <a:gd name="T15" fmla="*/ 1825 h 3729"/>
                  <a:gd name="T16" fmla="*/ 2309 w 4420"/>
                  <a:gd name="T17" fmla="*/ 1922 h 3729"/>
                  <a:gd name="T18" fmla="*/ 2133 w 4420"/>
                  <a:gd name="T19" fmla="*/ 1708 h 3729"/>
                  <a:gd name="T20" fmla="*/ 1959 w 4420"/>
                  <a:gd name="T21" fmla="*/ 1505 h 3729"/>
                  <a:gd name="T22" fmla="*/ 1842 w 4420"/>
                  <a:gd name="T23" fmla="*/ 1347 h 3729"/>
                  <a:gd name="T24" fmla="*/ 1823 w 4420"/>
                  <a:gd name="T25" fmla="*/ 1695 h 3729"/>
                  <a:gd name="T26" fmla="*/ 2005 w 4420"/>
                  <a:gd name="T27" fmla="*/ 1879 h 3729"/>
                  <a:gd name="T28" fmla="*/ 2105 w 4420"/>
                  <a:gd name="T29" fmla="*/ 1972 h 3729"/>
                  <a:gd name="T30" fmla="*/ 1780 w 4420"/>
                  <a:gd name="T31" fmla="*/ 2336 h 3729"/>
                  <a:gd name="T32" fmla="*/ 1554 w 4420"/>
                  <a:gd name="T33" fmla="*/ 2764 h 3729"/>
                  <a:gd name="T34" fmla="*/ 1524 w 4420"/>
                  <a:gd name="T35" fmla="*/ 3102 h 3729"/>
                  <a:gd name="T36" fmla="*/ 1231 w 4420"/>
                  <a:gd name="T37" fmla="*/ 3373 h 3729"/>
                  <a:gd name="T38" fmla="*/ 1040 w 4420"/>
                  <a:gd name="T39" fmla="*/ 3189 h 3729"/>
                  <a:gd name="T40" fmla="*/ 943 w 4420"/>
                  <a:gd name="T41" fmla="*/ 2889 h 3729"/>
                  <a:gd name="T42" fmla="*/ 594 w 4420"/>
                  <a:gd name="T43" fmla="*/ 2784 h 3729"/>
                  <a:gd name="T44" fmla="*/ 422 w 4420"/>
                  <a:gd name="T45" fmla="*/ 2580 h 3729"/>
                  <a:gd name="T46" fmla="*/ 195 w 4420"/>
                  <a:gd name="T47" fmla="*/ 2484 h 3729"/>
                  <a:gd name="T48" fmla="*/ 22 w 4420"/>
                  <a:gd name="T49" fmla="*/ 2197 h 3729"/>
                  <a:gd name="T50" fmla="*/ 144 w 4420"/>
                  <a:gd name="T51" fmla="*/ 1966 h 3729"/>
                  <a:gd name="T52" fmla="*/ 261 w 4420"/>
                  <a:gd name="T53" fmla="*/ 1944 h 3729"/>
                  <a:gd name="T54" fmla="*/ 450 w 4420"/>
                  <a:gd name="T55" fmla="*/ 1814 h 3729"/>
                  <a:gd name="T56" fmla="*/ 463 w 4420"/>
                  <a:gd name="T57" fmla="*/ 1529 h 3729"/>
                  <a:gd name="T58" fmla="*/ 536 w 4420"/>
                  <a:gd name="T59" fmla="*/ 1204 h 3729"/>
                  <a:gd name="T60" fmla="*/ 428 w 4420"/>
                  <a:gd name="T61" fmla="*/ 1049 h 3729"/>
                  <a:gd name="T62" fmla="*/ 500 w 4420"/>
                  <a:gd name="T63" fmla="*/ 883 h 3729"/>
                  <a:gd name="T64" fmla="*/ 761 w 4420"/>
                  <a:gd name="T65" fmla="*/ 904 h 3729"/>
                  <a:gd name="T66" fmla="*/ 917 w 4420"/>
                  <a:gd name="T67" fmla="*/ 1008 h 3729"/>
                  <a:gd name="T68" fmla="*/ 1185 w 4420"/>
                  <a:gd name="T69" fmla="*/ 1072 h 3729"/>
                  <a:gd name="T70" fmla="*/ 1261 w 4420"/>
                  <a:gd name="T71" fmla="*/ 740 h 3729"/>
                  <a:gd name="T72" fmla="*/ 1224 w 4420"/>
                  <a:gd name="T73" fmla="*/ 399 h 3729"/>
                  <a:gd name="T74" fmla="*/ 1435 w 4420"/>
                  <a:gd name="T75" fmla="*/ 275 h 3729"/>
                  <a:gd name="T76" fmla="*/ 1961 w 4420"/>
                  <a:gd name="T77" fmla="*/ 215 h 3729"/>
                  <a:gd name="T78" fmla="*/ 2173 w 4420"/>
                  <a:gd name="T79" fmla="*/ 189 h 3729"/>
                  <a:gd name="T80" fmla="*/ 2417 w 4420"/>
                  <a:gd name="T81" fmla="*/ 179 h 3729"/>
                  <a:gd name="T82" fmla="*/ 2561 w 4420"/>
                  <a:gd name="T83" fmla="*/ 108 h 3729"/>
                  <a:gd name="T84" fmla="*/ 2864 w 4420"/>
                  <a:gd name="T85" fmla="*/ 244 h 3729"/>
                  <a:gd name="T86" fmla="*/ 2860 w 4420"/>
                  <a:gd name="T87" fmla="*/ 460 h 3729"/>
                  <a:gd name="T88" fmla="*/ 3180 w 4420"/>
                  <a:gd name="T89" fmla="*/ 559 h 3729"/>
                  <a:gd name="T90" fmla="*/ 3488 w 4420"/>
                  <a:gd name="T91" fmla="*/ 409 h 3729"/>
                  <a:gd name="T92" fmla="*/ 3719 w 4420"/>
                  <a:gd name="T93" fmla="*/ 544 h 3729"/>
                  <a:gd name="T94" fmla="*/ 3705 w 4420"/>
                  <a:gd name="T95" fmla="*/ 422 h 3729"/>
                  <a:gd name="T96" fmla="*/ 3638 w 4420"/>
                  <a:gd name="T97" fmla="*/ 294 h 3729"/>
                  <a:gd name="T98" fmla="*/ 3858 w 4420"/>
                  <a:gd name="T99" fmla="*/ 249 h 3729"/>
                  <a:gd name="T100" fmla="*/ 3984 w 4420"/>
                  <a:gd name="T101" fmla="*/ 47 h 3729"/>
                  <a:gd name="T102" fmla="*/ 4322 w 4420"/>
                  <a:gd name="T103" fmla="*/ 145 h 3729"/>
                  <a:gd name="T104" fmla="*/ 4029 w 4420"/>
                  <a:gd name="T105" fmla="*/ 778 h 3729"/>
                  <a:gd name="T106" fmla="*/ 2393 w 4420"/>
                  <a:gd name="T107" fmla="*/ 3432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20" h="3729">
                    <a:moveTo>
                      <a:pt x="2008" y="3715"/>
                    </a:moveTo>
                    <a:cubicBezTo>
                      <a:pt x="1979" y="3695"/>
                      <a:pt x="1980" y="3682"/>
                      <a:pt x="2018" y="3627"/>
                    </a:cubicBezTo>
                    <a:cubicBezTo>
                      <a:pt x="2085" y="3527"/>
                      <a:pt x="2115" y="3318"/>
                      <a:pt x="2075" y="3218"/>
                    </a:cubicBezTo>
                    <a:cubicBezTo>
                      <a:pt x="2060" y="3178"/>
                      <a:pt x="2056" y="3072"/>
                      <a:pt x="2072" y="3072"/>
                    </a:cubicBezTo>
                    <a:cubicBezTo>
                      <a:pt x="2076" y="3072"/>
                      <a:pt x="2092" y="3080"/>
                      <a:pt x="2104" y="3090"/>
                    </a:cubicBezTo>
                    <a:cubicBezTo>
                      <a:pt x="2140" y="3118"/>
                      <a:pt x="2186" y="3113"/>
                      <a:pt x="2238" y="3079"/>
                    </a:cubicBezTo>
                    <a:cubicBezTo>
                      <a:pt x="2261" y="3063"/>
                      <a:pt x="2305" y="3043"/>
                      <a:pt x="2334" y="3035"/>
                    </a:cubicBezTo>
                    <a:cubicBezTo>
                      <a:pt x="2368" y="3025"/>
                      <a:pt x="2395" y="3008"/>
                      <a:pt x="2413" y="2983"/>
                    </a:cubicBezTo>
                    <a:cubicBezTo>
                      <a:pt x="2436" y="2949"/>
                      <a:pt x="2439" y="2934"/>
                      <a:pt x="2433" y="2864"/>
                    </a:cubicBezTo>
                    <a:lnTo>
                      <a:pt x="2425" y="2785"/>
                    </a:lnTo>
                    <a:lnTo>
                      <a:pt x="2461" y="2793"/>
                    </a:lnTo>
                    <a:cubicBezTo>
                      <a:pt x="2493" y="2798"/>
                      <a:pt x="2515" y="2789"/>
                      <a:pt x="2584" y="2744"/>
                    </a:cubicBezTo>
                    <a:cubicBezTo>
                      <a:pt x="2685" y="2675"/>
                      <a:pt x="2719" y="2658"/>
                      <a:pt x="2726" y="2666"/>
                    </a:cubicBezTo>
                    <a:cubicBezTo>
                      <a:pt x="2740" y="2679"/>
                      <a:pt x="2810" y="2594"/>
                      <a:pt x="2845" y="2524"/>
                    </a:cubicBezTo>
                    <a:cubicBezTo>
                      <a:pt x="2879" y="2455"/>
                      <a:pt x="2880" y="2445"/>
                      <a:pt x="2879" y="2278"/>
                    </a:cubicBezTo>
                    <a:cubicBezTo>
                      <a:pt x="2878" y="2100"/>
                      <a:pt x="2860" y="2004"/>
                      <a:pt x="2818" y="1939"/>
                    </a:cubicBezTo>
                    <a:cubicBezTo>
                      <a:pt x="2801" y="1914"/>
                      <a:pt x="2803" y="1909"/>
                      <a:pt x="2819" y="1895"/>
                    </a:cubicBezTo>
                    <a:cubicBezTo>
                      <a:pt x="2834" y="1883"/>
                      <a:pt x="2845" y="1886"/>
                      <a:pt x="2880" y="1922"/>
                    </a:cubicBezTo>
                    <a:cubicBezTo>
                      <a:pt x="2914" y="1954"/>
                      <a:pt x="2919" y="1966"/>
                      <a:pt x="2909" y="1983"/>
                    </a:cubicBezTo>
                    <a:cubicBezTo>
                      <a:pt x="2890" y="2014"/>
                      <a:pt x="2925" y="2074"/>
                      <a:pt x="2979" y="2103"/>
                    </a:cubicBezTo>
                    <a:cubicBezTo>
                      <a:pt x="3019" y="2124"/>
                      <a:pt x="3025" y="2125"/>
                      <a:pt x="3043" y="2108"/>
                    </a:cubicBezTo>
                    <a:cubicBezTo>
                      <a:pt x="3060" y="2091"/>
                      <a:pt x="3078" y="2009"/>
                      <a:pt x="3094" y="1865"/>
                    </a:cubicBezTo>
                    <a:cubicBezTo>
                      <a:pt x="3098" y="1838"/>
                      <a:pt x="3103" y="1791"/>
                      <a:pt x="3108" y="1763"/>
                    </a:cubicBezTo>
                    <a:cubicBezTo>
                      <a:pt x="3113" y="1719"/>
                      <a:pt x="3110" y="1709"/>
                      <a:pt x="3094" y="1709"/>
                    </a:cubicBezTo>
                    <a:cubicBezTo>
                      <a:pt x="3083" y="1709"/>
                      <a:pt x="3061" y="1688"/>
                      <a:pt x="3044" y="1661"/>
                    </a:cubicBezTo>
                    <a:cubicBezTo>
                      <a:pt x="3018" y="1620"/>
                      <a:pt x="3008" y="1614"/>
                      <a:pt x="2963" y="1613"/>
                    </a:cubicBezTo>
                    <a:cubicBezTo>
                      <a:pt x="2901" y="1610"/>
                      <a:pt x="2883" y="1634"/>
                      <a:pt x="2888" y="1709"/>
                    </a:cubicBezTo>
                    <a:cubicBezTo>
                      <a:pt x="2890" y="1736"/>
                      <a:pt x="2888" y="1761"/>
                      <a:pt x="2884" y="1765"/>
                    </a:cubicBezTo>
                    <a:cubicBezTo>
                      <a:pt x="2874" y="1775"/>
                      <a:pt x="2756" y="1775"/>
                      <a:pt x="2724" y="1765"/>
                    </a:cubicBezTo>
                    <a:cubicBezTo>
                      <a:pt x="2703" y="1759"/>
                      <a:pt x="2695" y="1764"/>
                      <a:pt x="2683" y="1795"/>
                    </a:cubicBezTo>
                    <a:cubicBezTo>
                      <a:pt x="2669" y="1833"/>
                      <a:pt x="2668" y="1833"/>
                      <a:pt x="2598" y="1825"/>
                    </a:cubicBezTo>
                    <a:cubicBezTo>
                      <a:pt x="2559" y="1822"/>
                      <a:pt x="2513" y="1822"/>
                      <a:pt x="2497" y="1825"/>
                    </a:cubicBezTo>
                    <a:cubicBezTo>
                      <a:pt x="2460" y="1835"/>
                      <a:pt x="2436" y="1880"/>
                      <a:pt x="2436" y="1940"/>
                    </a:cubicBezTo>
                    <a:lnTo>
                      <a:pt x="2436" y="1983"/>
                    </a:lnTo>
                    <a:lnTo>
                      <a:pt x="2384" y="1953"/>
                    </a:lnTo>
                    <a:cubicBezTo>
                      <a:pt x="2354" y="1935"/>
                      <a:pt x="2320" y="1922"/>
                      <a:pt x="2309" y="1922"/>
                    </a:cubicBezTo>
                    <a:cubicBezTo>
                      <a:pt x="2281" y="1922"/>
                      <a:pt x="2280" y="1893"/>
                      <a:pt x="2306" y="1853"/>
                    </a:cubicBezTo>
                    <a:cubicBezTo>
                      <a:pt x="2334" y="1811"/>
                      <a:pt x="2325" y="1757"/>
                      <a:pt x="2288" y="1739"/>
                    </a:cubicBezTo>
                    <a:cubicBezTo>
                      <a:pt x="2272" y="1730"/>
                      <a:pt x="2254" y="1716"/>
                      <a:pt x="2249" y="1708"/>
                    </a:cubicBezTo>
                    <a:cubicBezTo>
                      <a:pt x="2238" y="1690"/>
                      <a:pt x="2150" y="1690"/>
                      <a:pt x="2133" y="1708"/>
                    </a:cubicBezTo>
                    <a:cubicBezTo>
                      <a:pt x="2122" y="1719"/>
                      <a:pt x="2036" y="1643"/>
                      <a:pt x="2036" y="1620"/>
                    </a:cubicBezTo>
                    <a:cubicBezTo>
                      <a:pt x="2036" y="1615"/>
                      <a:pt x="2025" y="1607"/>
                      <a:pt x="2011" y="1603"/>
                    </a:cubicBezTo>
                    <a:cubicBezTo>
                      <a:pt x="1994" y="1598"/>
                      <a:pt x="1986" y="1584"/>
                      <a:pt x="1986" y="1560"/>
                    </a:cubicBezTo>
                    <a:cubicBezTo>
                      <a:pt x="1986" y="1538"/>
                      <a:pt x="1976" y="1518"/>
                      <a:pt x="1959" y="1505"/>
                    </a:cubicBezTo>
                    <a:cubicBezTo>
                      <a:pt x="1930" y="1488"/>
                      <a:pt x="1930" y="1486"/>
                      <a:pt x="1953" y="1449"/>
                    </a:cubicBezTo>
                    <a:cubicBezTo>
                      <a:pt x="1964" y="1428"/>
                      <a:pt x="1974" y="1403"/>
                      <a:pt x="1974" y="1394"/>
                    </a:cubicBezTo>
                    <a:cubicBezTo>
                      <a:pt x="1974" y="1374"/>
                      <a:pt x="1884" y="1297"/>
                      <a:pt x="1863" y="1297"/>
                    </a:cubicBezTo>
                    <a:cubicBezTo>
                      <a:pt x="1848" y="1297"/>
                      <a:pt x="1847" y="1299"/>
                      <a:pt x="1842" y="1347"/>
                    </a:cubicBezTo>
                    <a:cubicBezTo>
                      <a:pt x="1839" y="1364"/>
                      <a:pt x="1831" y="1424"/>
                      <a:pt x="1824" y="1482"/>
                    </a:cubicBezTo>
                    <a:cubicBezTo>
                      <a:pt x="1817" y="1539"/>
                      <a:pt x="1814" y="1590"/>
                      <a:pt x="1818" y="1597"/>
                    </a:cubicBezTo>
                    <a:cubicBezTo>
                      <a:pt x="1822" y="1603"/>
                      <a:pt x="1818" y="1623"/>
                      <a:pt x="1809" y="1640"/>
                    </a:cubicBezTo>
                    <a:cubicBezTo>
                      <a:pt x="1795" y="1670"/>
                      <a:pt x="1797" y="1677"/>
                      <a:pt x="1823" y="1695"/>
                    </a:cubicBezTo>
                    <a:cubicBezTo>
                      <a:pt x="1838" y="1708"/>
                      <a:pt x="1850" y="1725"/>
                      <a:pt x="1849" y="1735"/>
                    </a:cubicBezTo>
                    <a:cubicBezTo>
                      <a:pt x="1842" y="1780"/>
                      <a:pt x="1853" y="1798"/>
                      <a:pt x="1901" y="1822"/>
                    </a:cubicBezTo>
                    <a:cubicBezTo>
                      <a:pt x="1936" y="1838"/>
                      <a:pt x="1958" y="1843"/>
                      <a:pt x="1968" y="1834"/>
                    </a:cubicBezTo>
                    <a:cubicBezTo>
                      <a:pt x="1979" y="1825"/>
                      <a:pt x="1989" y="1836"/>
                      <a:pt x="2005" y="1879"/>
                    </a:cubicBezTo>
                    <a:cubicBezTo>
                      <a:pt x="2030" y="1945"/>
                      <a:pt x="2050" y="1957"/>
                      <a:pt x="2093" y="1929"/>
                    </a:cubicBezTo>
                    <a:cubicBezTo>
                      <a:pt x="2129" y="1905"/>
                      <a:pt x="2167" y="1903"/>
                      <a:pt x="2156" y="1925"/>
                    </a:cubicBezTo>
                    <a:cubicBezTo>
                      <a:pt x="2153" y="1933"/>
                      <a:pt x="2145" y="1950"/>
                      <a:pt x="2142" y="1963"/>
                    </a:cubicBezTo>
                    <a:cubicBezTo>
                      <a:pt x="2133" y="1986"/>
                      <a:pt x="2117" y="1990"/>
                      <a:pt x="2105" y="1972"/>
                    </a:cubicBezTo>
                    <a:cubicBezTo>
                      <a:pt x="2095" y="1955"/>
                      <a:pt x="2033" y="1955"/>
                      <a:pt x="1997" y="1973"/>
                    </a:cubicBezTo>
                    <a:cubicBezTo>
                      <a:pt x="1938" y="1999"/>
                      <a:pt x="1838" y="2199"/>
                      <a:pt x="1836" y="2290"/>
                    </a:cubicBezTo>
                    <a:lnTo>
                      <a:pt x="1836" y="2340"/>
                    </a:lnTo>
                    <a:lnTo>
                      <a:pt x="1780" y="2336"/>
                    </a:lnTo>
                    <a:cubicBezTo>
                      <a:pt x="1725" y="2332"/>
                      <a:pt x="1723" y="2333"/>
                      <a:pt x="1704" y="2378"/>
                    </a:cubicBezTo>
                    <a:cubicBezTo>
                      <a:pt x="1668" y="2465"/>
                      <a:pt x="1668" y="2610"/>
                      <a:pt x="1705" y="2700"/>
                    </a:cubicBezTo>
                    <a:cubicBezTo>
                      <a:pt x="1713" y="2719"/>
                      <a:pt x="1706" y="2722"/>
                      <a:pt x="1655" y="2722"/>
                    </a:cubicBezTo>
                    <a:cubicBezTo>
                      <a:pt x="1605" y="2722"/>
                      <a:pt x="1590" y="2728"/>
                      <a:pt x="1554" y="2764"/>
                    </a:cubicBezTo>
                    <a:cubicBezTo>
                      <a:pt x="1523" y="2795"/>
                      <a:pt x="1511" y="2818"/>
                      <a:pt x="1511" y="2849"/>
                    </a:cubicBezTo>
                    <a:cubicBezTo>
                      <a:pt x="1511" y="2908"/>
                      <a:pt x="1534" y="2980"/>
                      <a:pt x="1569" y="3035"/>
                    </a:cubicBezTo>
                    <a:cubicBezTo>
                      <a:pt x="1585" y="3061"/>
                      <a:pt x="1594" y="3085"/>
                      <a:pt x="1589" y="3088"/>
                    </a:cubicBezTo>
                    <a:cubicBezTo>
                      <a:pt x="1584" y="3091"/>
                      <a:pt x="1555" y="3097"/>
                      <a:pt x="1524" y="3102"/>
                    </a:cubicBezTo>
                    <a:cubicBezTo>
                      <a:pt x="1493" y="3107"/>
                      <a:pt x="1436" y="3120"/>
                      <a:pt x="1399" y="3133"/>
                    </a:cubicBezTo>
                    <a:cubicBezTo>
                      <a:pt x="1311" y="3163"/>
                      <a:pt x="1283" y="3208"/>
                      <a:pt x="1290" y="3307"/>
                    </a:cubicBezTo>
                    <a:lnTo>
                      <a:pt x="1295" y="3372"/>
                    </a:lnTo>
                    <a:lnTo>
                      <a:pt x="1231" y="3373"/>
                    </a:lnTo>
                    <a:cubicBezTo>
                      <a:pt x="1197" y="3374"/>
                      <a:pt x="1154" y="3378"/>
                      <a:pt x="1136" y="3383"/>
                    </a:cubicBezTo>
                    <a:cubicBezTo>
                      <a:pt x="1076" y="3400"/>
                      <a:pt x="1067" y="3389"/>
                      <a:pt x="1068" y="3308"/>
                    </a:cubicBezTo>
                    <a:cubicBezTo>
                      <a:pt x="1068" y="3248"/>
                      <a:pt x="1063" y="3229"/>
                      <a:pt x="1044" y="3214"/>
                    </a:cubicBezTo>
                    <a:cubicBezTo>
                      <a:pt x="1023" y="3199"/>
                      <a:pt x="1023" y="3197"/>
                      <a:pt x="1040" y="3189"/>
                    </a:cubicBezTo>
                    <a:cubicBezTo>
                      <a:pt x="1067" y="3179"/>
                      <a:pt x="1068" y="3134"/>
                      <a:pt x="1043" y="3075"/>
                    </a:cubicBezTo>
                    <a:cubicBezTo>
                      <a:pt x="1033" y="3052"/>
                      <a:pt x="1024" y="3019"/>
                      <a:pt x="1024" y="3004"/>
                    </a:cubicBezTo>
                    <a:cubicBezTo>
                      <a:pt x="1024" y="2988"/>
                      <a:pt x="1010" y="2970"/>
                      <a:pt x="988" y="2958"/>
                    </a:cubicBezTo>
                    <a:cubicBezTo>
                      <a:pt x="963" y="2943"/>
                      <a:pt x="950" y="2924"/>
                      <a:pt x="943" y="2889"/>
                    </a:cubicBezTo>
                    <a:cubicBezTo>
                      <a:pt x="925" y="2795"/>
                      <a:pt x="901" y="2778"/>
                      <a:pt x="842" y="2816"/>
                    </a:cubicBezTo>
                    <a:cubicBezTo>
                      <a:pt x="815" y="2834"/>
                      <a:pt x="805" y="2835"/>
                      <a:pt x="781" y="2823"/>
                    </a:cubicBezTo>
                    <a:cubicBezTo>
                      <a:pt x="765" y="2814"/>
                      <a:pt x="722" y="2805"/>
                      <a:pt x="683" y="2804"/>
                    </a:cubicBezTo>
                    <a:cubicBezTo>
                      <a:pt x="644" y="2802"/>
                      <a:pt x="604" y="2793"/>
                      <a:pt x="594" y="2784"/>
                    </a:cubicBezTo>
                    <a:cubicBezTo>
                      <a:pt x="583" y="2775"/>
                      <a:pt x="567" y="2772"/>
                      <a:pt x="556" y="2775"/>
                    </a:cubicBezTo>
                    <a:cubicBezTo>
                      <a:pt x="548" y="2779"/>
                      <a:pt x="533" y="2770"/>
                      <a:pt x="525" y="2755"/>
                    </a:cubicBezTo>
                    <a:cubicBezTo>
                      <a:pt x="517" y="2740"/>
                      <a:pt x="495" y="2719"/>
                      <a:pt x="475" y="2708"/>
                    </a:cubicBezTo>
                    <a:cubicBezTo>
                      <a:pt x="442" y="2688"/>
                      <a:pt x="417" y="2630"/>
                      <a:pt x="422" y="2580"/>
                    </a:cubicBezTo>
                    <a:cubicBezTo>
                      <a:pt x="423" y="2566"/>
                      <a:pt x="410" y="2553"/>
                      <a:pt x="389" y="2544"/>
                    </a:cubicBezTo>
                    <a:cubicBezTo>
                      <a:pt x="345" y="2527"/>
                      <a:pt x="309" y="2530"/>
                      <a:pt x="289" y="2557"/>
                    </a:cubicBezTo>
                    <a:cubicBezTo>
                      <a:pt x="274" y="2577"/>
                      <a:pt x="270" y="2575"/>
                      <a:pt x="248" y="2547"/>
                    </a:cubicBezTo>
                    <a:cubicBezTo>
                      <a:pt x="234" y="2529"/>
                      <a:pt x="210" y="2502"/>
                      <a:pt x="195" y="2484"/>
                    </a:cubicBezTo>
                    <a:cubicBezTo>
                      <a:pt x="180" y="2466"/>
                      <a:pt x="168" y="2432"/>
                      <a:pt x="165" y="2403"/>
                    </a:cubicBezTo>
                    <a:cubicBezTo>
                      <a:pt x="159" y="2327"/>
                      <a:pt x="136" y="2295"/>
                      <a:pt x="65" y="2264"/>
                    </a:cubicBezTo>
                    <a:lnTo>
                      <a:pt x="0" y="2235"/>
                    </a:lnTo>
                    <a:lnTo>
                      <a:pt x="22" y="2197"/>
                    </a:lnTo>
                    <a:cubicBezTo>
                      <a:pt x="33" y="2177"/>
                      <a:pt x="47" y="2159"/>
                      <a:pt x="53" y="2159"/>
                    </a:cubicBezTo>
                    <a:cubicBezTo>
                      <a:pt x="58" y="2159"/>
                      <a:pt x="61" y="2148"/>
                      <a:pt x="61" y="2134"/>
                    </a:cubicBezTo>
                    <a:cubicBezTo>
                      <a:pt x="61" y="2120"/>
                      <a:pt x="81" y="2086"/>
                      <a:pt x="106" y="2059"/>
                    </a:cubicBezTo>
                    <a:cubicBezTo>
                      <a:pt x="147" y="2015"/>
                      <a:pt x="150" y="2004"/>
                      <a:pt x="144" y="1966"/>
                    </a:cubicBezTo>
                    <a:cubicBezTo>
                      <a:pt x="136" y="1929"/>
                      <a:pt x="140" y="1920"/>
                      <a:pt x="174" y="1897"/>
                    </a:cubicBezTo>
                    <a:lnTo>
                      <a:pt x="211" y="1869"/>
                    </a:lnTo>
                    <a:lnTo>
                      <a:pt x="236" y="1899"/>
                    </a:lnTo>
                    <a:cubicBezTo>
                      <a:pt x="250" y="1914"/>
                      <a:pt x="260" y="1935"/>
                      <a:pt x="261" y="1944"/>
                    </a:cubicBezTo>
                    <a:cubicBezTo>
                      <a:pt x="261" y="1975"/>
                      <a:pt x="347" y="2047"/>
                      <a:pt x="383" y="2047"/>
                    </a:cubicBezTo>
                    <a:cubicBezTo>
                      <a:pt x="440" y="2047"/>
                      <a:pt x="453" y="2032"/>
                      <a:pt x="439" y="1982"/>
                    </a:cubicBezTo>
                    <a:cubicBezTo>
                      <a:pt x="430" y="1949"/>
                      <a:pt x="431" y="1927"/>
                      <a:pt x="445" y="1895"/>
                    </a:cubicBezTo>
                    <a:cubicBezTo>
                      <a:pt x="460" y="1861"/>
                      <a:pt x="460" y="1844"/>
                      <a:pt x="450" y="1814"/>
                    </a:cubicBezTo>
                    <a:cubicBezTo>
                      <a:pt x="435" y="1773"/>
                      <a:pt x="443" y="1740"/>
                      <a:pt x="480" y="1689"/>
                    </a:cubicBezTo>
                    <a:cubicBezTo>
                      <a:pt x="498" y="1664"/>
                      <a:pt x="498" y="1660"/>
                      <a:pt x="481" y="1643"/>
                    </a:cubicBezTo>
                    <a:cubicBezTo>
                      <a:pt x="468" y="1629"/>
                      <a:pt x="464" y="1611"/>
                      <a:pt x="469" y="1585"/>
                    </a:cubicBezTo>
                    <a:cubicBezTo>
                      <a:pt x="474" y="1563"/>
                      <a:pt x="472" y="1539"/>
                      <a:pt x="463" y="1529"/>
                    </a:cubicBezTo>
                    <a:cubicBezTo>
                      <a:pt x="454" y="1519"/>
                      <a:pt x="451" y="1490"/>
                      <a:pt x="456" y="1458"/>
                    </a:cubicBezTo>
                    <a:cubicBezTo>
                      <a:pt x="460" y="1428"/>
                      <a:pt x="467" y="1360"/>
                      <a:pt x="472" y="1309"/>
                    </a:cubicBezTo>
                    <a:cubicBezTo>
                      <a:pt x="480" y="1222"/>
                      <a:pt x="481" y="1215"/>
                      <a:pt x="509" y="1218"/>
                    </a:cubicBezTo>
                    <a:cubicBezTo>
                      <a:pt x="525" y="1220"/>
                      <a:pt x="536" y="1214"/>
                      <a:pt x="536" y="1204"/>
                    </a:cubicBezTo>
                    <a:cubicBezTo>
                      <a:pt x="536" y="1182"/>
                      <a:pt x="509" y="1172"/>
                      <a:pt x="447" y="1172"/>
                    </a:cubicBezTo>
                    <a:lnTo>
                      <a:pt x="397" y="1172"/>
                    </a:lnTo>
                    <a:lnTo>
                      <a:pt x="405" y="1119"/>
                    </a:lnTo>
                    <a:cubicBezTo>
                      <a:pt x="410" y="1089"/>
                      <a:pt x="420" y="1058"/>
                      <a:pt x="428" y="1049"/>
                    </a:cubicBezTo>
                    <a:cubicBezTo>
                      <a:pt x="436" y="1038"/>
                      <a:pt x="430" y="1022"/>
                      <a:pt x="399" y="990"/>
                    </a:cubicBezTo>
                    <a:cubicBezTo>
                      <a:pt x="376" y="968"/>
                      <a:pt x="361" y="943"/>
                      <a:pt x="367" y="936"/>
                    </a:cubicBezTo>
                    <a:cubicBezTo>
                      <a:pt x="370" y="930"/>
                      <a:pt x="397" y="922"/>
                      <a:pt x="426" y="918"/>
                    </a:cubicBezTo>
                    <a:cubicBezTo>
                      <a:pt x="460" y="913"/>
                      <a:pt x="486" y="902"/>
                      <a:pt x="500" y="883"/>
                    </a:cubicBezTo>
                    <a:cubicBezTo>
                      <a:pt x="518" y="859"/>
                      <a:pt x="531" y="854"/>
                      <a:pt x="572" y="858"/>
                    </a:cubicBezTo>
                    <a:cubicBezTo>
                      <a:pt x="599" y="859"/>
                      <a:pt x="631" y="854"/>
                      <a:pt x="645" y="847"/>
                    </a:cubicBezTo>
                    <a:cubicBezTo>
                      <a:pt x="664" y="834"/>
                      <a:pt x="676" y="836"/>
                      <a:pt x="715" y="859"/>
                    </a:cubicBezTo>
                    <a:cubicBezTo>
                      <a:pt x="740" y="874"/>
                      <a:pt x="761" y="894"/>
                      <a:pt x="761" y="904"/>
                    </a:cubicBezTo>
                    <a:cubicBezTo>
                      <a:pt x="761" y="915"/>
                      <a:pt x="775" y="922"/>
                      <a:pt x="798" y="922"/>
                    </a:cubicBezTo>
                    <a:cubicBezTo>
                      <a:pt x="828" y="922"/>
                      <a:pt x="834" y="927"/>
                      <a:pt x="834" y="954"/>
                    </a:cubicBezTo>
                    <a:cubicBezTo>
                      <a:pt x="834" y="991"/>
                      <a:pt x="854" y="1009"/>
                      <a:pt x="886" y="1000"/>
                    </a:cubicBezTo>
                    <a:cubicBezTo>
                      <a:pt x="899" y="997"/>
                      <a:pt x="913" y="1000"/>
                      <a:pt x="917" y="1008"/>
                    </a:cubicBezTo>
                    <a:cubicBezTo>
                      <a:pt x="922" y="1015"/>
                      <a:pt x="936" y="1022"/>
                      <a:pt x="950" y="1022"/>
                    </a:cubicBezTo>
                    <a:cubicBezTo>
                      <a:pt x="964" y="1022"/>
                      <a:pt x="980" y="1035"/>
                      <a:pt x="989" y="1053"/>
                    </a:cubicBezTo>
                    <a:cubicBezTo>
                      <a:pt x="1003" y="1084"/>
                      <a:pt x="1006" y="1085"/>
                      <a:pt x="1092" y="1079"/>
                    </a:cubicBezTo>
                    <a:cubicBezTo>
                      <a:pt x="1140" y="1075"/>
                      <a:pt x="1183" y="1073"/>
                      <a:pt x="1185" y="1072"/>
                    </a:cubicBezTo>
                    <a:cubicBezTo>
                      <a:pt x="1186" y="1072"/>
                      <a:pt x="1172" y="1052"/>
                      <a:pt x="1150" y="1028"/>
                    </a:cubicBezTo>
                    <a:cubicBezTo>
                      <a:pt x="1108" y="979"/>
                      <a:pt x="1109" y="968"/>
                      <a:pt x="1163" y="898"/>
                    </a:cubicBezTo>
                    <a:cubicBezTo>
                      <a:pt x="1175" y="882"/>
                      <a:pt x="1183" y="864"/>
                      <a:pt x="1179" y="858"/>
                    </a:cubicBezTo>
                    <a:cubicBezTo>
                      <a:pt x="1168" y="839"/>
                      <a:pt x="1224" y="760"/>
                      <a:pt x="1261" y="740"/>
                    </a:cubicBezTo>
                    <a:cubicBezTo>
                      <a:pt x="1310" y="715"/>
                      <a:pt x="1315" y="703"/>
                      <a:pt x="1293" y="660"/>
                    </a:cubicBezTo>
                    <a:cubicBezTo>
                      <a:pt x="1283" y="639"/>
                      <a:pt x="1274" y="602"/>
                      <a:pt x="1274" y="575"/>
                    </a:cubicBezTo>
                    <a:cubicBezTo>
                      <a:pt x="1274" y="495"/>
                      <a:pt x="1259" y="434"/>
                      <a:pt x="1242" y="434"/>
                    </a:cubicBezTo>
                    <a:cubicBezTo>
                      <a:pt x="1230" y="434"/>
                      <a:pt x="1224" y="420"/>
                      <a:pt x="1224" y="399"/>
                    </a:cubicBezTo>
                    <a:cubicBezTo>
                      <a:pt x="1224" y="359"/>
                      <a:pt x="1275" y="322"/>
                      <a:pt x="1329" y="322"/>
                    </a:cubicBezTo>
                    <a:cubicBezTo>
                      <a:pt x="1347" y="322"/>
                      <a:pt x="1361" y="316"/>
                      <a:pt x="1361" y="309"/>
                    </a:cubicBezTo>
                    <a:cubicBezTo>
                      <a:pt x="1361" y="303"/>
                      <a:pt x="1375" y="297"/>
                      <a:pt x="1393" y="297"/>
                    </a:cubicBezTo>
                    <a:cubicBezTo>
                      <a:pt x="1409" y="297"/>
                      <a:pt x="1428" y="286"/>
                      <a:pt x="1435" y="275"/>
                    </a:cubicBezTo>
                    <a:cubicBezTo>
                      <a:pt x="1445" y="257"/>
                      <a:pt x="1470" y="253"/>
                      <a:pt x="1608" y="249"/>
                    </a:cubicBezTo>
                    <a:cubicBezTo>
                      <a:pt x="1714" y="245"/>
                      <a:pt x="1774" y="239"/>
                      <a:pt x="1786" y="229"/>
                    </a:cubicBezTo>
                    <a:cubicBezTo>
                      <a:pt x="1804" y="214"/>
                      <a:pt x="1904" y="184"/>
                      <a:pt x="1936" y="184"/>
                    </a:cubicBezTo>
                    <a:cubicBezTo>
                      <a:pt x="1944" y="184"/>
                      <a:pt x="1955" y="198"/>
                      <a:pt x="1961" y="215"/>
                    </a:cubicBezTo>
                    <a:cubicBezTo>
                      <a:pt x="1979" y="260"/>
                      <a:pt x="2010" y="269"/>
                      <a:pt x="2038" y="235"/>
                    </a:cubicBezTo>
                    <a:cubicBezTo>
                      <a:pt x="2058" y="211"/>
                      <a:pt x="2064" y="210"/>
                      <a:pt x="2088" y="223"/>
                    </a:cubicBezTo>
                    <a:cubicBezTo>
                      <a:pt x="2111" y="235"/>
                      <a:pt x="2119" y="234"/>
                      <a:pt x="2139" y="210"/>
                    </a:cubicBezTo>
                    <a:cubicBezTo>
                      <a:pt x="2150" y="194"/>
                      <a:pt x="2167" y="185"/>
                      <a:pt x="2173" y="189"/>
                    </a:cubicBezTo>
                    <a:cubicBezTo>
                      <a:pt x="2179" y="193"/>
                      <a:pt x="2190" y="188"/>
                      <a:pt x="2198" y="179"/>
                    </a:cubicBezTo>
                    <a:cubicBezTo>
                      <a:pt x="2217" y="157"/>
                      <a:pt x="2315" y="160"/>
                      <a:pt x="2343" y="184"/>
                    </a:cubicBezTo>
                    <a:cubicBezTo>
                      <a:pt x="2356" y="195"/>
                      <a:pt x="2365" y="197"/>
                      <a:pt x="2379" y="185"/>
                    </a:cubicBezTo>
                    <a:cubicBezTo>
                      <a:pt x="2388" y="178"/>
                      <a:pt x="2405" y="174"/>
                      <a:pt x="2417" y="179"/>
                    </a:cubicBezTo>
                    <a:cubicBezTo>
                      <a:pt x="2429" y="184"/>
                      <a:pt x="2439" y="179"/>
                      <a:pt x="2444" y="166"/>
                    </a:cubicBezTo>
                    <a:cubicBezTo>
                      <a:pt x="2450" y="150"/>
                      <a:pt x="2456" y="149"/>
                      <a:pt x="2469" y="160"/>
                    </a:cubicBezTo>
                    <a:cubicBezTo>
                      <a:pt x="2481" y="170"/>
                      <a:pt x="2495" y="168"/>
                      <a:pt x="2524" y="147"/>
                    </a:cubicBezTo>
                    <a:cubicBezTo>
                      <a:pt x="2544" y="132"/>
                      <a:pt x="2561" y="114"/>
                      <a:pt x="2561" y="108"/>
                    </a:cubicBezTo>
                    <a:cubicBezTo>
                      <a:pt x="2561" y="102"/>
                      <a:pt x="2576" y="99"/>
                      <a:pt x="2597" y="103"/>
                    </a:cubicBezTo>
                    <a:cubicBezTo>
                      <a:pt x="2689" y="123"/>
                      <a:pt x="2734" y="140"/>
                      <a:pt x="2729" y="153"/>
                    </a:cubicBezTo>
                    <a:cubicBezTo>
                      <a:pt x="2719" y="177"/>
                      <a:pt x="2769" y="210"/>
                      <a:pt x="2819" y="214"/>
                    </a:cubicBezTo>
                    <a:cubicBezTo>
                      <a:pt x="2861" y="216"/>
                      <a:pt x="2868" y="220"/>
                      <a:pt x="2864" y="244"/>
                    </a:cubicBezTo>
                    <a:cubicBezTo>
                      <a:pt x="2861" y="264"/>
                      <a:pt x="2869" y="275"/>
                      <a:pt x="2892" y="284"/>
                    </a:cubicBezTo>
                    <a:cubicBezTo>
                      <a:pt x="2909" y="290"/>
                      <a:pt x="2924" y="304"/>
                      <a:pt x="2924" y="314"/>
                    </a:cubicBezTo>
                    <a:cubicBezTo>
                      <a:pt x="2924" y="334"/>
                      <a:pt x="2850" y="397"/>
                      <a:pt x="2826" y="397"/>
                    </a:cubicBezTo>
                    <a:cubicBezTo>
                      <a:pt x="2800" y="397"/>
                      <a:pt x="2810" y="416"/>
                      <a:pt x="2860" y="460"/>
                    </a:cubicBezTo>
                    <a:cubicBezTo>
                      <a:pt x="2886" y="484"/>
                      <a:pt x="2918" y="522"/>
                      <a:pt x="2929" y="544"/>
                    </a:cubicBezTo>
                    <a:cubicBezTo>
                      <a:pt x="2948" y="580"/>
                      <a:pt x="2955" y="584"/>
                      <a:pt x="3005" y="584"/>
                    </a:cubicBezTo>
                    <a:cubicBezTo>
                      <a:pt x="3035" y="584"/>
                      <a:pt x="3064" y="579"/>
                      <a:pt x="3068" y="572"/>
                    </a:cubicBezTo>
                    <a:cubicBezTo>
                      <a:pt x="3072" y="565"/>
                      <a:pt x="3123" y="559"/>
                      <a:pt x="3180" y="559"/>
                    </a:cubicBezTo>
                    <a:cubicBezTo>
                      <a:pt x="3238" y="559"/>
                      <a:pt x="3289" y="554"/>
                      <a:pt x="3293" y="547"/>
                    </a:cubicBezTo>
                    <a:cubicBezTo>
                      <a:pt x="3297" y="540"/>
                      <a:pt x="3336" y="518"/>
                      <a:pt x="3380" y="497"/>
                    </a:cubicBezTo>
                    <a:cubicBezTo>
                      <a:pt x="3426" y="474"/>
                      <a:pt x="3463" y="448"/>
                      <a:pt x="3468" y="434"/>
                    </a:cubicBezTo>
                    <a:cubicBezTo>
                      <a:pt x="3473" y="420"/>
                      <a:pt x="3481" y="409"/>
                      <a:pt x="3488" y="409"/>
                    </a:cubicBezTo>
                    <a:cubicBezTo>
                      <a:pt x="3500" y="409"/>
                      <a:pt x="3503" y="424"/>
                      <a:pt x="3499" y="468"/>
                    </a:cubicBezTo>
                    <a:cubicBezTo>
                      <a:pt x="3498" y="494"/>
                      <a:pt x="3501" y="495"/>
                      <a:pt x="3560" y="488"/>
                    </a:cubicBezTo>
                    <a:cubicBezTo>
                      <a:pt x="3604" y="483"/>
                      <a:pt x="3624" y="485"/>
                      <a:pt x="3624" y="495"/>
                    </a:cubicBezTo>
                    <a:cubicBezTo>
                      <a:pt x="3624" y="511"/>
                      <a:pt x="3708" y="555"/>
                      <a:pt x="3719" y="544"/>
                    </a:cubicBezTo>
                    <a:cubicBezTo>
                      <a:pt x="3723" y="540"/>
                      <a:pt x="3718" y="524"/>
                      <a:pt x="3709" y="510"/>
                    </a:cubicBezTo>
                    <a:cubicBezTo>
                      <a:pt x="3695" y="486"/>
                      <a:pt x="3697" y="480"/>
                      <a:pt x="3722" y="460"/>
                    </a:cubicBezTo>
                    <a:cubicBezTo>
                      <a:pt x="3747" y="441"/>
                      <a:pt x="3749" y="436"/>
                      <a:pt x="3733" y="423"/>
                    </a:cubicBezTo>
                    <a:cubicBezTo>
                      <a:pt x="3720" y="413"/>
                      <a:pt x="3711" y="411"/>
                      <a:pt x="3705" y="422"/>
                    </a:cubicBezTo>
                    <a:cubicBezTo>
                      <a:pt x="3694" y="440"/>
                      <a:pt x="3661" y="436"/>
                      <a:pt x="3661" y="416"/>
                    </a:cubicBezTo>
                    <a:cubicBezTo>
                      <a:pt x="3661" y="407"/>
                      <a:pt x="3653" y="390"/>
                      <a:pt x="3643" y="379"/>
                    </a:cubicBezTo>
                    <a:cubicBezTo>
                      <a:pt x="3625" y="363"/>
                      <a:pt x="3626" y="359"/>
                      <a:pt x="3650" y="345"/>
                    </a:cubicBezTo>
                    <a:cubicBezTo>
                      <a:pt x="3678" y="332"/>
                      <a:pt x="3678" y="332"/>
                      <a:pt x="3638" y="294"/>
                    </a:cubicBezTo>
                    <a:cubicBezTo>
                      <a:pt x="3593" y="252"/>
                      <a:pt x="3589" y="234"/>
                      <a:pt x="3624" y="234"/>
                    </a:cubicBezTo>
                    <a:cubicBezTo>
                      <a:pt x="3638" y="234"/>
                      <a:pt x="3649" y="243"/>
                      <a:pt x="3649" y="253"/>
                    </a:cubicBezTo>
                    <a:cubicBezTo>
                      <a:pt x="3649" y="277"/>
                      <a:pt x="3667" y="277"/>
                      <a:pt x="3709" y="254"/>
                    </a:cubicBezTo>
                    <a:cubicBezTo>
                      <a:pt x="3789" y="211"/>
                      <a:pt x="3815" y="210"/>
                      <a:pt x="3858" y="249"/>
                    </a:cubicBezTo>
                    <a:cubicBezTo>
                      <a:pt x="3879" y="269"/>
                      <a:pt x="3889" y="272"/>
                      <a:pt x="3910" y="260"/>
                    </a:cubicBezTo>
                    <a:cubicBezTo>
                      <a:pt x="3950" y="239"/>
                      <a:pt x="3943" y="215"/>
                      <a:pt x="3880" y="164"/>
                    </a:cubicBezTo>
                    <a:cubicBezTo>
                      <a:pt x="3849" y="139"/>
                      <a:pt x="3825" y="113"/>
                      <a:pt x="3826" y="107"/>
                    </a:cubicBezTo>
                    <a:cubicBezTo>
                      <a:pt x="3831" y="94"/>
                      <a:pt x="3955" y="48"/>
                      <a:pt x="3984" y="47"/>
                    </a:cubicBezTo>
                    <a:cubicBezTo>
                      <a:pt x="3994" y="47"/>
                      <a:pt x="4017" y="36"/>
                      <a:pt x="4034" y="23"/>
                    </a:cubicBezTo>
                    <a:cubicBezTo>
                      <a:pt x="4067" y="0"/>
                      <a:pt x="4072" y="0"/>
                      <a:pt x="4134" y="20"/>
                    </a:cubicBezTo>
                    <a:cubicBezTo>
                      <a:pt x="4186" y="36"/>
                      <a:pt x="4204" y="49"/>
                      <a:pt x="4223" y="84"/>
                    </a:cubicBezTo>
                    <a:cubicBezTo>
                      <a:pt x="4243" y="123"/>
                      <a:pt x="4254" y="130"/>
                      <a:pt x="4322" y="145"/>
                    </a:cubicBezTo>
                    <a:cubicBezTo>
                      <a:pt x="4380" y="159"/>
                      <a:pt x="4399" y="169"/>
                      <a:pt x="4399" y="185"/>
                    </a:cubicBezTo>
                    <a:cubicBezTo>
                      <a:pt x="4399" y="197"/>
                      <a:pt x="4405" y="209"/>
                      <a:pt x="4413" y="211"/>
                    </a:cubicBezTo>
                    <a:cubicBezTo>
                      <a:pt x="4420" y="214"/>
                      <a:pt x="4350" y="320"/>
                      <a:pt x="4256" y="447"/>
                    </a:cubicBezTo>
                    <a:cubicBezTo>
                      <a:pt x="4161" y="574"/>
                      <a:pt x="4059" y="723"/>
                      <a:pt x="4029" y="778"/>
                    </a:cubicBezTo>
                    <a:cubicBezTo>
                      <a:pt x="3905" y="999"/>
                      <a:pt x="3756" y="1320"/>
                      <a:pt x="3631" y="1640"/>
                    </a:cubicBezTo>
                    <a:cubicBezTo>
                      <a:pt x="3465" y="2065"/>
                      <a:pt x="3434" y="2125"/>
                      <a:pt x="3290" y="2320"/>
                    </a:cubicBezTo>
                    <a:cubicBezTo>
                      <a:pt x="3081" y="2603"/>
                      <a:pt x="2939" y="2800"/>
                      <a:pt x="2834" y="2953"/>
                    </a:cubicBezTo>
                    <a:cubicBezTo>
                      <a:pt x="2724" y="3113"/>
                      <a:pt x="2536" y="3315"/>
                      <a:pt x="2393" y="3432"/>
                    </a:cubicBezTo>
                    <a:cubicBezTo>
                      <a:pt x="2345" y="3470"/>
                      <a:pt x="2268" y="3536"/>
                      <a:pt x="2223" y="3578"/>
                    </a:cubicBezTo>
                    <a:cubicBezTo>
                      <a:pt x="2176" y="3619"/>
                      <a:pt x="2115" y="3670"/>
                      <a:pt x="2085" y="3693"/>
                    </a:cubicBezTo>
                    <a:cubicBezTo>
                      <a:pt x="2038" y="3725"/>
                      <a:pt x="2026" y="3729"/>
                      <a:pt x="2008" y="3715"/>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41" name="Freeform 1340">
                <a:extLst>
                  <a:ext uri="{FF2B5EF4-FFF2-40B4-BE49-F238E27FC236}">
                    <a16:creationId xmlns:a16="http://schemas.microsoft.com/office/drawing/2014/main" id="{8EA54595-83A9-40D3-AE09-B61EB95541C3}"/>
                  </a:ext>
                </a:extLst>
              </p:cNvPr>
              <p:cNvSpPr>
                <a:spLocks/>
              </p:cNvSpPr>
              <p:nvPr/>
            </p:nvSpPr>
            <p:spPr bwMode="auto">
              <a:xfrm>
                <a:off x="7280" y="2128"/>
                <a:ext cx="2052" cy="1604"/>
              </a:xfrm>
              <a:custGeom>
                <a:avLst/>
                <a:gdLst>
                  <a:gd name="T0" fmla="*/ 2681 w 4275"/>
                  <a:gd name="T1" fmla="*/ 2838 h 2975"/>
                  <a:gd name="T2" fmla="*/ 2702 w 4275"/>
                  <a:gd name="T3" fmla="*/ 2656 h 2975"/>
                  <a:gd name="T4" fmla="*/ 2484 w 4275"/>
                  <a:gd name="T5" fmla="*/ 2509 h 2975"/>
                  <a:gd name="T6" fmla="*/ 2232 w 4275"/>
                  <a:gd name="T7" fmla="*/ 2550 h 2975"/>
                  <a:gd name="T8" fmla="*/ 1936 w 4275"/>
                  <a:gd name="T9" fmla="*/ 2595 h 2975"/>
                  <a:gd name="T10" fmla="*/ 1694 w 4275"/>
                  <a:gd name="T11" fmla="*/ 2568 h 2975"/>
                  <a:gd name="T12" fmla="*/ 1227 w 4275"/>
                  <a:gd name="T13" fmla="*/ 2666 h 2975"/>
                  <a:gd name="T14" fmla="*/ 1032 w 4275"/>
                  <a:gd name="T15" fmla="*/ 2707 h 2975"/>
                  <a:gd name="T16" fmla="*/ 932 w 4275"/>
                  <a:gd name="T17" fmla="*/ 2552 h 2975"/>
                  <a:gd name="T18" fmla="*/ 953 w 4275"/>
                  <a:gd name="T19" fmla="*/ 2386 h 2975"/>
                  <a:gd name="T20" fmla="*/ 844 w 4275"/>
                  <a:gd name="T21" fmla="*/ 2157 h 2975"/>
                  <a:gd name="T22" fmla="*/ 594 w 4275"/>
                  <a:gd name="T23" fmla="*/ 2166 h 2975"/>
                  <a:gd name="T24" fmla="*/ 294 w 4275"/>
                  <a:gd name="T25" fmla="*/ 2206 h 2975"/>
                  <a:gd name="T26" fmla="*/ 94 w 4275"/>
                  <a:gd name="T27" fmla="*/ 1969 h 2975"/>
                  <a:gd name="T28" fmla="*/ 25 w 4275"/>
                  <a:gd name="T29" fmla="*/ 1720 h 2975"/>
                  <a:gd name="T30" fmla="*/ 221 w 4275"/>
                  <a:gd name="T31" fmla="*/ 1536 h 2975"/>
                  <a:gd name="T32" fmla="*/ 451 w 4275"/>
                  <a:gd name="T33" fmla="*/ 1450 h 2975"/>
                  <a:gd name="T34" fmla="*/ 782 w 4275"/>
                  <a:gd name="T35" fmla="*/ 1495 h 2975"/>
                  <a:gd name="T36" fmla="*/ 955 w 4275"/>
                  <a:gd name="T37" fmla="*/ 1213 h 2975"/>
                  <a:gd name="T38" fmla="*/ 1292 w 4275"/>
                  <a:gd name="T39" fmla="*/ 1126 h 2975"/>
                  <a:gd name="T40" fmla="*/ 1093 w 4275"/>
                  <a:gd name="T41" fmla="*/ 745 h 2975"/>
                  <a:gd name="T42" fmla="*/ 1161 w 4275"/>
                  <a:gd name="T43" fmla="*/ 621 h 2975"/>
                  <a:gd name="T44" fmla="*/ 1107 w 4275"/>
                  <a:gd name="T45" fmla="*/ 441 h 2975"/>
                  <a:gd name="T46" fmla="*/ 1417 w 4275"/>
                  <a:gd name="T47" fmla="*/ 344 h 2975"/>
                  <a:gd name="T48" fmla="*/ 1627 w 4275"/>
                  <a:gd name="T49" fmla="*/ 65 h 2975"/>
                  <a:gd name="T50" fmla="*/ 1694 w 4275"/>
                  <a:gd name="T51" fmla="*/ 19 h 2975"/>
                  <a:gd name="T52" fmla="*/ 1868 w 4275"/>
                  <a:gd name="T53" fmla="*/ 106 h 2975"/>
                  <a:gd name="T54" fmla="*/ 2019 w 4275"/>
                  <a:gd name="T55" fmla="*/ 199 h 2975"/>
                  <a:gd name="T56" fmla="*/ 2113 w 4275"/>
                  <a:gd name="T57" fmla="*/ 352 h 2975"/>
                  <a:gd name="T58" fmla="*/ 2326 w 4275"/>
                  <a:gd name="T59" fmla="*/ 545 h 2975"/>
                  <a:gd name="T60" fmla="*/ 2412 w 4275"/>
                  <a:gd name="T61" fmla="*/ 664 h 2975"/>
                  <a:gd name="T62" fmla="*/ 2544 w 4275"/>
                  <a:gd name="T63" fmla="*/ 810 h 2975"/>
                  <a:gd name="T64" fmla="*/ 2694 w 4275"/>
                  <a:gd name="T65" fmla="*/ 974 h 2975"/>
                  <a:gd name="T66" fmla="*/ 2861 w 4275"/>
                  <a:gd name="T67" fmla="*/ 1114 h 2975"/>
                  <a:gd name="T68" fmla="*/ 3206 w 4275"/>
                  <a:gd name="T69" fmla="*/ 1150 h 2975"/>
                  <a:gd name="T70" fmla="*/ 3311 w 4275"/>
                  <a:gd name="T71" fmla="*/ 1180 h 2975"/>
                  <a:gd name="T72" fmla="*/ 3575 w 4275"/>
                  <a:gd name="T73" fmla="*/ 1219 h 2975"/>
                  <a:gd name="T74" fmla="*/ 3762 w 4275"/>
                  <a:gd name="T75" fmla="*/ 1219 h 2975"/>
                  <a:gd name="T76" fmla="*/ 3969 w 4275"/>
                  <a:gd name="T77" fmla="*/ 1206 h 2975"/>
                  <a:gd name="T78" fmla="*/ 4201 w 4275"/>
                  <a:gd name="T79" fmla="*/ 1309 h 2975"/>
                  <a:gd name="T80" fmla="*/ 4111 w 4275"/>
                  <a:gd name="T81" fmla="*/ 1452 h 2975"/>
                  <a:gd name="T82" fmla="*/ 4032 w 4275"/>
                  <a:gd name="T83" fmla="*/ 1575 h 2975"/>
                  <a:gd name="T84" fmla="*/ 3873 w 4275"/>
                  <a:gd name="T85" fmla="*/ 1670 h 2975"/>
                  <a:gd name="T86" fmla="*/ 3868 w 4275"/>
                  <a:gd name="T87" fmla="*/ 2025 h 2975"/>
                  <a:gd name="T88" fmla="*/ 3822 w 4275"/>
                  <a:gd name="T89" fmla="*/ 2209 h 2975"/>
                  <a:gd name="T90" fmla="*/ 3707 w 4275"/>
                  <a:gd name="T91" fmla="*/ 2343 h 2975"/>
                  <a:gd name="T92" fmla="*/ 3537 w 4275"/>
                  <a:gd name="T93" fmla="*/ 2419 h 2975"/>
                  <a:gd name="T94" fmla="*/ 3600 w 4275"/>
                  <a:gd name="T95" fmla="*/ 2588 h 2975"/>
                  <a:gd name="T96" fmla="*/ 3384 w 4275"/>
                  <a:gd name="T97" fmla="*/ 2710 h 2975"/>
                  <a:gd name="T98" fmla="*/ 3348 w 4275"/>
                  <a:gd name="T99" fmla="*/ 2807 h 2975"/>
                  <a:gd name="T100" fmla="*/ 3093 w 4275"/>
                  <a:gd name="T101" fmla="*/ 2934 h 2975"/>
                  <a:gd name="T102" fmla="*/ 2756 w 4275"/>
                  <a:gd name="T103" fmla="*/ 2938 h 2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5" h="2975">
                    <a:moveTo>
                      <a:pt x="2756" y="2938"/>
                    </a:moveTo>
                    <a:cubicBezTo>
                      <a:pt x="2748" y="2918"/>
                      <a:pt x="2737" y="2900"/>
                      <a:pt x="2731" y="2900"/>
                    </a:cubicBezTo>
                    <a:cubicBezTo>
                      <a:pt x="2725" y="2900"/>
                      <a:pt x="2713" y="2886"/>
                      <a:pt x="2707" y="2869"/>
                    </a:cubicBezTo>
                    <a:cubicBezTo>
                      <a:pt x="2701" y="2851"/>
                      <a:pt x="2689" y="2838"/>
                      <a:pt x="2681" y="2838"/>
                    </a:cubicBezTo>
                    <a:cubicBezTo>
                      <a:pt x="2673" y="2838"/>
                      <a:pt x="2684" y="2824"/>
                      <a:pt x="2706" y="2806"/>
                    </a:cubicBezTo>
                    <a:cubicBezTo>
                      <a:pt x="2726" y="2789"/>
                      <a:pt x="2747" y="2763"/>
                      <a:pt x="2751" y="2750"/>
                    </a:cubicBezTo>
                    <a:cubicBezTo>
                      <a:pt x="2761" y="2720"/>
                      <a:pt x="2737" y="2675"/>
                      <a:pt x="2713" y="2675"/>
                    </a:cubicBezTo>
                    <a:cubicBezTo>
                      <a:pt x="2702" y="2675"/>
                      <a:pt x="2698" y="2668"/>
                      <a:pt x="2702" y="2656"/>
                    </a:cubicBezTo>
                    <a:cubicBezTo>
                      <a:pt x="2714" y="2626"/>
                      <a:pt x="2683" y="2601"/>
                      <a:pt x="2639" y="2602"/>
                    </a:cubicBezTo>
                    <a:cubicBezTo>
                      <a:pt x="2589" y="2604"/>
                      <a:pt x="2569" y="2593"/>
                      <a:pt x="2569" y="2564"/>
                    </a:cubicBezTo>
                    <a:cubicBezTo>
                      <a:pt x="2569" y="2535"/>
                      <a:pt x="2538" y="2507"/>
                      <a:pt x="2519" y="2519"/>
                    </a:cubicBezTo>
                    <a:cubicBezTo>
                      <a:pt x="2512" y="2524"/>
                      <a:pt x="2496" y="2519"/>
                      <a:pt x="2484" y="2509"/>
                    </a:cubicBezTo>
                    <a:cubicBezTo>
                      <a:pt x="2473" y="2499"/>
                      <a:pt x="2442" y="2488"/>
                      <a:pt x="2417" y="2484"/>
                    </a:cubicBezTo>
                    <a:cubicBezTo>
                      <a:pt x="2377" y="2477"/>
                      <a:pt x="2367" y="2481"/>
                      <a:pt x="2347" y="2509"/>
                    </a:cubicBezTo>
                    <a:cubicBezTo>
                      <a:pt x="2328" y="2535"/>
                      <a:pt x="2313" y="2541"/>
                      <a:pt x="2277" y="2540"/>
                    </a:cubicBezTo>
                    <a:cubicBezTo>
                      <a:pt x="2252" y="2539"/>
                      <a:pt x="2232" y="2544"/>
                      <a:pt x="2232" y="2550"/>
                    </a:cubicBezTo>
                    <a:cubicBezTo>
                      <a:pt x="2232" y="2563"/>
                      <a:pt x="2080" y="2557"/>
                      <a:pt x="2036" y="2544"/>
                    </a:cubicBezTo>
                    <a:cubicBezTo>
                      <a:pt x="2016" y="2538"/>
                      <a:pt x="2005" y="2540"/>
                      <a:pt x="2000" y="2555"/>
                    </a:cubicBezTo>
                    <a:cubicBezTo>
                      <a:pt x="1996" y="2566"/>
                      <a:pt x="1981" y="2575"/>
                      <a:pt x="1968" y="2575"/>
                    </a:cubicBezTo>
                    <a:cubicBezTo>
                      <a:pt x="1955" y="2575"/>
                      <a:pt x="1941" y="2584"/>
                      <a:pt x="1936" y="2595"/>
                    </a:cubicBezTo>
                    <a:cubicBezTo>
                      <a:pt x="1931" y="2609"/>
                      <a:pt x="1919" y="2611"/>
                      <a:pt x="1892" y="2606"/>
                    </a:cubicBezTo>
                    <a:cubicBezTo>
                      <a:pt x="1866" y="2600"/>
                      <a:pt x="1851" y="2604"/>
                      <a:pt x="1839" y="2619"/>
                    </a:cubicBezTo>
                    <a:cubicBezTo>
                      <a:pt x="1826" y="2638"/>
                      <a:pt x="1819" y="2635"/>
                      <a:pt x="1777" y="2595"/>
                    </a:cubicBezTo>
                    <a:cubicBezTo>
                      <a:pt x="1728" y="2549"/>
                      <a:pt x="1694" y="2538"/>
                      <a:pt x="1694" y="2568"/>
                    </a:cubicBezTo>
                    <a:cubicBezTo>
                      <a:pt x="1694" y="2579"/>
                      <a:pt x="1669" y="2591"/>
                      <a:pt x="1632" y="2601"/>
                    </a:cubicBezTo>
                    <a:cubicBezTo>
                      <a:pt x="1598" y="2610"/>
                      <a:pt x="1569" y="2621"/>
                      <a:pt x="1569" y="2626"/>
                    </a:cubicBezTo>
                    <a:cubicBezTo>
                      <a:pt x="1569" y="2631"/>
                      <a:pt x="1496" y="2638"/>
                      <a:pt x="1406" y="2639"/>
                    </a:cubicBezTo>
                    <a:cubicBezTo>
                      <a:pt x="1268" y="2643"/>
                      <a:pt x="1239" y="2648"/>
                      <a:pt x="1227" y="2666"/>
                    </a:cubicBezTo>
                    <a:cubicBezTo>
                      <a:pt x="1218" y="2677"/>
                      <a:pt x="1196" y="2688"/>
                      <a:pt x="1178" y="2688"/>
                    </a:cubicBezTo>
                    <a:cubicBezTo>
                      <a:pt x="1161" y="2688"/>
                      <a:pt x="1141" y="2695"/>
                      <a:pt x="1136" y="2705"/>
                    </a:cubicBezTo>
                    <a:cubicBezTo>
                      <a:pt x="1131" y="2714"/>
                      <a:pt x="1105" y="2725"/>
                      <a:pt x="1080" y="2730"/>
                    </a:cubicBezTo>
                    <a:cubicBezTo>
                      <a:pt x="1034" y="2738"/>
                      <a:pt x="1032" y="2736"/>
                      <a:pt x="1032" y="2707"/>
                    </a:cubicBezTo>
                    <a:cubicBezTo>
                      <a:pt x="1032" y="2685"/>
                      <a:pt x="1025" y="2675"/>
                      <a:pt x="1005" y="2673"/>
                    </a:cubicBezTo>
                    <a:cubicBezTo>
                      <a:pt x="968" y="2668"/>
                      <a:pt x="962" y="2643"/>
                      <a:pt x="994" y="2634"/>
                    </a:cubicBezTo>
                    <a:cubicBezTo>
                      <a:pt x="1011" y="2630"/>
                      <a:pt x="1018" y="2619"/>
                      <a:pt x="1016" y="2604"/>
                    </a:cubicBezTo>
                    <a:cubicBezTo>
                      <a:pt x="1009" y="2561"/>
                      <a:pt x="994" y="2552"/>
                      <a:pt x="932" y="2552"/>
                    </a:cubicBezTo>
                    <a:cubicBezTo>
                      <a:pt x="897" y="2552"/>
                      <a:pt x="866" y="2550"/>
                      <a:pt x="861" y="2546"/>
                    </a:cubicBezTo>
                    <a:cubicBezTo>
                      <a:pt x="848" y="2532"/>
                      <a:pt x="872" y="2513"/>
                      <a:pt x="902" y="2513"/>
                    </a:cubicBezTo>
                    <a:cubicBezTo>
                      <a:pt x="927" y="2513"/>
                      <a:pt x="932" y="2506"/>
                      <a:pt x="934" y="2473"/>
                    </a:cubicBezTo>
                    <a:cubicBezTo>
                      <a:pt x="937" y="2405"/>
                      <a:pt x="938" y="2401"/>
                      <a:pt x="953" y="2386"/>
                    </a:cubicBezTo>
                    <a:cubicBezTo>
                      <a:pt x="966" y="2374"/>
                      <a:pt x="964" y="2365"/>
                      <a:pt x="948" y="2346"/>
                    </a:cubicBezTo>
                    <a:cubicBezTo>
                      <a:pt x="927" y="2324"/>
                      <a:pt x="927" y="2323"/>
                      <a:pt x="948" y="2311"/>
                    </a:cubicBezTo>
                    <a:cubicBezTo>
                      <a:pt x="982" y="2291"/>
                      <a:pt x="975" y="2276"/>
                      <a:pt x="907" y="2235"/>
                    </a:cubicBezTo>
                    <a:cubicBezTo>
                      <a:pt x="853" y="2201"/>
                      <a:pt x="844" y="2191"/>
                      <a:pt x="844" y="2157"/>
                    </a:cubicBezTo>
                    <a:cubicBezTo>
                      <a:pt x="844" y="2135"/>
                      <a:pt x="839" y="2113"/>
                      <a:pt x="833" y="2105"/>
                    </a:cubicBezTo>
                    <a:cubicBezTo>
                      <a:pt x="826" y="2099"/>
                      <a:pt x="780" y="2096"/>
                      <a:pt x="730" y="2100"/>
                    </a:cubicBezTo>
                    <a:cubicBezTo>
                      <a:pt x="641" y="2106"/>
                      <a:pt x="638" y="2107"/>
                      <a:pt x="638" y="2140"/>
                    </a:cubicBezTo>
                    <a:cubicBezTo>
                      <a:pt x="637" y="2189"/>
                      <a:pt x="621" y="2198"/>
                      <a:pt x="594" y="2166"/>
                    </a:cubicBezTo>
                    <a:cubicBezTo>
                      <a:pt x="578" y="2146"/>
                      <a:pt x="558" y="2138"/>
                      <a:pt x="527" y="2138"/>
                    </a:cubicBezTo>
                    <a:cubicBezTo>
                      <a:pt x="500" y="2138"/>
                      <a:pt x="480" y="2130"/>
                      <a:pt x="472" y="2116"/>
                    </a:cubicBezTo>
                    <a:cubicBezTo>
                      <a:pt x="457" y="2090"/>
                      <a:pt x="419" y="2104"/>
                      <a:pt x="419" y="2136"/>
                    </a:cubicBezTo>
                    <a:cubicBezTo>
                      <a:pt x="419" y="2168"/>
                      <a:pt x="372" y="2194"/>
                      <a:pt x="294" y="2206"/>
                    </a:cubicBezTo>
                    <a:cubicBezTo>
                      <a:pt x="263" y="2211"/>
                      <a:pt x="234" y="2221"/>
                      <a:pt x="231" y="2229"/>
                    </a:cubicBezTo>
                    <a:cubicBezTo>
                      <a:pt x="213" y="2255"/>
                      <a:pt x="194" y="2220"/>
                      <a:pt x="175" y="2125"/>
                    </a:cubicBezTo>
                    <a:cubicBezTo>
                      <a:pt x="158" y="2049"/>
                      <a:pt x="146" y="2021"/>
                      <a:pt x="123" y="2006"/>
                    </a:cubicBezTo>
                    <a:cubicBezTo>
                      <a:pt x="107" y="1995"/>
                      <a:pt x="94" y="1979"/>
                      <a:pt x="94" y="1969"/>
                    </a:cubicBezTo>
                    <a:cubicBezTo>
                      <a:pt x="94" y="1959"/>
                      <a:pt x="83" y="1931"/>
                      <a:pt x="69" y="1906"/>
                    </a:cubicBezTo>
                    <a:cubicBezTo>
                      <a:pt x="56" y="1881"/>
                      <a:pt x="44" y="1855"/>
                      <a:pt x="44" y="1846"/>
                    </a:cubicBezTo>
                    <a:cubicBezTo>
                      <a:pt x="44" y="1838"/>
                      <a:pt x="33" y="1818"/>
                      <a:pt x="21" y="1801"/>
                    </a:cubicBezTo>
                    <a:cubicBezTo>
                      <a:pt x="0" y="1773"/>
                      <a:pt x="0" y="1770"/>
                      <a:pt x="25" y="1720"/>
                    </a:cubicBezTo>
                    <a:cubicBezTo>
                      <a:pt x="39" y="1693"/>
                      <a:pt x="56" y="1665"/>
                      <a:pt x="62" y="1661"/>
                    </a:cubicBezTo>
                    <a:cubicBezTo>
                      <a:pt x="68" y="1656"/>
                      <a:pt x="75" y="1639"/>
                      <a:pt x="76" y="1620"/>
                    </a:cubicBezTo>
                    <a:cubicBezTo>
                      <a:pt x="81" y="1575"/>
                      <a:pt x="111" y="1550"/>
                      <a:pt x="157" y="1550"/>
                    </a:cubicBezTo>
                    <a:cubicBezTo>
                      <a:pt x="178" y="1550"/>
                      <a:pt x="207" y="1544"/>
                      <a:pt x="221" y="1536"/>
                    </a:cubicBezTo>
                    <a:cubicBezTo>
                      <a:pt x="239" y="1527"/>
                      <a:pt x="251" y="1527"/>
                      <a:pt x="263" y="1538"/>
                    </a:cubicBezTo>
                    <a:cubicBezTo>
                      <a:pt x="287" y="1557"/>
                      <a:pt x="363" y="1549"/>
                      <a:pt x="363" y="1525"/>
                    </a:cubicBezTo>
                    <a:cubicBezTo>
                      <a:pt x="364" y="1515"/>
                      <a:pt x="371" y="1494"/>
                      <a:pt x="380" y="1479"/>
                    </a:cubicBezTo>
                    <a:cubicBezTo>
                      <a:pt x="392" y="1455"/>
                      <a:pt x="406" y="1450"/>
                      <a:pt x="451" y="1450"/>
                    </a:cubicBezTo>
                    <a:cubicBezTo>
                      <a:pt x="505" y="1450"/>
                      <a:pt x="506" y="1450"/>
                      <a:pt x="509" y="1498"/>
                    </a:cubicBezTo>
                    <a:lnTo>
                      <a:pt x="513" y="1544"/>
                    </a:lnTo>
                    <a:lnTo>
                      <a:pt x="637" y="1541"/>
                    </a:lnTo>
                    <a:cubicBezTo>
                      <a:pt x="759" y="1538"/>
                      <a:pt x="809" y="1523"/>
                      <a:pt x="782" y="1495"/>
                    </a:cubicBezTo>
                    <a:cubicBezTo>
                      <a:pt x="757" y="1470"/>
                      <a:pt x="771" y="1425"/>
                      <a:pt x="821" y="1373"/>
                    </a:cubicBezTo>
                    <a:cubicBezTo>
                      <a:pt x="850" y="1343"/>
                      <a:pt x="884" y="1289"/>
                      <a:pt x="901" y="1251"/>
                    </a:cubicBezTo>
                    <a:lnTo>
                      <a:pt x="928" y="1185"/>
                    </a:lnTo>
                    <a:lnTo>
                      <a:pt x="955" y="1213"/>
                    </a:lnTo>
                    <a:cubicBezTo>
                      <a:pt x="978" y="1238"/>
                      <a:pt x="984" y="1239"/>
                      <a:pt x="1017" y="1226"/>
                    </a:cubicBezTo>
                    <a:cubicBezTo>
                      <a:pt x="1043" y="1215"/>
                      <a:pt x="1067" y="1214"/>
                      <a:pt x="1100" y="1223"/>
                    </a:cubicBezTo>
                    <a:cubicBezTo>
                      <a:pt x="1141" y="1235"/>
                      <a:pt x="1146" y="1232"/>
                      <a:pt x="1159" y="1204"/>
                    </a:cubicBezTo>
                    <a:cubicBezTo>
                      <a:pt x="1178" y="1169"/>
                      <a:pt x="1216" y="1146"/>
                      <a:pt x="1292" y="1126"/>
                    </a:cubicBezTo>
                    <a:cubicBezTo>
                      <a:pt x="1351" y="1110"/>
                      <a:pt x="1363" y="1076"/>
                      <a:pt x="1317" y="1056"/>
                    </a:cubicBezTo>
                    <a:cubicBezTo>
                      <a:pt x="1294" y="1046"/>
                      <a:pt x="1289" y="1035"/>
                      <a:pt x="1292" y="1005"/>
                    </a:cubicBezTo>
                    <a:cubicBezTo>
                      <a:pt x="1297" y="963"/>
                      <a:pt x="1261" y="925"/>
                      <a:pt x="1217" y="925"/>
                    </a:cubicBezTo>
                    <a:cubicBezTo>
                      <a:pt x="1175" y="925"/>
                      <a:pt x="1086" y="795"/>
                      <a:pt x="1093" y="745"/>
                    </a:cubicBezTo>
                    <a:cubicBezTo>
                      <a:pt x="1096" y="731"/>
                      <a:pt x="1084" y="711"/>
                      <a:pt x="1067" y="698"/>
                    </a:cubicBezTo>
                    <a:lnTo>
                      <a:pt x="1038" y="675"/>
                    </a:lnTo>
                    <a:lnTo>
                      <a:pt x="1076" y="675"/>
                    </a:lnTo>
                    <a:cubicBezTo>
                      <a:pt x="1121" y="675"/>
                      <a:pt x="1132" y="668"/>
                      <a:pt x="1161" y="621"/>
                    </a:cubicBezTo>
                    <a:cubicBezTo>
                      <a:pt x="1180" y="593"/>
                      <a:pt x="1180" y="586"/>
                      <a:pt x="1164" y="580"/>
                    </a:cubicBezTo>
                    <a:cubicBezTo>
                      <a:pt x="1156" y="576"/>
                      <a:pt x="1150" y="564"/>
                      <a:pt x="1153" y="551"/>
                    </a:cubicBezTo>
                    <a:cubicBezTo>
                      <a:pt x="1156" y="540"/>
                      <a:pt x="1147" y="520"/>
                      <a:pt x="1133" y="507"/>
                    </a:cubicBezTo>
                    <a:cubicBezTo>
                      <a:pt x="1117" y="493"/>
                      <a:pt x="1107" y="469"/>
                      <a:pt x="1107" y="441"/>
                    </a:cubicBezTo>
                    <a:cubicBezTo>
                      <a:pt x="1107" y="396"/>
                      <a:pt x="1117" y="393"/>
                      <a:pt x="1177" y="411"/>
                    </a:cubicBezTo>
                    <a:cubicBezTo>
                      <a:pt x="1266" y="440"/>
                      <a:pt x="1281" y="439"/>
                      <a:pt x="1309" y="406"/>
                    </a:cubicBezTo>
                    <a:cubicBezTo>
                      <a:pt x="1325" y="389"/>
                      <a:pt x="1348" y="375"/>
                      <a:pt x="1363" y="375"/>
                    </a:cubicBezTo>
                    <a:cubicBezTo>
                      <a:pt x="1378" y="375"/>
                      <a:pt x="1402" y="361"/>
                      <a:pt x="1417" y="344"/>
                    </a:cubicBezTo>
                    <a:cubicBezTo>
                      <a:pt x="1432" y="326"/>
                      <a:pt x="1451" y="313"/>
                      <a:pt x="1459" y="313"/>
                    </a:cubicBezTo>
                    <a:cubicBezTo>
                      <a:pt x="1483" y="313"/>
                      <a:pt x="1542" y="238"/>
                      <a:pt x="1552" y="195"/>
                    </a:cubicBezTo>
                    <a:cubicBezTo>
                      <a:pt x="1556" y="174"/>
                      <a:pt x="1577" y="139"/>
                      <a:pt x="1597" y="116"/>
                    </a:cubicBezTo>
                    <a:cubicBezTo>
                      <a:pt x="1618" y="95"/>
                      <a:pt x="1631" y="71"/>
                      <a:pt x="1627" y="65"/>
                    </a:cubicBezTo>
                    <a:cubicBezTo>
                      <a:pt x="1623" y="57"/>
                      <a:pt x="1632" y="50"/>
                      <a:pt x="1647" y="48"/>
                    </a:cubicBezTo>
                    <a:cubicBezTo>
                      <a:pt x="1666" y="45"/>
                      <a:pt x="1675" y="36"/>
                      <a:pt x="1675" y="21"/>
                    </a:cubicBezTo>
                    <a:cubicBezTo>
                      <a:pt x="1673" y="10"/>
                      <a:pt x="1677" y="0"/>
                      <a:pt x="1683" y="0"/>
                    </a:cubicBezTo>
                    <a:cubicBezTo>
                      <a:pt x="1689" y="0"/>
                      <a:pt x="1694" y="9"/>
                      <a:pt x="1694" y="19"/>
                    </a:cubicBezTo>
                    <a:cubicBezTo>
                      <a:pt x="1694" y="29"/>
                      <a:pt x="1700" y="38"/>
                      <a:pt x="1706" y="38"/>
                    </a:cubicBezTo>
                    <a:cubicBezTo>
                      <a:pt x="1712" y="38"/>
                      <a:pt x="1727" y="48"/>
                      <a:pt x="1739" y="59"/>
                    </a:cubicBezTo>
                    <a:cubicBezTo>
                      <a:pt x="1751" y="71"/>
                      <a:pt x="1781" y="82"/>
                      <a:pt x="1805" y="84"/>
                    </a:cubicBezTo>
                    <a:cubicBezTo>
                      <a:pt x="1828" y="85"/>
                      <a:pt x="1857" y="95"/>
                      <a:pt x="1868" y="106"/>
                    </a:cubicBezTo>
                    <a:cubicBezTo>
                      <a:pt x="1881" y="116"/>
                      <a:pt x="1900" y="125"/>
                      <a:pt x="1911" y="125"/>
                    </a:cubicBezTo>
                    <a:cubicBezTo>
                      <a:pt x="1923" y="125"/>
                      <a:pt x="1932" y="135"/>
                      <a:pt x="1932" y="150"/>
                    </a:cubicBezTo>
                    <a:cubicBezTo>
                      <a:pt x="1932" y="170"/>
                      <a:pt x="1941" y="175"/>
                      <a:pt x="1976" y="175"/>
                    </a:cubicBezTo>
                    <a:cubicBezTo>
                      <a:pt x="2011" y="175"/>
                      <a:pt x="2019" y="180"/>
                      <a:pt x="2019" y="199"/>
                    </a:cubicBezTo>
                    <a:cubicBezTo>
                      <a:pt x="2019" y="211"/>
                      <a:pt x="2028" y="225"/>
                      <a:pt x="2038" y="230"/>
                    </a:cubicBezTo>
                    <a:cubicBezTo>
                      <a:pt x="2048" y="234"/>
                      <a:pt x="2057" y="248"/>
                      <a:pt x="2057" y="261"/>
                    </a:cubicBezTo>
                    <a:cubicBezTo>
                      <a:pt x="2057" y="275"/>
                      <a:pt x="2069" y="295"/>
                      <a:pt x="2084" y="305"/>
                    </a:cubicBezTo>
                    <a:cubicBezTo>
                      <a:pt x="2100" y="316"/>
                      <a:pt x="2113" y="338"/>
                      <a:pt x="2113" y="352"/>
                    </a:cubicBezTo>
                    <a:cubicBezTo>
                      <a:pt x="2113" y="382"/>
                      <a:pt x="2155" y="400"/>
                      <a:pt x="2168" y="376"/>
                    </a:cubicBezTo>
                    <a:cubicBezTo>
                      <a:pt x="2183" y="352"/>
                      <a:pt x="2268" y="401"/>
                      <a:pt x="2269" y="435"/>
                    </a:cubicBezTo>
                    <a:cubicBezTo>
                      <a:pt x="2269" y="454"/>
                      <a:pt x="2281" y="468"/>
                      <a:pt x="2301" y="475"/>
                    </a:cubicBezTo>
                    <a:cubicBezTo>
                      <a:pt x="2343" y="491"/>
                      <a:pt x="2355" y="524"/>
                      <a:pt x="2326" y="545"/>
                    </a:cubicBezTo>
                    <a:cubicBezTo>
                      <a:pt x="2301" y="564"/>
                      <a:pt x="2308" y="600"/>
                      <a:pt x="2338" y="600"/>
                    </a:cubicBezTo>
                    <a:cubicBezTo>
                      <a:pt x="2351" y="600"/>
                      <a:pt x="2357" y="613"/>
                      <a:pt x="2357" y="638"/>
                    </a:cubicBezTo>
                    <a:cubicBezTo>
                      <a:pt x="2357" y="666"/>
                      <a:pt x="2363" y="675"/>
                      <a:pt x="2381" y="675"/>
                    </a:cubicBezTo>
                    <a:cubicBezTo>
                      <a:pt x="2394" y="675"/>
                      <a:pt x="2408" y="670"/>
                      <a:pt x="2412" y="664"/>
                    </a:cubicBezTo>
                    <a:cubicBezTo>
                      <a:pt x="2417" y="657"/>
                      <a:pt x="2436" y="660"/>
                      <a:pt x="2457" y="671"/>
                    </a:cubicBezTo>
                    <a:cubicBezTo>
                      <a:pt x="2488" y="686"/>
                      <a:pt x="2494" y="698"/>
                      <a:pt x="2494" y="732"/>
                    </a:cubicBezTo>
                    <a:cubicBezTo>
                      <a:pt x="2494" y="766"/>
                      <a:pt x="2500" y="775"/>
                      <a:pt x="2519" y="775"/>
                    </a:cubicBezTo>
                    <a:cubicBezTo>
                      <a:pt x="2538" y="775"/>
                      <a:pt x="2544" y="784"/>
                      <a:pt x="2544" y="810"/>
                    </a:cubicBezTo>
                    <a:cubicBezTo>
                      <a:pt x="2544" y="840"/>
                      <a:pt x="2553" y="850"/>
                      <a:pt x="2594" y="869"/>
                    </a:cubicBezTo>
                    <a:cubicBezTo>
                      <a:pt x="2622" y="881"/>
                      <a:pt x="2644" y="898"/>
                      <a:pt x="2644" y="905"/>
                    </a:cubicBezTo>
                    <a:cubicBezTo>
                      <a:pt x="2644" y="913"/>
                      <a:pt x="2656" y="926"/>
                      <a:pt x="2669" y="935"/>
                    </a:cubicBezTo>
                    <a:cubicBezTo>
                      <a:pt x="2683" y="944"/>
                      <a:pt x="2694" y="961"/>
                      <a:pt x="2694" y="974"/>
                    </a:cubicBezTo>
                    <a:cubicBezTo>
                      <a:pt x="2694" y="986"/>
                      <a:pt x="2708" y="1006"/>
                      <a:pt x="2726" y="1018"/>
                    </a:cubicBezTo>
                    <a:cubicBezTo>
                      <a:pt x="2742" y="1029"/>
                      <a:pt x="2753" y="1045"/>
                      <a:pt x="2750" y="1054"/>
                    </a:cubicBezTo>
                    <a:cubicBezTo>
                      <a:pt x="2739" y="1081"/>
                      <a:pt x="2780" y="1107"/>
                      <a:pt x="2806" y="1091"/>
                    </a:cubicBezTo>
                    <a:cubicBezTo>
                      <a:pt x="2825" y="1080"/>
                      <a:pt x="2834" y="1084"/>
                      <a:pt x="2861" y="1114"/>
                    </a:cubicBezTo>
                    <a:cubicBezTo>
                      <a:pt x="2893" y="1151"/>
                      <a:pt x="2944" y="1163"/>
                      <a:pt x="2944" y="1134"/>
                    </a:cubicBezTo>
                    <a:cubicBezTo>
                      <a:pt x="2944" y="1114"/>
                      <a:pt x="3026" y="1121"/>
                      <a:pt x="3063" y="1144"/>
                    </a:cubicBezTo>
                    <a:cubicBezTo>
                      <a:pt x="3098" y="1166"/>
                      <a:pt x="3194" y="1181"/>
                      <a:pt x="3194" y="1164"/>
                    </a:cubicBezTo>
                    <a:cubicBezTo>
                      <a:pt x="3194" y="1156"/>
                      <a:pt x="3200" y="1150"/>
                      <a:pt x="3206" y="1150"/>
                    </a:cubicBezTo>
                    <a:cubicBezTo>
                      <a:pt x="3212" y="1150"/>
                      <a:pt x="3214" y="1160"/>
                      <a:pt x="3211" y="1174"/>
                    </a:cubicBezTo>
                    <a:cubicBezTo>
                      <a:pt x="3207" y="1188"/>
                      <a:pt x="3213" y="1200"/>
                      <a:pt x="3226" y="1205"/>
                    </a:cubicBezTo>
                    <a:cubicBezTo>
                      <a:pt x="3241" y="1210"/>
                      <a:pt x="3248" y="1205"/>
                      <a:pt x="3253" y="1188"/>
                    </a:cubicBezTo>
                    <a:cubicBezTo>
                      <a:pt x="3261" y="1157"/>
                      <a:pt x="3273" y="1156"/>
                      <a:pt x="3311" y="1180"/>
                    </a:cubicBezTo>
                    <a:cubicBezTo>
                      <a:pt x="3328" y="1191"/>
                      <a:pt x="3364" y="1196"/>
                      <a:pt x="3413" y="1194"/>
                    </a:cubicBezTo>
                    <a:cubicBezTo>
                      <a:pt x="3494" y="1190"/>
                      <a:pt x="3519" y="1201"/>
                      <a:pt x="3519" y="1240"/>
                    </a:cubicBezTo>
                    <a:cubicBezTo>
                      <a:pt x="3519" y="1257"/>
                      <a:pt x="3527" y="1264"/>
                      <a:pt x="3548" y="1260"/>
                    </a:cubicBezTo>
                    <a:cubicBezTo>
                      <a:pt x="3569" y="1257"/>
                      <a:pt x="3576" y="1249"/>
                      <a:pt x="3575" y="1219"/>
                    </a:cubicBezTo>
                    <a:cubicBezTo>
                      <a:pt x="3575" y="1199"/>
                      <a:pt x="3576" y="1191"/>
                      <a:pt x="3578" y="1202"/>
                    </a:cubicBezTo>
                    <a:cubicBezTo>
                      <a:pt x="3583" y="1224"/>
                      <a:pt x="3627" y="1246"/>
                      <a:pt x="3651" y="1239"/>
                    </a:cubicBezTo>
                    <a:cubicBezTo>
                      <a:pt x="3658" y="1236"/>
                      <a:pt x="3682" y="1235"/>
                      <a:pt x="3705" y="1235"/>
                    </a:cubicBezTo>
                    <a:cubicBezTo>
                      <a:pt x="3727" y="1235"/>
                      <a:pt x="3752" y="1227"/>
                      <a:pt x="3762" y="1219"/>
                    </a:cubicBezTo>
                    <a:cubicBezTo>
                      <a:pt x="3777" y="1204"/>
                      <a:pt x="3816" y="1195"/>
                      <a:pt x="3855" y="1199"/>
                    </a:cubicBezTo>
                    <a:cubicBezTo>
                      <a:pt x="3862" y="1200"/>
                      <a:pt x="3869" y="1209"/>
                      <a:pt x="3869" y="1219"/>
                    </a:cubicBezTo>
                    <a:cubicBezTo>
                      <a:pt x="3869" y="1241"/>
                      <a:pt x="3896" y="1244"/>
                      <a:pt x="3916" y="1224"/>
                    </a:cubicBezTo>
                    <a:cubicBezTo>
                      <a:pt x="3925" y="1215"/>
                      <a:pt x="3948" y="1207"/>
                      <a:pt x="3969" y="1206"/>
                    </a:cubicBezTo>
                    <a:cubicBezTo>
                      <a:pt x="4000" y="1204"/>
                      <a:pt x="4007" y="1207"/>
                      <a:pt x="4002" y="1220"/>
                    </a:cubicBezTo>
                    <a:cubicBezTo>
                      <a:pt x="3993" y="1243"/>
                      <a:pt x="4051" y="1268"/>
                      <a:pt x="4078" y="1252"/>
                    </a:cubicBezTo>
                    <a:cubicBezTo>
                      <a:pt x="4089" y="1245"/>
                      <a:pt x="4118" y="1249"/>
                      <a:pt x="4152" y="1261"/>
                    </a:cubicBezTo>
                    <a:cubicBezTo>
                      <a:pt x="4200" y="1279"/>
                      <a:pt x="4207" y="1285"/>
                      <a:pt x="4201" y="1309"/>
                    </a:cubicBezTo>
                    <a:cubicBezTo>
                      <a:pt x="4197" y="1325"/>
                      <a:pt x="4201" y="1340"/>
                      <a:pt x="4212" y="1346"/>
                    </a:cubicBezTo>
                    <a:cubicBezTo>
                      <a:pt x="4233" y="1359"/>
                      <a:pt x="4275" y="1438"/>
                      <a:pt x="4264" y="1448"/>
                    </a:cubicBezTo>
                    <a:cubicBezTo>
                      <a:pt x="4261" y="1451"/>
                      <a:pt x="4231" y="1448"/>
                      <a:pt x="4197" y="1440"/>
                    </a:cubicBezTo>
                    <a:cubicBezTo>
                      <a:pt x="4144" y="1429"/>
                      <a:pt x="4136" y="1429"/>
                      <a:pt x="4111" y="1452"/>
                    </a:cubicBezTo>
                    <a:cubicBezTo>
                      <a:pt x="4094" y="1468"/>
                      <a:pt x="4082" y="1486"/>
                      <a:pt x="4082" y="1495"/>
                    </a:cubicBezTo>
                    <a:cubicBezTo>
                      <a:pt x="4082" y="1502"/>
                      <a:pt x="4073" y="1514"/>
                      <a:pt x="4062" y="1518"/>
                    </a:cubicBezTo>
                    <a:cubicBezTo>
                      <a:pt x="4050" y="1523"/>
                      <a:pt x="4044" y="1535"/>
                      <a:pt x="4048" y="1550"/>
                    </a:cubicBezTo>
                    <a:cubicBezTo>
                      <a:pt x="4053" y="1568"/>
                      <a:pt x="4048" y="1575"/>
                      <a:pt x="4032" y="1575"/>
                    </a:cubicBezTo>
                    <a:cubicBezTo>
                      <a:pt x="4019" y="1575"/>
                      <a:pt x="4003" y="1584"/>
                      <a:pt x="3994" y="1594"/>
                    </a:cubicBezTo>
                    <a:cubicBezTo>
                      <a:pt x="3983" y="1607"/>
                      <a:pt x="3975" y="1609"/>
                      <a:pt x="3962" y="1600"/>
                    </a:cubicBezTo>
                    <a:cubicBezTo>
                      <a:pt x="3943" y="1584"/>
                      <a:pt x="3894" y="1609"/>
                      <a:pt x="3894" y="1636"/>
                    </a:cubicBezTo>
                    <a:cubicBezTo>
                      <a:pt x="3894" y="1645"/>
                      <a:pt x="3884" y="1661"/>
                      <a:pt x="3873" y="1670"/>
                    </a:cubicBezTo>
                    <a:cubicBezTo>
                      <a:pt x="3856" y="1681"/>
                      <a:pt x="3850" y="1710"/>
                      <a:pt x="3844" y="1781"/>
                    </a:cubicBezTo>
                    <a:cubicBezTo>
                      <a:pt x="3841" y="1834"/>
                      <a:pt x="3841" y="1880"/>
                      <a:pt x="3844" y="1884"/>
                    </a:cubicBezTo>
                    <a:cubicBezTo>
                      <a:pt x="3848" y="1886"/>
                      <a:pt x="3851" y="1918"/>
                      <a:pt x="3852" y="1952"/>
                    </a:cubicBezTo>
                    <a:cubicBezTo>
                      <a:pt x="3852" y="1988"/>
                      <a:pt x="3859" y="2019"/>
                      <a:pt x="3868" y="2025"/>
                    </a:cubicBezTo>
                    <a:cubicBezTo>
                      <a:pt x="3881" y="2032"/>
                      <a:pt x="3880" y="2043"/>
                      <a:pt x="3864" y="2074"/>
                    </a:cubicBezTo>
                    <a:cubicBezTo>
                      <a:pt x="3853" y="2095"/>
                      <a:pt x="3847" y="2119"/>
                      <a:pt x="3851" y="2125"/>
                    </a:cubicBezTo>
                    <a:cubicBezTo>
                      <a:pt x="3855" y="2130"/>
                      <a:pt x="3841" y="2148"/>
                      <a:pt x="3819" y="2163"/>
                    </a:cubicBezTo>
                    <a:cubicBezTo>
                      <a:pt x="3780" y="2191"/>
                      <a:pt x="3781" y="2219"/>
                      <a:pt x="3822" y="2209"/>
                    </a:cubicBezTo>
                    <a:cubicBezTo>
                      <a:pt x="3859" y="2199"/>
                      <a:pt x="3844" y="2239"/>
                      <a:pt x="3801" y="2263"/>
                    </a:cubicBezTo>
                    <a:cubicBezTo>
                      <a:pt x="3781" y="2274"/>
                      <a:pt x="3763" y="2289"/>
                      <a:pt x="3763" y="2295"/>
                    </a:cubicBezTo>
                    <a:cubicBezTo>
                      <a:pt x="3762" y="2315"/>
                      <a:pt x="3732" y="2363"/>
                      <a:pt x="3719" y="2363"/>
                    </a:cubicBezTo>
                    <a:cubicBezTo>
                      <a:pt x="3712" y="2363"/>
                      <a:pt x="3707" y="2354"/>
                      <a:pt x="3707" y="2343"/>
                    </a:cubicBezTo>
                    <a:cubicBezTo>
                      <a:pt x="3707" y="2329"/>
                      <a:pt x="3697" y="2325"/>
                      <a:pt x="3667" y="2327"/>
                    </a:cubicBezTo>
                    <a:cubicBezTo>
                      <a:pt x="3631" y="2331"/>
                      <a:pt x="3626" y="2335"/>
                      <a:pt x="3628" y="2364"/>
                    </a:cubicBezTo>
                    <a:cubicBezTo>
                      <a:pt x="3630" y="2396"/>
                      <a:pt x="3628" y="2398"/>
                      <a:pt x="3580" y="2390"/>
                    </a:cubicBezTo>
                    <a:cubicBezTo>
                      <a:pt x="3528" y="2384"/>
                      <a:pt x="3528" y="2384"/>
                      <a:pt x="3537" y="2419"/>
                    </a:cubicBezTo>
                    <a:cubicBezTo>
                      <a:pt x="3543" y="2444"/>
                      <a:pt x="3539" y="2457"/>
                      <a:pt x="3523" y="2470"/>
                    </a:cubicBezTo>
                    <a:cubicBezTo>
                      <a:pt x="3502" y="2486"/>
                      <a:pt x="3502" y="2489"/>
                      <a:pt x="3523" y="2501"/>
                    </a:cubicBezTo>
                    <a:cubicBezTo>
                      <a:pt x="3534" y="2507"/>
                      <a:pt x="3544" y="2524"/>
                      <a:pt x="3544" y="2535"/>
                    </a:cubicBezTo>
                    <a:cubicBezTo>
                      <a:pt x="3544" y="2565"/>
                      <a:pt x="3568" y="2588"/>
                      <a:pt x="3600" y="2588"/>
                    </a:cubicBezTo>
                    <a:cubicBezTo>
                      <a:pt x="3625" y="2589"/>
                      <a:pt x="3625" y="2589"/>
                      <a:pt x="3603" y="2601"/>
                    </a:cubicBezTo>
                    <a:cubicBezTo>
                      <a:pt x="3555" y="2630"/>
                      <a:pt x="3505" y="2638"/>
                      <a:pt x="3471" y="2620"/>
                    </a:cubicBezTo>
                    <a:cubicBezTo>
                      <a:pt x="3434" y="2602"/>
                      <a:pt x="3373" y="2613"/>
                      <a:pt x="3380" y="2636"/>
                    </a:cubicBezTo>
                    <a:cubicBezTo>
                      <a:pt x="3381" y="2645"/>
                      <a:pt x="3383" y="2679"/>
                      <a:pt x="3384" y="2710"/>
                    </a:cubicBezTo>
                    <a:cubicBezTo>
                      <a:pt x="3386" y="2750"/>
                      <a:pt x="3397" y="2781"/>
                      <a:pt x="3416" y="2809"/>
                    </a:cubicBezTo>
                    <a:cubicBezTo>
                      <a:pt x="3439" y="2839"/>
                      <a:pt x="3442" y="2850"/>
                      <a:pt x="3430" y="2857"/>
                    </a:cubicBezTo>
                    <a:cubicBezTo>
                      <a:pt x="3397" y="2877"/>
                      <a:pt x="3369" y="2871"/>
                      <a:pt x="3369" y="2843"/>
                    </a:cubicBezTo>
                    <a:cubicBezTo>
                      <a:pt x="3369" y="2827"/>
                      <a:pt x="3359" y="2813"/>
                      <a:pt x="3348" y="2807"/>
                    </a:cubicBezTo>
                    <a:cubicBezTo>
                      <a:pt x="3336" y="2804"/>
                      <a:pt x="3313" y="2795"/>
                      <a:pt x="3297" y="2788"/>
                    </a:cubicBezTo>
                    <a:cubicBezTo>
                      <a:pt x="3272" y="2776"/>
                      <a:pt x="3267" y="2780"/>
                      <a:pt x="3250" y="2825"/>
                    </a:cubicBezTo>
                    <a:cubicBezTo>
                      <a:pt x="3233" y="2865"/>
                      <a:pt x="3219" y="2877"/>
                      <a:pt x="3172" y="2895"/>
                    </a:cubicBezTo>
                    <a:cubicBezTo>
                      <a:pt x="3139" y="2907"/>
                      <a:pt x="3105" y="2924"/>
                      <a:pt x="3093" y="2934"/>
                    </a:cubicBezTo>
                    <a:cubicBezTo>
                      <a:pt x="3081" y="2944"/>
                      <a:pt x="3038" y="2950"/>
                      <a:pt x="2972" y="2950"/>
                    </a:cubicBezTo>
                    <a:cubicBezTo>
                      <a:pt x="2917" y="2950"/>
                      <a:pt x="2867" y="2956"/>
                      <a:pt x="2863" y="2963"/>
                    </a:cubicBezTo>
                    <a:cubicBezTo>
                      <a:pt x="2859" y="2970"/>
                      <a:pt x="2836" y="2975"/>
                      <a:pt x="2812" y="2975"/>
                    </a:cubicBezTo>
                    <a:cubicBezTo>
                      <a:pt x="2775" y="2975"/>
                      <a:pt x="2766" y="2970"/>
                      <a:pt x="2756" y="2938"/>
                    </a:cubicBezTo>
                    <a:close/>
                  </a:path>
                </a:pathLst>
              </a:custGeom>
              <a:solidFill>
                <a:srgbClr val="42A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43" name="Freeform 1347">
                <a:extLst>
                  <a:ext uri="{FF2B5EF4-FFF2-40B4-BE49-F238E27FC236}">
                    <a16:creationId xmlns:a16="http://schemas.microsoft.com/office/drawing/2014/main" id="{69DC5D0B-E0C9-45B1-98F3-73F76C9A5B00}"/>
                  </a:ext>
                </a:extLst>
              </p:cNvPr>
              <p:cNvSpPr>
                <a:spLocks/>
              </p:cNvSpPr>
              <p:nvPr/>
            </p:nvSpPr>
            <p:spPr bwMode="auto">
              <a:xfrm>
                <a:off x="6408" y="7153"/>
                <a:ext cx="5" cy="42"/>
              </a:xfrm>
              <a:custGeom>
                <a:avLst/>
                <a:gdLst>
                  <a:gd name="T0" fmla="*/ 2 w 9"/>
                  <a:gd name="T1" fmla="*/ 37 h 77"/>
                  <a:gd name="T2" fmla="*/ 7 w 9"/>
                  <a:gd name="T3" fmla="*/ 16 h 77"/>
                  <a:gd name="T4" fmla="*/ 7 w 9"/>
                  <a:gd name="T5" fmla="*/ 66 h 77"/>
                  <a:gd name="T6" fmla="*/ 2 w 9"/>
                  <a:gd name="T7" fmla="*/ 37 h 77"/>
                </a:gdLst>
                <a:ahLst/>
                <a:cxnLst>
                  <a:cxn ang="0">
                    <a:pos x="T0" y="T1"/>
                  </a:cxn>
                  <a:cxn ang="0">
                    <a:pos x="T2" y="T3"/>
                  </a:cxn>
                  <a:cxn ang="0">
                    <a:pos x="T4" y="T5"/>
                  </a:cxn>
                  <a:cxn ang="0">
                    <a:pos x="T6" y="T7"/>
                  </a:cxn>
                </a:cxnLst>
                <a:rect l="0" t="0" r="r" b="b"/>
                <a:pathLst>
                  <a:path w="9" h="77">
                    <a:moveTo>
                      <a:pt x="2" y="37"/>
                    </a:moveTo>
                    <a:cubicBezTo>
                      <a:pt x="2" y="10"/>
                      <a:pt x="4" y="0"/>
                      <a:pt x="7" y="16"/>
                    </a:cubicBezTo>
                    <a:cubicBezTo>
                      <a:pt x="9" y="31"/>
                      <a:pt x="9" y="54"/>
                      <a:pt x="7" y="66"/>
                    </a:cubicBezTo>
                    <a:cubicBezTo>
                      <a:pt x="3" y="77"/>
                      <a:pt x="0" y="65"/>
                      <a:pt x="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44" name="Freeform 1395">
                <a:extLst>
                  <a:ext uri="{FF2B5EF4-FFF2-40B4-BE49-F238E27FC236}">
                    <a16:creationId xmlns:a16="http://schemas.microsoft.com/office/drawing/2014/main" id="{4C3B8DBC-B661-4946-A056-6302A15ABC0C}"/>
                  </a:ext>
                </a:extLst>
              </p:cNvPr>
              <p:cNvSpPr>
                <a:spLocks/>
              </p:cNvSpPr>
              <p:nvPr/>
            </p:nvSpPr>
            <p:spPr bwMode="auto">
              <a:xfrm>
                <a:off x="7637" y="5266"/>
                <a:ext cx="31" cy="34"/>
              </a:xfrm>
              <a:custGeom>
                <a:avLst/>
                <a:gdLst>
                  <a:gd name="T0" fmla="*/ 6 w 65"/>
                  <a:gd name="T1" fmla="*/ 41 h 63"/>
                  <a:gd name="T2" fmla="*/ 7 w 65"/>
                  <a:gd name="T3" fmla="*/ 35 h 63"/>
                  <a:gd name="T4" fmla="*/ 42 w 65"/>
                  <a:gd name="T5" fmla="*/ 22 h 63"/>
                  <a:gd name="T6" fmla="*/ 49 w 65"/>
                  <a:gd name="T7" fmla="*/ 29 h 63"/>
                  <a:gd name="T8" fmla="*/ 6 w 65"/>
                  <a:gd name="T9" fmla="*/ 41 h 63"/>
                </a:gdLst>
                <a:ahLst/>
                <a:cxnLst>
                  <a:cxn ang="0">
                    <a:pos x="T0" y="T1"/>
                  </a:cxn>
                  <a:cxn ang="0">
                    <a:pos x="T2" y="T3"/>
                  </a:cxn>
                  <a:cxn ang="0">
                    <a:pos x="T4" y="T5"/>
                  </a:cxn>
                  <a:cxn ang="0">
                    <a:pos x="T6" y="T7"/>
                  </a:cxn>
                  <a:cxn ang="0">
                    <a:pos x="T8" y="T9"/>
                  </a:cxn>
                </a:cxnLst>
                <a:rect l="0" t="0" r="r" b="b"/>
                <a:pathLst>
                  <a:path w="65" h="63">
                    <a:moveTo>
                      <a:pt x="6" y="41"/>
                    </a:moveTo>
                    <a:cubicBezTo>
                      <a:pt x="0" y="32"/>
                      <a:pt x="2" y="29"/>
                      <a:pt x="7" y="35"/>
                    </a:cubicBezTo>
                    <a:cubicBezTo>
                      <a:pt x="13" y="40"/>
                      <a:pt x="28" y="33"/>
                      <a:pt x="42" y="22"/>
                    </a:cubicBezTo>
                    <a:cubicBezTo>
                      <a:pt x="65" y="0"/>
                      <a:pt x="65" y="1"/>
                      <a:pt x="49" y="29"/>
                    </a:cubicBezTo>
                    <a:cubicBezTo>
                      <a:pt x="29" y="60"/>
                      <a:pt x="18" y="63"/>
                      <a:pt x="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46" name="Freeform 1396">
                <a:extLst>
                  <a:ext uri="{FF2B5EF4-FFF2-40B4-BE49-F238E27FC236}">
                    <a16:creationId xmlns:a16="http://schemas.microsoft.com/office/drawing/2014/main" id="{936DBDC8-5722-4972-93EA-A4184DCE9850}"/>
                  </a:ext>
                </a:extLst>
              </p:cNvPr>
              <p:cNvSpPr>
                <a:spLocks/>
              </p:cNvSpPr>
              <p:nvPr/>
            </p:nvSpPr>
            <p:spPr bwMode="auto">
              <a:xfrm>
                <a:off x="7595" y="5269"/>
                <a:ext cx="44" cy="19"/>
              </a:xfrm>
              <a:custGeom>
                <a:avLst/>
                <a:gdLst>
                  <a:gd name="T0" fmla="*/ 25 w 92"/>
                  <a:gd name="T1" fmla="*/ 29 h 36"/>
                  <a:gd name="T2" fmla="*/ 52 w 92"/>
                  <a:gd name="T3" fmla="*/ 11 h 36"/>
                  <a:gd name="T4" fmla="*/ 73 w 92"/>
                  <a:gd name="T5" fmla="*/ 0 h 36"/>
                  <a:gd name="T6" fmla="*/ 70 w 92"/>
                  <a:gd name="T7" fmla="*/ 19 h 36"/>
                  <a:gd name="T8" fmla="*/ 21 w 92"/>
                  <a:gd name="T9" fmla="*/ 35 h 36"/>
                  <a:gd name="T10" fmla="*/ 25 w 92"/>
                  <a:gd name="T11" fmla="*/ 29 h 36"/>
                </a:gdLst>
                <a:ahLst/>
                <a:cxnLst>
                  <a:cxn ang="0">
                    <a:pos x="T0" y="T1"/>
                  </a:cxn>
                  <a:cxn ang="0">
                    <a:pos x="T2" y="T3"/>
                  </a:cxn>
                  <a:cxn ang="0">
                    <a:pos x="T4" y="T5"/>
                  </a:cxn>
                  <a:cxn ang="0">
                    <a:pos x="T6" y="T7"/>
                  </a:cxn>
                  <a:cxn ang="0">
                    <a:pos x="T8" y="T9"/>
                  </a:cxn>
                  <a:cxn ang="0">
                    <a:pos x="T10" y="T11"/>
                  </a:cxn>
                </a:cxnLst>
                <a:rect l="0" t="0" r="r" b="b"/>
                <a:pathLst>
                  <a:path w="92" h="36">
                    <a:moveTo>
                      <a:pt x="25" y="29"/>
                    </a:moveTo>
                    <a:cubicBezTo>
                      <a:pt x="39" y="26"/>
                      <a:pt x="52" y="18"/>
                      <a:pt x="52" y="11"/>
                    </a:cubicBezTo>
                    <a:cubicBezTo>
                      <a:pt x="52" y="5"/>
                      <a:pt x="62" y="0"/>
                      <a:pt x="73" y="0"/>
                    </a:cubicBezTo>
                    <a:cubicBezTo>
                      <a:pt x="92" y="0"/>
                      <a:pt x="91" y="2"/>
                      <a:pt x="70" y="19"/>
                    </a:cubicBezTo>
                    <a:cubicBezTo>
                      <a:pt x="57" y="29"/>
                      <a:pt x="34" y="36"/>
                      <a:pt x="21" y="35"/>
                    </a:cubicBezTo>
                    <a:cubicBezTo>
                      <a:pt x="0" y="34"/>
                      <a:pt x="0" y="34"/>
                      <a:pt x="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48" name="Freeform 1401">
                <a:extLst>
                  <a:ext uri="{FF2B5EF4-FFF2-40B4-BE49-F238E27FC236}">
                    <a16:creationId xmlns:a16="http://schemas.microsoft.com/office/drawing/2014/main" id="{940D8EFF-F890-4F15-9343-39ECE3C1FC3E}"/>
                  </a:ext>
                </a:extLst>
              </p:cNvPr>
              <p:cNvSpPr>
                <a:spLocks/>
              </p:cNvSpPr>
              <p:nvPr/>
            </p:nvSpPr>
            <p:spPr bwMode="auto">
              <a:xfrm>
                <a:off x="7307" y="4828"/>
                <a:ext cx="33" cy="26"/>
              </a:xfrm>
              <a:custGeom>
                <a:avLst/>
                <a:gdLst>
                  <a:gd name="T0" fmla="*/ 9 w 68"/>
                  <a:gd name="T1" fmla="*/ 34 h 48"/>
                  <a:gd name="T2" fmla="*/ 0 w 68"/>
                  <a:gd name="T3" fmla="*/ 13 h 48"/>
                  <a:gd name="T4" fmla="*/ 11 w 68"/>
                  <a:gd name="T5" fmla="*/ 17 h 48"/>
                  <a:gd name="T6" fmla="*/ 46 w 68"/>
                  <a:gd name="T7" fmla="*/ 17 h 48"/>
                  <a:gd name="T8" fmla="*/ 51 w 68"/>
                  <a:gd name="T9" fmla="*/ 22 h 48"/>
                  <a:gd name="T10" fmla="*/ 9 w 68"/>
                  <a:gd name="T11" fmla="*/ 34 h 48"/>
                </a:gdLst>
                <a:ahLst/>
                <a:cxnLst>
                  <a:cxn ang="0">
                    <a:pos x="T0" y="T1"/>
                  </a:cxn>
                  <a:cxn ang="0">
                    <a:pos x="T2" y="T3"/>
                  </a:cxn>
                  <a:cxn ang="0">
                    <a:pos x="T4" y="T5"/>
                  </a:cxn>
                  <a:cxn ang="0">
                    <a:pos x="T6" y="T7"/>
                  </a:cxn>
                  <a:cxn ang="0">
                    <a:pos x="T8" y="T9"/>
                  </a:cxn>
                  <a:cxn ang="0">
                    <a:pos x="T10" y="T11"/>
                  </a:cxn>
                </a:cxnLst>
                <a:rect l="0" t="0" r="r" b="b"/>
                <a:pathLst>
                  <a:path w="68" h="48">
                    <a:moveTo>
                      <a:pt x="9" y="34"/>
                    </a:moveTo>
                    <a:cubicBezTo>
                      <a:pt x="4" y="31"/>
                      <a:pt x="0" y="20"/>
                      <a:pt x="0" y="13"/>
                    </a:cubicBezTo>
                    <a:cubicBezTo>
                      <a:pt x="0" y="6"/>
                      <a:pt x="5" y="7"/>
                      <a:pt x="11" y="17"/>
                    </a:cubicBezTo>
                    <a:cubicBezTo>
                      <a:pt x="21" y="33"/>
                      <a:pt x="26" y="33"/>
                      <a:pt x="46" y="17"/>
                    </a:cubicBezTo>
                    <a:cubicBezTo>
                      <a:pt x="66" y="0"/>
                      <a:pt x="68" y="0"/>
                      <a:pt x="51" y="22"/>
                    </a:cubicBezTo>
                    <a:cubicBezTo>
                      <a:pt x="34" y="44"/>
                      <a:pt x="21" y="48"/>
                      <a:pt x="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49" name="Freeform 1404">
                <a:extLst>
                  <a:ext uri="{FF2B5EF4-FFF2-40B4-BE49-F238E27FC236}">
                    <a16:creationId xmlns:a16="http://schemas.microsoft.com/office/drawing/2014/main" id="{44656FA4-D105-4A6D-A009-964FACCD4C1C}"/>
                  </a:ext>
                </a:extLst>
              </p:cNvPr>
              <p:cNvSpPr>
                <a:spLocks/>
              </p:cNvSpPr>
              <p:nvPr/>
            </p:nvSpPr>
            <p:spPr bwMode="auto">
              <a:xfrm>
                <a:off x="6705" y="4730"/>
                <a:ext cx="55" cy="14"/>
              </a:xfrm>
              <a:custGeom>
                <a:avLst/>
                <a:gdLst>
                  <a:gd name="T0" fmla="*/ 43 w 115"/>
                  <a:gd name="T1" fmla="*/ 12 h 25"/>
                  <a:gd name="T2" fmla="*/ 37 w 115"/>
                  <a:gd name="T3" fmla="*/ 0 h 25"/>
                  <a:gd name="T4" fmla="*/ 93 w 115"/>
                  <a:gd name="T5" fmla="*/ 12 h 25"/>
                  <a:gd name="T6" fmla="*/ 43 w 115"/>
                  <a:gd name="T7" fmla="*/ 12 h 25"/>
                </a:gdLst>
                <a:ahLst/>
                <a:cxnLst>
                  <a:cxn ang="0">
                    <a:pos x="T0" y="T1"/>
                  </a:cxn>
                  <a:cxn ang="0">
                    <a:pos x="T2" y="T3"/>
                  </a:cxn>
                  <a:cxn ang="0">
                    <a:pos x="T4" y="T5"/>
                  </a:cxn>
                  <a:cxn ang="0">
                    <a:pos x="T6" y="T7"/>
                  </a:cxn>
                </a:cxnLst>
                <a:rect l="0" t="0" r="r" b="b"/>
                <a:pathLst>
                  <a:path w="115" h="25">
                    <a:moveTo>
                      <a:pt x="43" y="12"/>
                    </a:moveTo>
                    <a:cubicBezTo>
                      <a:pt x="0" y="3"/>
                      <a:pt x="0" y="3"/>
                      <a:pt x="37" y="0"/>
                    </a:cubicBezTo>
                    <a:cubicBezTo>
                      <a:pt x="58" y="0"/>
                      <a:pt x="83" y="5"/>
                      <a:pt x="93" y="12"/>
                    </a:cubicBezTo>
                    <a:cubicBezTo>
                      <a:pt x="115" y="25"/>
                      <a:pt x="107" y="25"/>
                      <a:pt x="4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50" name="Freeform 1410">
                <a:extLst>
                  <a:ext uri="{FF2B5EF4-FFF2-40B4-BE49-F238E27FC236}">
                    <a16:creationId xmlns:a16="http://schemas.microsoft.com/office/drawing/2014/main" id="{BE4A6D0C-DB82-4E53-8353-49E7017F1EA6}"/>
                  </a:ext>
                </a:extLst>
              </p:cNvPr>
              <p:cNvSpPr>
                <a:spLocks/>
              </p:cNvSpPr>
              <p:nvPr/>
            </p:nvSpPr>
            <p:spPr bwMode="auto">
              <a:xfrm>
                <a:off x="6305" y="4467"/>
                <a:ext cx="49" cy="36"/>
              </a:xfrm>
              <a:custGeom>
                <a:avLst/>
                <a:gdLst>
                  <a:gd name="T0" fmla="*/ 17 w 102"/>
                  <a:gd name="T1" fmla="*/ 53 h 66"/>
                  <a:gd name="T2" fmla="*/ 0 w 102"/>
                  <a:gd name="T3" fmla="*/ 35 h 66"/>
                  <a:gd name="T4" fmla="*/ 19 w 102"/>
                  <a:gd name="T5" fmla="*/ 37 h 66"/>
                  <a:gd name="T6" fmla="*/ 72 w 102"/>
                  <a:gd name="T7" fmla="*/ 23 h 66"/>
                  <a:gd name="T8" fmla="*/ 88 w 102"/>
                  <a:gd name="T9" fmla="*/ 18 h 66"/>
                  <a:gd name="T10" fmla="*/ 17 w 102"/>
                  <a:gd name="T11" fmla="*/ 53 h 66"/>
                </a:gdLst>
                <a:ahLst/>
                <a:cxnLst>
                  <a:cxn ang="0">
                    <a:pos x="T0" y="T1"/>
                  </a:cxn>
                  <a:cxn ang="0">
                    <a:pos x="T2" y="T3"/>
                  </a:cxn>
                  <a:cxn ang="0">
                    <a:pos x="T4" y="T5"/>
                  </a:cxn>
                  <a:cxn ang="0">
                    <a:pos x="T6" y="T7"/>
                  </a:cxn>
                  <a:cxn ang="0">
                    <a:pos x="T8" y="T9"/>
                  </a:cxn>
                  <a:cxn ang="0">
                    <a:pos x="T10" y="T11"/>
                  </a:cxn>
                </a:cxnLst>
                <a:rect l="0" t="0" r="r" b="b"/>
                <a:pathLst>
                  <a:path w="102" h="66">
                    <a:moveTo>
                      <a:pt x="17" y="53"/>
                    </a:moveTo>
                    <a:cubicBezTo>
                      <a:pt x="8" y="51"/>
                      <a:pt x="0" y="42"/>
                      <a:pt x="0" y="35"/>
                    </a:cubicBezTo>
                    <a:cubicBezTo>
                      <a:pt x="0" y="27"/>
                      <a:pt x="8" y="28"/>
                      <a:pt x="19" y="37"/>
                    </a:cubicBezTo>
                    <a:cubicBezTo>
                      <a:pt x="36" y="51"/>
                      <a:pt x="44" y="48"/>
                      <a:pt x="72" y="23"/>
                    </a:cubicBezTo>
                    <a:cubicBezTo>
                      <a:pt x="98" y="1"/>
                      <a:pt x="102" y="0"/>
                      <a:pt x="88" y="18"/>
                    </a:cubicBezTo>
                    <a:cubicBezTo>
                      <a:pt x="57" y="60"/>
                      <a:pt x="45" y="66"/>
                      <a:pt x="1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51" name="Freeform 1427">
                <a:extLst>
                  <a:ext uri="{FF2B5EF4-FFF2-40B4-BE49-F238E27FC236}">
                    <a16:creationId xmlns:a16="http://schemas.microsoft.com/office/drawing/2014/main" id="{B4DEDF2B-3BED-4B73-8D43-92E7D7781627}"/>
                  </a:ext>
                </a:extLst>
              </p:cNvPr>
              <p:cNvSpPr>
                <a:spLocks/>
              </p:cNvSpPr>
              <p:nvPr/>
            </p:nvSpPr>
            <p:spPr bwMode="auto">
              <a:xfrm>
                <a:off x="4574" y="1566"/>
                <a:ext cx="3490" cy="1994"/>
              </a:xfrm>
              <a:custGeom>
                <a:avLst/>
                <a:gdLst>
                  <a:gd name="T0" fmla="*/ 4665 w 7270"/>
                  <a:gd name="T1" fmla="*/ 3416 h 3697"/>
                  <a:gd name="T2" fmla="*/ 4302 w 7270"/>
                  <a:gd name="T3" fmla="*/ 3330 h 3697"/>
                  <a:gd name="T4" fmla="*/ 3761 w 7270"/>
                  <a:gd name="T5" fmla="*/ 3235 h 3697"/>
                  <a:gd name="T6" fmla="*/ 3582 w 7270"/>
                  <a:gd name="T7" fmla="*/ 3022 h 3697"/>
                  <a:gd name="T8" fmla="*/ 3301 w 7270"/>
                  <a:gd name="T9" fmla="*/ 2879 h 3697"/>
                  <a:gd name="T10" fmla="*/ 2932 w 7270"/>
                  <a:gd name="T11" fmla="*/ 2930 h 3697"/>
                  <a:gd name="T12" fmla="*/ 2466 w 7270"/>
                  <a:gd name="T13" fmla="*/ 2965 h 3697"/>
                  <a:gd name="T14" fmla="*/ 2234 w 7270"/>
                  <a:gd name="T15" fmla="*/ 3035 h 3697"/>
                  <a:gd name="T16" fmla="*/ 1909 w 7270"/>
                  <a:gd name="T17" fmla="*/ 2750 h 3697"/>
                  <a:gd name="T18" fmla="*/ 1714 w 7270"/>
                  <a:gd name="T19" fmla="*/ 2734 h 3697"/>
                  <a:gd name="T20" fmla="*/ 1395 w 7270"/>
                  <a:gd name="T21" fmla="*/ 2811 h 3697"/>
                  <a:gd name="T22" fmla="*/ 1100 w 7270"/>
                  <a:gd name="T23" fmla="*/ 2705 h 3697"/>
                  <a:gd name="T24" fmla="*/ 501 w 7270"/>
                  <a:gd name="T25" fmla="*/ 2541 h 3697"/>
                  <a:gd name="T26" fmla="*/ 315 w 7270"/>
                  <a:gd name="T27" fmla="*/ 2596 h 3697"/>
                  <a:gd name="T28" fmla="*/ 49 w 7270"/>
                  <a:gd name="T29" fmla="*/ 2410 h 3697"/>
                  <a:gd name="T30" fmla="*/ 390 w 7270"/>
                  <a:gd name="T31" fmla="*/ 2206 h 3697"/>
                  <a:gd name="T32" fmla="*/ 469 w 7270"/>
                  <a:gd name="T33" fmla="*/ 1916 h 3697"/>
                  <a:gd name="T34" fmla="*/ 754 w 7270"/>
                  <a:gd name="T35" fmla="*/ 1745 h 3697"/>
                  <a:gd name="T36" fmla="*/ 564 w 7270"/>
                  <a:gd name="T37" fmla="*/ 1616 h 3697"/>
                  <a:gd name="T38" fmla="*/ 749 w 7270"/>
                  <a:gd name="T39" fmla="*/ 1377 h 3697"/>
                  <a:gd name="T40" fmla="*/ 1145 w 7270"/>
                  <a:gd name="T41" fmla="*/ 1254 h 3697"/>
                  <a:gd name="T42" fmla="*/ 1184 w 7270"/>
                  <a:gd name="T43" fmla="*/ 1154 h 3697"/>
                  <a:gd name="T44" fmla="*/ 1444 w 7270"/>
                  <a:gd name="T45" fmla="*/ 891 h 3697"/>
                  <a:gd name="T46" fmla="*/ 1788 w 7270"/>
                  <a:gd name="T47" fmla="*/ 743 h 3697"/>
                  <a:gd name="T48" fmla="*/ 2005 w 7270"/>
                  <a:gd name="T49" fmla="*/ 697 h 3697"/>
                  <a:gd name="T50" fmla="*/ 2236 w 7270"/>
                  <a:gd name="T51" fmla="*/ 566 h 3697"/>
                  <a:gd name="T52" fmla="*/ 2457 w 7270"/>
                  <a:gd name="T53" fmla="*/ 534 h 3697"/>
                  <a:gd name="T54" fmla="*/ 2594 w 7270"/>
                  <a:gd name="T55" fmla="*/ 300 h 3697"/>
                  <a:gd name="T56" fmla="*/ 2913 w 7270"/>
                  <a:gd name="T57" fmla="*/ 176 h 3697"/>
                  <a:gd name="T58" fmla="*/ 3105 w 7270"/>
                  <a:gd name="T59" fmla="*/ 97 h 3697"/>
                  <a:gd name="T60" fmla="*/ 3432 w 7270"/>
                  <a:gd name="T61" fmla="*/ 166 h 3697"/>
                  <a:gd name="T62" fmla="*/ 3732 w 7270"/>
                  <a:gd name="T63" fmla="*/ 97 h 3697"/>
                  <a:gd name="T64" fmla="*/ 3970 w 7270"/>
                  <a:gd name="T65" fmla="*/ 54 h 3697"/>
                  <a:gd name="T66" fmla="*/ 4197 w 7270"/>
                  <a:gd name="T67" fmla="*/ 166 h 3697"/>
                  <a:gd name="T68" fmla="*/ 4410 w 7270"/>
                  <a:gd name="T69" fmla="*/ 106 h 3697"/>
                  <a:gd name="T70" fmla="*/ 4582 w 7270"/>
                  <a:gd name="T71" fmla="*/ 173 h 3697"/>
                  <a:gd name="T72" fmla="*/ 4747 w 7270"/>
                  <a:gd name="T73" fmla="*/ 170 h 3697"/>
                  <a:gd name="T74" fmla="*/ 4982 w 7270"/>
                  <a:gd name="T75" fmla="*/ 276 h 3697"/>
                  <a:gd name="T76" fmla="*/ 5264 w 7270"/>
                  <a:gd name="T77" fmla="*/ 275 h 3697"/>
                  <a:gd name="T78" fmla="*/ 5565 w 7270"/>
                  <a:gd name="T79" fmla="*/ 348 h 3697"/>
                  <a:gd name="T80" fmla="*/ 5865 w 7270"/>
                  <a:gd name="T81" fmla="*/ 355 h 3697"/>
                  <a:gd name="T82" fmla="*/ 6181 w 7270"/>
                  <a:gd name="T83" fmla="*/ 529 h 3697"/>
                  <a:gd name="T84" fmla="*/ 6489 w 7270"/>
                  <a:gd name="T85" fmla="*/ 718 h 3697"/>
                  <a:gd name="T86" fmla="*/ 6657 w 7270"/>
                  <a:gd name="T87" fmla="*/ 641 h 3697"/>
                  <a:gd name="T88" fmla="*/ 6820 w 7270"/>
                  <a:gd name="T89" fmla="*/ 759 h 3697"/>
                  <a:gd name="T90" fmla="*/ 7060 w 7270"/>
                  <a:gd name="T91" fmla="*/ 895 h 3697"/>
                  <a:gd name="T92" fmla="*/ 7252 w 7270"/>
                  <a:gd name="T93" fmla="*/ 1061 h 3697"/>
                  <a:gd name="T94" fmla="*/ 7107 w 7270"/>
                  <a:gd name="T95" fmla="*/ 1309 h 3697"/>
                  <a:gd name="T96" fmla="*/ 6820 w 7270"/>
                  <a:gd name="T97" fmla="*/ 1427 h 3697"/>
                  <a:gd name="T98" fmla="*/ 6759 w 7270"/>
                  <a:gd name="T99" fmla="*/ 1631 h 3697"/>
                  <a:gd name="T100" fmla="*/ 6693 w 7270"/>
                  <a:gd name="T101" fmla="*/ 1792 h 3697"/>
                  <a:gd name="T102" fmla="*/ 6882 w 7270"/>
                  <a:gd name="T103" fmla="*/ 2154 h 3697"/>
                  <a:gd name="T104" fmla="*/ 6557 w 7270"/>
                  <a:gd name="T105" fmla="*/ 2204 h 3697"/>
                  <a:gd name="T106" fmla="*/ 6184 w 7270"/>
                  <a:gd name="T107" fmla="*/ 2561 h 3697"/>
                  <a:gd name="T108" fmla="*/ 5824 w 7270"/>
                  <a:gd name="T109" fmla="*/ 2557 h 3697"/>
                  <a:gd name="T110" fmla="*/ 5602 w 7270"/>
                  <a:gd name="T111" fmla="*/ 2815 h 3697"/>
                  <a:gd name="T112" fmla="*/ 5785 w 7270"/>
                  <a:gd name="T113" fmla="*/ 3260 h 3697"/>
                  <a:gd name="T114" fmla="*/ 5434 w 7270"/>
                  <a:gd name="T115" fmla="*/ 3382 h 3697"/>
                  <a:gd name="T116" fmla="*/ 5022 w 7270"/>
                  <a:gd name="T117" fmla="*/ 3516 h 3697"/>
                  <a:gd name="T118" fmla="*/ 4895 w 7270"/>
                  <a:gd name="T119" fmla="*/ 3680 h 3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70" h="3697">
                    <a:moveTo>
                      <a:pt x="4895" y="3680"/>
                    </a:moveTo>
                    <a:cubicBezTo>
                      <a:pt x="4895" y="3660"/>
                      <a:pt x="4816" y="3617"/>
                      <a:pt x="4797" y="3627"/>
                    </a:cubicBezTo>
                    <a:cubicBezTo>
                      <a:pt x="4788" y="3632"/>
                      <a:pt x="4768" y="3635"/>
                      <a:pt x="4751" y="3631"/>
                    </a:cubicBezTo>
                    <a:cubicBezTo>
                      <a:pt x="4719" y="3625"/>
                      <a:pt x="4710" y="3598"/>
                      <a:pt x="4715" y="3507"/>
                    </a:cubicBezTo>
                    <a:cubicBezTo>
                      <a:pt x="4718" y="3445"/>
                      <a:pt x="4716" y="3443"/>
                      <a:pt x="4665" y="3416"/>
                    </a:cubicBezTo>
                    <a:cubicBezTo>
                      <a:pt x="4638" y="3400"/>
                      <a:pt x="4605" y="3381"/>
                      <a:pt x="4595" y="3372"/>
                    </a:cubicBezTo>
                    <a:cubicBezTo>
                      <a:pt x="4557" y="3342"/>
                      <a:pt x="4494" y="3323"/>
                      <a:pt x="4484" y="3339"/>
                    </a:cubicBezTo>
                    <a:cubicBezTo>
                      <a:pt x="4470" y="3361"/>
                      <a:pt x="4394" y="3366"/>
                      <a:pt x="4374" y="3346"/>
                    </a:cubicBezTo>
                    <a:cubicBezTo>
                      <a:pt x="4364" y="3337"/>
                      <a:pt x="4349" y="3332"/>
                      <a:pt x="4339" y="3337"/>
                    </a:cubicBezTo>
                    <a:cubicBezTo>
                      <a:pt x="4327" y="3341"/>
                      <a:pt x="4313" y="3337"/>
                      <a:pt x="4302" y="3330"/>
                    </a:cubicBezTo>
                    <a:cubicBezTo>
                      <a:pt x="4293" y="3321"/>
                      <a:pt x="4241" y="3316"/>
                      <a:pt x="4175" y="3317"/>
                    </a:cubicBezTo>
                    <a:cubicBezTo>
                      <a:pt x="4114" y="3318"/>
                      <a:pt x="4041" y="3315"/>
                      <a:pt x="4014" y="3311"/>
                    </a:cubicBezTo>
                    <a:cubicBezTo>
                      <a:pt x="3986" y="3306"/>
                      <a:pt x="3940" y="3301"/>
                      <a:pt x="3913" y="3300"/>
                    </a:cubicBezTo>
                    <a:cubicBezTo>
                      <a:pt x="3884" y="3298"/>
                      <a:pt x="3850" y="3289"/>
                      <a:pt x="3838" y="3277"/>
                    </a:cubicBezTo>
                    <a:cubicBezTo>
                      <a:pt x="3824" y="3266"/>
                      <a:pt x="3790" y="3247"/>
                      <a:pt x="3761" y="3235"/>
                    </a:cubicBezTo>
                    <a:cubicBezTo>
                      <a:pt x="3727" y="3220"/>
                      <a:pt x="3706" y="3202"/>
                      <a:pt x="3701" y="3182"/>
                    </a:cubicBezTo>
                    <a:cubicBezTo>
                      <a:pt x="3697" y="3167"/>
                      <a:pt x="3689" y="3154"/>
                      <a:pt x="3682" y="3154"/>
                    </a:cubicBezTo>
                    <a:cubicBezTo>
                      <a:pt x="3675" y="3154"/>
                      <a:pt x="3670" y="3131"/>
                      <a:pt x="3670" y="3105"/>
                    </a:cubicBezTo>
                    <a:cubicBezTo>
                      <a:pt x="3670" y="3062"/>
                      <a:pt x="3666" y="3055"/>
                      <a:pt x="3636" y="3047"/>
                    </a:cubicBezTo>
                    <a:cubicBezTo>
                      <a:pt x="3616" y="3043"/>
                      <a:pt x="3593" y="3032"/>
                      <a:pt x="3582" y="3022"/>
                    </a:cubicBezTo>
                    <a:cubicBezTo>
                      <a:pt x="3572" y="3014"/>
                      <a:pt x="3531" y="3002"/>
                      <a:pt x="3493" y="2998"/>
                    </a:cubicBezTo>
                    <a:cubicBezTo>
                      <a:pt x="3438" y="2991"/>
                      <a:pt x="3420" y="2984"/>
                      <a:pt x="3414" y="2965"/>
                    </a:cubicBezTo>
                    <a:cubicBezTo>
                      <a:pt x="3409" y="2952"/>
                      <a:pt x="3401" y="2941"/>
                      <a:pt x="3395" y="2941"/>
                    </a:cubicBezTo>
                    <a:cubicBezTo>
                      <a:pt x="3390" y="2941"/>
                      <a:pt x="3372" y="2927"/>
                      <a:pt x="3356" y="2910"/>
                    </a:cubicBezTo>
                    <a:cubicBezTo>
                      <a:pt x="3340" y="2893"/>
                      <a:pt x="3315" y="2879"/>
                      <a:pt x="3301" y="2879"/>
                    </a:cubicBezTo>
                    <a:cubicBezTo>
                      <a:pt x="3285" y="2879"/>
                      <a:pt x="3268" y="2861"/>
                      <a:pt x="3251" y="2831"/>
                    </a:cubicBezTo>
                    <a:lnTo>
                      <a:pt x="3226" y="2785"/>
                    </a:lnTo>
                    <a:lnTo>
                      <a:pt x="3135" y="2782"/>
                    </a:lnTo>
                    <a:cubicBezTo>
                      <a:pt x="3057" y="2781"/>
                      <a:pt x="3040" y="2785"/>
                      <a:pt x="3016" y="2807"/>
                    </a:cubicBezTo>
                    <a:cubicBezTo>
                      <a:pt x="2979" y="2845"/>
                      <a:pt x="2932" y="2912"/>
                      <a:pt x="2932" y="2930"/>
                    </a:cubicBezTo>
                    <a:cubicBezTo>
                      <a:pt x="2932" y="2940"/>
                      <a:pt x="2916" y="2942"/>
                      <a:pt x="2882" y="2937"/>
                    </a:cubicBezTo>
                    <a:cubicBezTo>
                      <a:pt x="2855" y="2934"/>
                      <a:pt x="2829" y="2936"/>
                      <a:pt x="2825" y="2942"/>
                    </a:cubicBezTo>
                    <a:cubicBezTo>
                      <a:pt x="2816" y="2956"/>
                      <a:pt x="2721" y="2945"/>
                      <a:pt x="2700" y="2927"/>
                    </a:cubicBezTo>
                    <a:cubicBezTo>
                      <a:pt x="2676" y="2909"/>
                      <a:pt x="2556" y="2927"/>
                      <a:pt x="2525" y="2956"/>
                    </a:cubicBezTo>
                    <a:cubicBezTo>
                      <a:pt x="2502" y="2976"/>
                      <a:pt x="2494" y="2977"/>
                      <a:pt x="2466" y="2965"/>
                    </a:cubicBezTo>
                    <a:cubicBezTo>
                      <a:pt x="2441" y="2954"/>
                      <a:pt x="2429" y="2954"/>
                      <a:pt x="2415" y="2965"/>
                    </a:cubicBezTo>
                    <a:cubicBezTo>
                      <a:pt x="2406" y="2972"/>
                      <a:pt x="2376" y="2980"/>
                      <a:pt x="2351" y="2981"/>
                    </a:cubicBezTo>
                    <a:cubicBezTo>
                      <a:pt x="2309" y="2982"/>
                      <a:pt x="2301" y="2987"/>
                      <a:pt x="2284" y="3031"/>
                    </a:cubicBezTo>
                    <a:cubicBezTo>
                      <a:pt x="2272" y="3057"/>
                      <a:pt x="2261" y="3079"/>
                      <a:pt x="2257" y="3079"/>
                    </a:cubicBezTo>
                    <a:cubicBezTo>
                      <a:pt x="2252" y="3079"/>
                      <a:pt x="2243" y="3059"/>
                      <a:pt x="2234" y="3035"/>
                    </a:cubicBezTo>
                    <a:cubicBezTo>
                      <a:pt x="2205" y="2954"/>
                      <a:pt x="2132" y="2895"/>
                      <a:pt x="2046" y="2885"/>
                    </a:cubicBezTo>
                    <a:cubicBezTo>
                      <a:pt x="2030" y="2884"/>
                      <a:pt x="2014" y="2876"/>
                      <a:pt x="2009" y="2870"/>
                    </a:cubicBezTo>
                    <a:cubicBezTo>
                      <a:pt x="2005" y="2862"/>
                      <a:pt x="1989" y="2851"/>
                      <a:pt x="1975" y="2843"/>
                    </a:cubicBezTo>
                    <a:cubicBezTo>
                      <a:pt x="1960" y="2836"/>
                      <a:pt x="1945" y="2814"/>
                      <a:pt x="1941" y="2793"/>
                    </a:cubicBezTo>
                    <a:cubicBezTo>
                      <a:pt x="1936" y="2771"/>
                      <a:pt x="1924" y="2755"/>
                      <a:pt x="1909" y="2750"/>
                    </a:cubicBezTo>
                    <a:cubicBezTo>
                      <a:pt x="1890" y="2746"/>
                      <a:pt x="1882" y="2734"/>
                      <a:pt x="1882" y="2711"/>
                    </a:cubicBezTo>
                    <a:cubicBezTo>
                      <a:pt x="1882" y="2689"/>
                      <a:pt x="1876" y="2679"/>
                      <a:pt x="1860" y="2679"/>
                    </a:cubicBezTo>
                    <a:cubicBezTo>
                      <a:pt x="1847" y="2679"/>
                      <a:pt x="1825" y="2670"/>
                      <a:pt x="1810" y="2659"/>
                    </a:cubicBezTo>
                    <a:cubicBezTo>
                      <a:pt x="1777" y="2636"/>
                      <a:pt x="1745" y="2643"/>
                      <a:pt x="1745" y="2672"/>
                    </a:cubicBezTo>
                    <a:cubicBezTo>
                      <a:pt x="1745" y="2684"/>
                      <a:pt x="1731" y="2711"/>
                      <a:pt x="1714" y="2734"/>
                    </a:cubicBezTo>
                    <a:cubicBezTo>
                      <a:pt x="1696" y="2756"/>
                      <a:pt x="1682" y="2791"/>
                      <a:pt x="1682" y="2812"/>
                    </a:cubicBezTo>
                    <a:cubicBezTo>
                      <a:pt x="1682" y="2846"/>
                      <a:pt x="1676" y="2852"/>
                      <a:pt x="1626" y="2872"/>
                    </a:cubicBezTo>
                    <a:cubicBezTo>
                      <a:pt x="1574" y="2892"/>
                      <a:pt x="1568" y="2892"/>
                      <a:pt x="1539" y="2873"/>
                    </a:cubicBezTo>
                    <a:cubicBezTo>
                      <a:pt x="1521" y="2862"/>
                      <a:pt x="1507" y="2848"/>
                      <a:pt x="1507" y="2842"/>
                    </a:cubicBezTo>
                    <a:cubicBezTo>
                      <a:pt x="1507" y="2831"/>
                      <a:pt x="1456" y="2817"/>
                      <a:pt x="1395" y="2811"/>
                    </a:cubicBezTo>
                    <a:cubicBezTo>
                      <a:pt x="1345" y="2807"/>
                      <a:pt x="1304" y="2790"/>
                      <a:pt x="1274" y="2764"/>
                    </a:cubicBezTo>
                    <a:cubicBezTo>
                      <a:pt x="1255" y="2746"/>
                      <a:pt x="1238" y="2740"/>
                      <a:pt x="1216" y="2746"/>
                    </a:cubicBezTo>
                    <a:cubicBezTo>
                      <a:pt x="1195" y="2751"/>
                      <a:pt x="1182" y="2747"/>
                      <a:pt x="1177" y="2735"/>
                    </a:cubicBezTo>
                    <a:cubicBezTo>
                      <a:pt x="1174" y="2725"/>
                      <a:pt x="1157" y="2716"/>
                      <a:pt x="1141" y="2716"/>
                    </a:cubicBezTo>
                    <a:cubicBezTo>
                      <a:pt x="1125" y="2716"/>
                      <a:pt x="1107" y="2711"/>
                      <a:pt x="1100" y="2705"/>
                    </a:cubicBezTo>
                    <a:cubicBezTo>
                      <a:pt x="1081" y="2686"/>
                      <a:pt x="977" y="2666"/>
                      <a:pt x="965" y="2679"/>
                    </a:cubicBezTo>
                    <a:cubicBezTo>
                      <a:pt x="950" y="2693"/>
                      <a:pt x="882" y="2621"/>
                      <a:pt x="882" y="2591"/>
                    </a:cubicBezTo>
                    <a:cubicBezTo>
                      <a:pt x="882" y="2561"/>
                      <a:pt x="861" y="2547"/>
                      <a:pt x="841" y="2565"/>
                    </a:cubicBezTo>
                    <a:cubicBezTo>
                      <a:pt x="830" y="2573"/>
                      <a:pt x="809" y="2571"/>
                      <a:pt x="770" y="2559"/>
                    </a:cubicBezTo>
                    <a:cubicBezTo>
                      <a:pt x="702" y="2535"/>
                      <a:pt x="513" y="2522"/>
                      <a:pt x="501" y="2541"/>
                    </a:cubicBezTo>
                    <a:cubicBezTo>
                      <a:pt x="497" y="2547"/>
                      <a:pt x="474" y="2554"/>
                      <a:pt x="450" y="2554"/>
                    </a:cubicBezTo>
                    <a:cubicBezTo>
                      <a:pt x="415" y="2554"/>
                      <a:pt x="407" y="2559"/>
                      <a:pt x="407" y="2580"/>
                    </a:cubicBezTo>
                    <a:cubicBezTo>
                      <a:pt x="407" y="2597"/>
                      <a:pt x="400" y="2604"/>
                      <a:pt x="386" y="2601"/>
                    </a:cubicBezTo>
                    <a:cubicBezTo>
                      <a:pt x="374" y="2600"/>
                      <a:pt x="356" y="2602"/>
                      <a:pt x="347" y="2609"/>
                    </a:cubicBezTo>
                    <a:cubicBezTo>
                      <a:pt x="336" y="2615"/>
                      <a:pt x="325" y="2611"/>
                      <a:pt x="315" y="2596"/>
                    </a:cubicBezTo>
                    <a:cubicBezTo>
                      <a:pt x="306" y="2585"/>
                      <a:pt x="293" y="2579"/>
                      <a:pt x="284" y="2584"/>
                    </a:cubicBezTo>
                    <a:cubicBezTo>
                      <a:pt x="276" y="2589"/>
                      <a:pt x="240" y="2586"/>
                      <a:pt x="204" y="2579"/>
                    </a:cubicBezTo>
                    <a:cubicBezTo>
                      <a:pt x="100" y="2555"/>
                      <a:pt x="84" y="2546"/>
                      <a:pt x="91" y="2518"/>
                    </a:cubicBezTo>
                    <a:cubicBezTo>
                      <a:pt x="96" y="2498"/>
                      <a:pt x="89" y="2492"/>
                      <a:pt x="59" y="2485"/>
                    </a:cubicBezTo>
                    <a:cubicBezTo>
                      <a:pt x="1" y="2472"/>
                      <a:pt x="0" y="2456"/>
                      <a:pt x="49" y="2410"/>
                    </a:cubicBezTo>
                    <a:cubicBezTo>
                      <a:pt x="74" y="2386"/>
                      <a:pt x="102" y="2354"/>
                      <a:pt x="114" y="2337"/>
                    </a:cubicBezTo>
                    <a:cubicBezTo>
                      <a:pt x="130" y="2312"/>
                      <a:pt x="149" y="2305"/>
                      <a:pt x="205" y="2297"/>
                    </a:cubicBezTo>
                    <a:cubicBezTo>
                      <a:pt x="244" y="2292"/>
                      <a:pt x="285" y="2281"/>
                      <a:pt x="295" y="2272"/>
                    </a:cubicBezTo>
                    <a:cubicBezTo>
                      <a:pt x="305" y="2264"/>
                      <a:pt x="329" y="2254"/>
                      <a:pt x="347" y="2248"/>
                    </a:cubicBezTo>
                    <a:cubicBezTo>
                      <a:pt x="371" y="2243"/>
                      <a:pt x="385" y="2230"/>
                      <a:pt x="390" y="2206"/>
                    </a:cubicBezTo>
                    <a:cubicBezTo>
                      <a:pt x="394" y="2187"/>
                      <a:pt x="406" y="2154"/>
                      <a:pt x="416" y="2131"/>
                    </a:cubicBezTo>
                    <a:cubicBezTo>
                      <a:pt x="432" y="2093"/>
                      <a:pt x="432" y="2087"/>
                      <a:pt x="416" y="2068"/>
                    </a:cubicBezTo>
                    <a:cubicBezTo>
                      <a:pt x="399" y="2050"/>
                      <a:pt x="400" y="2045"/>
                      <a:pt x="421" y="2017"/>
                    </a:cubicBezTo>
                    <a:cubicBezTo>
                      <a:pt x="434" y="2001"/>
                      <a:pt x="445" y="1975"/>
                      <a:pt x="445" y="1959"/>
                    </a:cubicBezTo>
                    <a:cubicBezTo>
                      <a:pt x="445" y="1942"/>
                      <a:pt x="456" y="1923"/>
                      <a:pt x="469" y="1916"/>
                    </a:cubicBezTo>
                    <a:cubicBezTo>
                      <a:pt x="489" y="1906"/>
                      <a:pt x="501" y="1911"/>
                      <a:pt x="538" y="1947"/>
                    </a:cubicBezTo>
                    <a:cubicBezTo>
                      <a:pt x="563" y="1971"/>
                      <a:pt x="588" y="1991"/>
                      <a:pt x="594" y="1991"/>
                    </a:cubicBezTo>
                    <a:cubicBezTo>
                      <a:pt x="600" y="1991"/>
                      <a:pt x="616" y="1972"/>
                      <a:pt x="631" y="1951"/>
                    </a:cubicBezTo>
                    <a:cubicBezTo>
                      <a:pt x="685" y="1867"/>
                      <a:pt x="706" y="1837"/>
                      <a:pt x="716" y="1830"/>
                    </a:cubicBezTo>
                    <a:cubicBezTo>
                      <a:pt x="734" y="1816"/>
                      <a:pt x="763" y="1754"/>
                      <a:pt x="754" y="1745"/>
                    </a:cubicBezTo>
                    <a:cubicBezTo>
                      <a:pt x="749" y="1741"/>
                      <a:pt x="731" y="1743"/>
                      <a:pt x="715" y="1751"/>
                    </a:cubicBezTo>
                    <a:cubicBezTo>
                      <a:pt x="677" y="1767"/>
                      <a:pt x="657" y="1750"/>
                      <a:pt x="657" y="1701"/>
                    </a:cubicBezTo>
                    <a:cubicBezTo>
                      <a:pt x="657" y="1675"/>
                      <a:pt x="650" y="1665"/>
                      <a:pt x="627" y="1659"/>
                    </a:cubicBezTo>
                    <a:cubicBezTo>
                      <a:pt x="610" y="1655"/>
                      <a:pt x="594" y="1643"/>
                      <a:pt x="590" y="1634"/>
                    </a:cubicBezTo>
                    <a:cubicBezTo>
                      <a:pt x="586" y="1623"/>
                      <a:pt x="575" y="1616"/>
                      <a:pt x="564" y="1616"/>
                    </a:cubicBezTo>
                    <a:cubicBezTo>
                      <a:pt x="530" y="1616"/>
                      <a:pt x="544" y="1592"/>
                      <a:pt x="590" y="1571"/>
                    </a:cubicBezTo>
                    <a:cubicBezTo>
                      <a:pt x="641" y="1546"/>
                      <a:pt x="655" y="1522"/>
                      <a:pt x="635" y="1490"/>
                    </a:cubicBezTo>
                    <a:cubicBezTo>
                      <a:pt x="615" y="1457"/>
                      <a:pt x="616" y="1454"/>
                      <a:pt x="645" y="1454"/>
                    </a:cubicBezTo>
                    <a:cubicBezTo>
                      <a:pt x="661" y="1454"/>
                      <a:pt x="680" y="1437"/>
                      <a:pt x="696" y="1411"/>
                    </a:cubicBezTo>
                    <a:cubicBezTo>
                      <a:pt x="718" y="1375"/>
                      <a:pt x="726" y="1368"/>
                      <a:pt x="749" y="1377"/>
                    </a:cubicBezTo>
                    <a:cubicBezTo>
                      <a:pt x="786" y="1390"/>
                      <a:pt x="811" y="1382"/>
                      <a:pt x="834" y="1351"/>
                    </a:cubicBezTo>
                    <a:cubicBezTo>
                      <a:pt x="901" y="1254"/>
                      <a:pt x="914" y="1248"/>
                      <a:pt x="971" y="1297"/>
                    </a:cubicBezTo>
                    <a:cubicBezTo>
                      <a:pt x="1015" y="1332"/>
                      <a:pt x="1043" y="1327"/>
                      <a:pt x="1047" y="1281"/>
                    </a:cubicBezTo>
                    <a:cubicBezTo>
                      <a:pt x="1050" y="1255"/>
                      <a:pt x="1059" y="1246"/>
                      <a:pt x="1085" y="1243"/>
                    </a:cubicBezTo>
                    <a:cubicBezTo>
                      <a:pt x="1104" y="1241"/>
                      <a:pt x="1131" y="1246"/>
                      <a:pt x="1145" y="1254"/>
                    </a:cubicBezTo>
                    <a:cubicBezTo>
                      <a:pt x="1165" y="1265"/>
                      <a:pt x="1176" y="1264"/>
                      <a:pt x="1190" y="1252"/>
                    </a:cubicBezTo>
                    <a:cubicBezTo>
                      <a:pt x="1220" y="1227"/>
                      <a:pt x="1210" y="1192"/>
                      <a:pt x="1164" y="1165"/>
                    </a:cubicBezTo>
                    <a:cubicBezTo>
                      <a:pt x="1118" y="1137"/>
                      <a:pt x="1107" y="1116"/>
                      <a:pt x="1139" y="1116"/>
                    </a:cubicBezTo>
                    <a:cubicBezTo>
                      <a:pt x="1149" y="1116"/>
                      <a:pt x="1157" y="1121"/>
                      <a:pt x="1157" y="1129"/>
                    </a:cubicBezTo>
                    <a:cubicBezTo>
                      <a:pt x="1157" y="1135"/>
                      <a:pt x="1169" y="1146"/>
                      <a:pt x="1184" y="1154"/>
                    </a:cubicBezTo>
                    <a:cubicBezTo>
                      <a:pt x="1204" y="1165"/>
                      <a:pt x="1216" y="1164"/>
                      <a:pt x="1240" y="1147"/>
                    </a:cubicBezTo>
                    <a:cubicBezTo>
                      <a:pt x="1257" y="1136"/>
                      <a:pt x="1281" y="1129"/>
                      <a:pt x="1293" y="1130"/>
                    </a:cubicBezTo>
                    <a:cubicBezTo>
                      <a:pt x="1332" y="1134"/>
                      <a:pt x="1341" y="1129"/>
                      <a:pt x="1374" y="1077"/>
                    </a:cubicBezTo>
                    <a:cubicBezTo>
                      <a:pt x="1400" y="1037"/>
                      <a:pt x="1407" y="1011"/>
                      <a:pt x="1407" y="959"/>
                    </a:cubicBezTo>
                    <a:cubicBezTo>
                      <a:pt x="1407" y="892"/>
                      <a:pt x="1409" y="891"/>
                      <a:pt x="1444" y="891"/>
                    </a:cubicBezTo>
                    <a:cubicBezTo>
                      <a:pt x="1486" y="891"/>
                      <a:pt x="1499" y="877"/>
                      <a:pt x="1519" y="810"/>
                    </a:cubicBezTo>
                    <a:cubicBezTo>
                      <a:pt x="1546" y="721"/>
                      <a:pt x="1546" y="720"/>
                      <a:pt x="1561" y="766"/>
                    </a:cubicBezTo>
                    <a:cubicBezTo>
                      <a:pt x="1579" y="816"/>
                      <a:pt x="1611" y="829"/>
                      <a:pt x="1645" y="797"/>
                    </a:cubicBezTo>
                    <a:cubicBezTo>
                      <a:pt x="1663" y="781"/>
                      <a:pt x="1676" y="779"/>
                      <a:pt x="1711" y="789"/>
                    </a:cubicBezTo>
                    <a:cubicBezTo>
                      <a:pt x="1769" y="805"/>
                      <a:pt x="1797" y="789"/>
                      <a:pt x="1788" y="743"/>
                    </a:cubicBezTo>
                    <a:cubicBezTo>
                      <a:pt x="1782" y="715"/>
                      <a:pt x="1784" y="714"/>
                      <a:pt x="1795" y="732"/>
                    </a:cubicBezTo>
                    <a:cubicBezTo>
                      <a:pt x="1822" y="775"/>
                      <a:pt x="1856" y="757"/>
                      <a:pt x="1891" y="681"/>
                    </a:cubicBezTo>
                    <a:cubicBezTo>
                      <a:pt x="1935" y="591"/>
                      <a:pt x="1932" y="593"/>
                      <a:pt x="1945" y="617"/>
                    </a:cubicBezTo>
                    <a:cubicBezTo>
                      <a:pt x="1951" y="629"/>
                      <a:pt x="1968" y="651"/>
                      <a:pt x="1981" y="667"/>
                    </a:cubicBezTo>
                    <a:lnTo>
                      <a:pt x="2005" y="697"/>
                    </a:lnTo>
                    <a:lnTo>
                      <a:pt x="2035" y="670"/>
                    </a:lnTo>
                    <a:cubicBezTo>
                      <a:pt x="2054" y="652"/>
                      <a:pt x="2081" y="641"/>
                      <a:pt x="2105" y="641"/>
                    </a:cubicBezTo>
                    <a:cubicBezTo>
                      <a:pt x="2152" y="641"/>
                      <a:pt x="2180" y="602"/>
                      <a:pt x="2151" y="579"/>
                    </a:cubicBezTo>
                    <a:cubicBezTo>
                      <a:pt x="2135" y="565"/>
                      <a:pt x="2136" y="560"/>
                      <a:pt x="2165" y="546"/>
                    </a:cubicBezTo>
                    <a:cubicBezTo>
                      <a:pt x="2210" y="522"/>
                      <a:pt x="2211" y="523"/>
                      <a:pt x="2236" y="566"/>
                    </a:cubicBezTo>
                    <a:cubicBezTo>
                      <a:pt x="2249" y="586"/>
                      <a:pt x="2269" y="609"/>
                      <a:pt x="2282" y="616"/>
                    </a:cubicBezTo>
                    <a:cubicBezTo>
                      <a:pt x="2316" y="634"/>
                      <a:pt x="2347" y="600"/>
                      <a:pt x="2338" y="556"/>
                    </a:cubicBezTo>
                    <a:lnTo>
                      <a:pt x="2331" y="522"/>
                    </a:lnTo>
                    <a:lnTo>
                      <a:pt x="2360" y="557"/>
                    </a:lnTo>
                    <a:cubicBezTo>
                      <a:pt x="2405" y="609"/>
                      <a:pt x="2457" y="596"/>
                      <a:pt x="2457" y="534"/>
                    </a:cubicBezTo>
                    <a:cubicBezTo>
                      <a:pt x="2457" y="514"/>
                      <a:pt x="2468" y="505"/>
                      <a:pt x="2495" y="500"/>
                    </a:cubicBezTo>
                    <a:cubicBezTo>
                      <a:pt x="2522" y="493"/>
                      <a:pt x="2534" y="484"/>
                      <a:pt x="2539" y="457"/>
                    </a:cubicBezTo>
                    <a:cubicBezTo>
                      <a:pt x="2543" y="439"/>
                      <a:pt x="2551" y="406"/>
                      <a:pt x="2559" y="385"/>
                    </a:cubicBezTo>
                    <a:cubicBezTo>
                      <a:pt x="2566" y="365"/>
                      <a:pt x="2577" y="331"/>
                      <a:pt x="2582" y="310"/>
                    </a:cubicBezTo>
                    <a:cubicBezTo>
                      <a:pt x="2590" y="280"/>
                      <a:pt x="2593" y="279"/>
                      <a:pt x="2594" y="300"/>
                    </a:cubicBezTo>
                    <a:cubicBezTo>
                      <a:pt x="2595" y="335"/>
                      <a:pt x="2630" y="354"/>
                      <a:pt x="2694" y="354"/>
                    </a:cubicBezTo>
                    <a:cubicBezTo>
                      <a:pt x="2732" y="354"/>
                      <a:pt x="2749" y="346"/>
                      <a:pt x="2770" y="320"/>
                    </a:cubicBezTo>
                    <a:cubicBezTo>
                      <a:pt x="2784" y="302"/>
                      <a:pt x="2809" y="281"/>
                      <a:pt x="2824" y="273"/>
                    </a:cubicBezTo>
                    <a:cubicBezTo>
                      <a:pt x="2839" y="266"/>
                      <a:pt x="2856" y="241"/>
                      <a:pt x="2863" y="220"/>
                    </a:cubicBezTo>
                    <a:cubicBezTo>
                      <a:pt x="2872" y="187"/>
                      <a:pt x="2882" y="179"/>
                      <a:pt x="2913" y="176"/>
                    </a:cubicBezTo>
                    <a:cubicBezTo>
                      <a:pt x="2944" y="173"/>
                      <a:pt x="2952" y="166"/>
                      <a:pt x="2957" y="136"/>
                    </a:cubicBezTo>
                    <a:cubicBezTo>
                      <a:pt x="2964" y="104"/>
                      <a:pt x="2965" y="102"/>
                      <a:pt x="2981" y="120"/>
                    </a:cubicBezTo>
                    <a:cubicBezTo>
                      <a:pt x="3007" y="152"/>
                      <a:pt x="3043" y="145"/>
                      <a:pt x="3069" y="104"/>
                    </a:cubicBezTo>
                    <a:lnTo>
                      <a:pt x="3091" y="66"/>
                    </a:lnTo>
                    <a:lnTo>
                      <a:pt x="3105" y="97"/>
                    </a:lnTo>
                    <a:cubicBezTo>
                      <a:pt x="3124" y="137"/>
                      <a:pt x="3174" y="150"/>
                      <a:pt x="3214" y="123"/>
                    </a:cubicBezTo>
                    <a:cubicBezTo>
                      <a:pt x="3244" y="104"/>
                      <a:pt x="3246" y="104"/>
                      <a:pt x="3257" y="135"/>
                    </a:cubicBezTo>
                    <a:cubicBezTo>
                      <a:pt x="3271" y="171"/>
                      <a:pt x="3314" y="177"/>
                      <a:pt x="3352" y="147"/>
                    </a:cubicBezTo>
                    <a:cubicBezTo>
                      <a:pt x="3365" y="137"/>
                      <a:pt x="3389" y="129"/>
                      <a:pt x="3405" y="129"/>
                    </a:cubicBezTo>
                    <a:cubicBezTo>
                      <a:pt x="3427" y="129"/>
                      <a:pt x="3432" y="135"/>
                      <a:pt x="3432" y="166"/>
                    </a:cubicBezTo>
                    <a:cubicBezTo>
                      <a:pt x="3432" y="214"/>
                      <a:pt x="3466" y="230"/>
                      <a:pt x="3494" y="196"/>
                    </a:cubicBezTo>
                    <a:cubicBezTo>
                      <a:pt x="3505" y="184"/>
                      <a:pt x="3532" y="166"/>
                      <a:pt x="3556" y="157"/>
                    </a:cubicBezTo>
                    <a:cubicBezTo>
                      <a:pt x="3594" y="143"/>
                      <a:pt x="3602" y="145"/>
                      <a:pt x="3630" y="166"/>
                    </a:cubicBezTo>
                    <a:cubicBezTo>
                      <a:pt x="3691" y="215"/>
                      <a:pt x="3755" y="181"/>
                      <a:pt x="3721" y="117"/>
                    </a:cubicBezTo>
                    <a:cubicBezTo>
                      <a:pt x="3700" y="80"/>
                      <a:pt x="3705" y="72"/>
                      <a:pt x="3732" y="97"/>
                    </a:cubicBezTo>
                    <a:cubicBezTo>
                      <a:pt x="3754" y="116"/>
                      <a:pt x="3761" y="117"/>
                      <a:pt x="3797" y="104"/>
                    </a:cubicBezTo>
                    <a:cubicBezTo>
                      <a:pt x="3852" y="81"/>
                      <a:pt x="3870" y="66"/>
                      <a:pt x="3884" y="30"/>
                    </a:cubicBezTo>
                    <a:lnTo>
                      <a:pt x="3896" y="0"/>
                    </a:lnTo>
                    <a:lnTo>
                      <a:pt x="3915" y="26"/>
                    </a:lnTo>
                    <a:cubicBezTo>
                      <a:pt x="3927" y="43"/>
                      <a:pt x="3947" y="54"/>
                      <a:pt x="3970" y="54"/>
                    </a:cubicBezTo>
                    <a:cubicBezTo>
                      <a:pt x="4019" y="54"/>
                      <a:pt x="4022" y="64"/>
                      <a:pt x="3994" y="121"/>
                    </a:cubicBezTo>
                    <a:cubicBezTo>
                      <a:pt x="3981" y="148"/>
                      <a:pt x="3970" y="179"/>
                      <a:pt x="3970" y="187"/>
                    </a:cubicBezTo>
                    <a:cubicBezTo>
                      <a:pt x="3970" y="216"/>
                      <a:pt x="4007" y="221"/>
                      <a:pt x="4031" y="195"/>
                    </a:cubicBezTo>
                    <a:cubicBezTo>
                      <a:pt x="4066" y="157"/>
                      <a:pt x="4130" y="134"/>
                      <a:pt x="4149" y="152"/>
                    </a:cubicBezTo>
                    <a:cubicBezTo>
                      <a:pt x="4156" y="160"/>
                      <a:pt x="4179" y="166"/>
                      <a:pt x="4197" y="166"/>
                    </a:cubicBezTo>
                    <a:cubicBezTo>
                      <a:pt x="4227" y="166"/>
                      <a:pt x="4235" y="160"/>
                      <a:pt x="4241" y="127"/>
                    </a:cubicBezTo>
                    <a:lnTo>
                      <a:pt x="4249" y="87"/>
                    </a:lnTo>
                    <a:lnTo>
                      <a:pt x="4266" y="121"/>
                    </a:lnTo>
                    <a:cubicBezTo>
                      <a:pt x="4275" y="139"/>
                      <a:pt x="4288" y="154"/>
                      <a:pt x="4293" y="154"/>
                    </a:cubicBezTo>
                    <a:cubicBezTo>
                      <a:pt x="4313" y="154"/>
                      <a:pt x="4396" y="120"/>
                      <a:pt x="4410" y="106"/>
                    </a:cubicBezTo>
                    <a:cubicBezTo>
                      <a:pt x="4420" y="96"/>
                      <a:pt x="4429" y="97"/>
                      <a:pt x="4445" y="107"/>
                    </a:cubicBezTo>
                    <a:cubicBezTo>
                      <a:pt x="4463" y="117"/>
                      <a:pt x="4472" y="117"/>
                      <a:pt x="4488" y="104"/>
                    </a:cubicBezTo>
                    <a:cubicBezTo>
                      <a:pt x="4514" y="84"/>
                      <a:pt x="4529" y="96"/>
                      <a:pt x="4509" y="121"/>
                    </a:cubicBezTo>
                    <a:cubicBezTo>
                      <a:pt x="4489" y="145"/>
                      <a:pt x="4496" y="191"/>
                      <a:pt x="4521" y="207"/>
                    </a:cubicBezTo>
                    <a:cubicBezTo>
                      <a:pt x="4551" y="226"/>
                      <a:pt x="4582" y="209"/>
                      <a:pt x="4582" y="173"/>
                    </a:cubicBezTo>
                    <a:cubicBezTo>
                      <a:pt x="4582" y="156"/>
                      <a:pt x="4589" y="139"/>
                      <a:pt x="4597" y="134"/>
                    </a:cubicBezTo>
                    <a:cubicBezTo>
                      <a:pt x="4605" y="129"/>
                      <a:pt x="4607" y="130"/>
                      <a:pt x="4604" y="139"/>
                    </a:cubicBezTo>
                    <a:cubicBezTo>
                      <a:pt x="4589" y="161"/>
                      <a:pt x="4609" y="191"/>
                      <a:pt x="4639" y="191"/>
                    </a:cubicBezTo>
                    <a:cubicBezTo>
                      <a:pt x="4654" y="191"/>
                      <a:pt x="4681" y="180"/>
                      <a:pt x="4699" y="166"/>
                    </a:cubicBezTo>
                    <a:cubicBezTo>
                      <a:pt x="4739" y="135"/>
                      <a:pt x="4743" y="135"/>
                      <a:pt x="4747" y="170"/>
                    </a:cubicBezTo>
                    <a:cubicBezTo>
                      <a:pt x="4751" y="195"/>
                      <a:pt x="4759" y="197"/>
                      <a:pt x="4820" y="197"/>
                    </a:cubicBezTo>
                    <a:cubicBezTo>
                      <a:pt x="4888" y="197"/>
                      <a:pt x="4889" y="198"/>
                      <a:pt x="4885" y="231"/>
                    </a:cubicBezTo>
                    <a:cubicBezTo>
                      <a:pt x="4882" y="256"/>
                      <a:pt x="4888" y="266"/>
                      <a:pt x="4907" y="272"/>
                    </a:cubicBezTo>
                    <a:cubicBezTo>
                      <a:pt x="4922" y="277"/>
                      <a:pt x="4941" y="275"/>
                      <a:pt x="4949" y="267"/>
                    </a:cubicBezTo>
                    <a:cubicBezTo>
                      <a:pt x="4969" y="247"/>
                      <a:pt x="4982" y="251"/>
                      <a:pt x="4982" y="276"/>
                    </a:cubicBezTo>
                    <a:cubicBezTo>
                      <a:pt x="4982" y="289"/>
                      <a:pt x="4989" y="305"/>
                      <a:pt x="4997" y="314"/>
                    </a:cubicBezTo>
                    <a:cubicBezTo>
                      <a:pt x="5018" y="334"/>
                      <a:pt x="5057" y="310"/>
                      <a:pt x="5057" y="276"/>
                    </a:cubicBezTo>
                    <a:cubicBezTo>
                      <a:pt x="5057" y="251"/>
                      <a:pt x="5059" y="251"/>
                      <a:pt x="5080" y="270"/>
                    </a:cubicBezTo>
                    <a:cubicBezTo>
                      <a:pt x="5105" y="292"/>
                      <a:pt x="5164" y="298"/>
                      <a:pt x="5175" y="280"/>
                    </a:cubicBezTo>
                    <a:cubicBezTo>
                      <a:pt x="5188" y="260"/>
                      <a:pt x="5256" y="256"/>
                      <a:pt x="5264" y="275"/>
                    </a:cubicBezTo>
                    <a:cubicBezTo>
                      <a:pt x="5268" y="287"/>
                      <a:pt x="5288" y="291"/>
                      <a:pt x="5329" y="289"/>
                    </a:cubicBezTo>
                    <a:cubicBezTo>
                      <a:pt x="5379" y="286"/>
                      <a:pt x="5389" y="281"/>
                      <a:pt x="5389" y="261"/>
                    </a:cubicBezTo>
                    <a:cubicBezTo>
                      <a:pt x="5389" y="247"/>
                      <a:pt x="5396" y="235"/>
                      <a:pt x="5406" y="231"/>
                    </a:cubicBezTo>
                    <a:cubicBezTo>
                      <a:pt x="5416" y="227"/>
                      <a:pt x="5420" y="231"/>
                      <a:pt x="5415" y="239"/>
                    </a:cubicBezTo>
                    <a:cubicBezTo>
                      <a:pt x="5390" y="279"/>
                      <a:pt x="5506" y="362"/>
                      <a:pt x="5565" y="348"/>
                    </a:cubicBezTo>
                    <a:cubicBezTo>
                      <a:pt x="5584" y="343"/>
                      <a:pt x="5607" y="348"/>
                      <a:pt x="5627" y="362"/>
                    </a:cubicBezTo>
                    <a:cubicBezTo>
                      <a:pt x="5654" y="379"/>
                      <a:pt x="5665" y="380"/>
                      <a:pt x="5684" y="368"/>
                    </a:cubicBezTo>
                    <a:cubicBezTo>
                      <a:pt x="5719" y="346"/>
                      <a:pt x="5745" y="350"/>
                      <a:pt x="5769" y="381"/>
                    </a:cubicBezTo>
                    <a:cubicBezTo>
                      <a:pt x="5795" y="412"/>
                      <a:pt x="5831" y="405"/>
                      <a:pt x="5841" y="366"/>
                    </a:cubicBezTo>
                    <a:cubicBezTo>
                      <a:pt x="5846" y="346"/>
                      <a:pt x="5852" y="343"/>
                      <a:pt x="5865" y="355"/>
                    </a:cubicBezTo>
                    <a:cubicBezTo>
                      <a:pt x="5874" y="362"/>
                      <a:pt x="5897" y="365"/>
                      <a:pt x="5919" y="360"/>
                    </a:cubicBezTo>
                    <a:cubicBezTo>
                      <a:pt x="5952" y="352"/>
                      <a:pt x="5956" y="355"/>
                      <a:pt x="5960" y="387"/>
                    </a:cubicBezTo>
                    <a:cubicBezTo>
                      <a:pt x="5964" y="420"/>
                      <a:pt x="5968" y="422"/>
                      <a:pt x="6022" y="422"/>
                    </a:cubicBezTo>
                    <a:cubicBezTo>
                      <a:pt x="6081" y="423"/>
                      <a:pt x="6140" y="456"/>
                      <a:pt x="6125" y="481"/>
                    </a:cubicBezTo>
                    <a:cubicBezTo>
                      <a:pt x="6113" y="500"/>
                      <a:pt x="6146" y="529"/>
                      <a:pt x="6181" y="529"/>
                    </a:cubicBezTo>
                    <a:cubicBezTo>
                      <a:pt x="6232" y="529"/>
                      <a:pt x="6249" y="552"/>
                      <a:pt x="6218" y="579"/>
                    </a:cubicBezTo>
                    <a:cubicBezTo>
                      <a:pt x="6180" y="609"/>
                      <a:pt x="6199" y="634"/>
                      <a:pt x="6252" y="625"/>
                    </a:cubicBezTo>
                    <a:cubicBezTo>
                      <a:pt x="6288" y="618"/>
                      <a:pt x="6295" y="621"/>
                      <a:pt x="6295" y="640"/>
                    </a:cubicBezTo>
                    <a:cubicBezTo>
                      <a:pt x="6295" y="686"/>
                      <a:pt x="6327" y="710"/>
                      <a:pt x="6397" y="712"/>
                    </a:cubicBezTo>
                    <a:cubicBezTo>
                      <a:pt x="6434" y="714"/>
                      <a:pt x="6475" y="716"/>
                      <a:pt x="6489" y="718"/>
                    </a:cubicBezTo>
                    <a:cubicBezTo>
                      <a:pt x="6505" y="721"/>
                      <a:pt x="6515" y="714"/>
                      <a:pt x="6518" y="697"/>
                    </a:cubicBezTo>
                    <a:cubicBezTo>
                      <a:pt x="6526" y="652"/>
                      <a:pt x="6544" y="647"/>
                      <a:pt x="6577" y="680"/>
                    </a:cubicBezTo>
                    <a:cubicBezTo>
                      <a:pt x="6609" y="709"/>
                      <a:pt x="6610" y="710"/>
                      <a:pt x="6627" y="686"/>
                    </a:cubicBezTo>
                    <a:cubicBezTo>
                      <a:pt x="6638" y="672"/>
                      <a:pt x="6645" y="657"/>
                      <a:pt x="6645" y="651"/>
                    </a:cubicBezTo>
                    <a:cubicBezTo>
                      <a:pt x="6645" y="646"/>
                      <a:pt x="6651" y="641"/>
                      <a:pt x="6657" y="641"/>
                    </a:cubicBezTo>
                    <a:cubicBezTo>
                      <a:pt x="6665" y="641"/>
                      <a:pt x="6670" y="652"/>
                      <a:pt x="6670" y="665"/>
                    </a:cubicBezTo>
                    <a:cubicBezTo>
                      <a:pt x="6670" y="687"/>
                      <a:pt x="6700" y="707"/>
                      <a:pt x="6725" y="700"/>
                    </a:cubicBezTo>
                    <a:cubicBezTo>
                      <a:pt x="6731" y="698"/>
                      <a:pt x="6740" y="710"/>
                      <a:pt x="6746" y="725"/>
                    </a:cubicBezTo>
                    <a:cubicBezTo>
                      <a:pt x="6757" y="756"/>
                      <a:pt x="6788" y="762"/>
                      <a:pt x="6804" y="737"/>
                    </a:cubicBezTo>
                    <a:cubicBezTo>
                      <a:pt x="6810" y="727"/>
                      <a:pt x="6815" y="735"/>
                      <a:pt x="6820" y="759"/>
                    </a:cubicBezTo>
                    <a:cubicBezTo>
                      <a:pt x="6829" y="807"/>
                      <a:pt x="6865" y="830"/>
                      <a:pt x="6888" y="801"/>
                    </a:cubicBezTo>
                    <a:cubicBezTo>
                      <a:pt x="6896" y="789"/>
                      <a:pt x="6922" y="777"/>
                      <a:pt x="6946" y="776"/>
                    </a:cubicBezTo>
                    <a:cubicBezTo>
                      <a:pt x="6982" y="772"/>
                      <a:pt x="6989" y="777"/>
                      <a:pt x="6993" y="801"/>
                    </a:cubicBezTo>
                    <a:cubicBezTo>
                      <a:pt x="6995" y="816"/>
                      <a:pt x="7010" y="837"/>
                      <a:pt x="7026" y="848"/>
                    </a:cubicBezTo>
                    <a:cubicBezTo>
                      <a:pt x="7043" y="860"/>
                      <a:pt x="7057" y="880"/>
                      <a:pt x="7060" y="895"/>
                    </a:cubicBezTo>
                    <a:cubicBezTo>
                      <a:pt x="7065" y="932"/>
                      <a:pt x="7114" y="939"/>
                      <a:pt x="7132" y="905"/>
                    </a:cubicBezTo>
                    <a:cubicBezTo>
                      <a:pt x="7150" y="871"/>
                      <a:pt x="7174" y="871"/>
                      <a:pt x="7164" y="904"/>
                    </a:cubicBezTo>
                    <a:cubicBezTo>
                      <a:pt x="7151" y="941"/>
                      <a:pt x="7180" y="968"/>
                      <a:pt x="7225" y="964"/>
                    </a:cubicBezTo>
                    <a:cubicBezTo>
                      <a:pt x="7261" y="960"/>
                      <a:pt x="7264" y="962"/>
                      <a:pt x="7268" y="1007"/>
                    </a:cubicBezTo>
                    <a:cubicBezTo>
                      <a:pt x="7270" y="1040"/>
                      <a:pt x="7266" y="1056"/>
                      <a:pt x="7252" y="1061"/>
                    </a:cubicBezTo>
                    <a:cubicBezTo>
                      <a:pt x="7241" y="1065"/>
                      <a:pt x="7232" y="1079"/>
                      <a:pt x="7232" y="1091"/>
                    </a:cubicBezTo>
                    <a:cubicBezTo>
                      <a:pt x="7232" y="1104"/>
                      <a:pt x="7225" y="1116"/>
                      <a:pt x="7215" y="1120"/>
                    </a:cubicBezTo>
                    <a:cubicBezTo>
                      <a:pt x="7205" y="1123"/>
                      <a:pt x="7185" y="1161"/>
                      <a:pt x="7170" y="1202"/>
                    </a:cubicBezTo>
                    <a:cubicBezTo>
                      <a:pt x="7155" y="1243"/>
                      <a:pt x="7135" y="1280"/>
                      <a:pt x="7125" y="1284"/>
                    </a:cubicBezTo>
                    <a:cubicBezTo>
                      <a:pt x="7115" y="1287"/>
                      <a:pt x="7107" y="1298"/>
                      <a:pt x="7107" y="1309"/>
                    </a:cubicBezTo>
                    <a:cubicBezTo>
                      <a:pt x="7107" y="1317"/>
                      <a:pt x="7094" y="1330"/>
                      <a:pt x="7076" y="1334"/>
                    </a:cubicBezTo>
                    <a:cubicBezTo>
                      <a:pt x="7060" y="1337"/>
                      <a:pt x="7040" y="1352"/>
                      <a:pt x="7032" y="1366"/>
                    </a:cubicBezTo>
                    <a:cubicBezTo>
                      <a:pt x="7025" y="1381"/>
                      <a:pt x="7006" y="1391"/>
                      <a:pt x="6989" y="1391"/>
                    </a:cubicBezTo>
                    <a:cubicBezTo>
                      <a:pt x="6971" y="1391"/>
                      <a:pt x="6951" y="1402"/>
                      <a:pt x="6943" y="1416"/>
                    </a:cubicBezTo>
                    <a:cubicBezTo>
                      <a:pt x="6925" y="1445"/>
                      <a:pt x="6889" y="1447"/>
                      <a:pt x="6820" y="1427"/>
                    </a:cubicBezTo>
                    <a:cubicBezTo>
                      <a:pt x="6794" y="1418"/>
                      <a:pt x="6752" y="1416"/>
                      <a:pt x="6729" y="1421"/>
                    </a:cubicBezTo>
                    <a:cubicBezTo>
                      <a:pt x="6689" y="1429"/>
                      <a:pt x="6686" y="1432"/>
                      <a:pt x="6686" y="1479"/>
                    </a:cubicBezTo>
                    <a:cubicBezTo>
                      <a:pt x="6686" y="1522"/>
                      <a:pt x="6691" y="1531"/>
                      <a:pt x="6730" y="1554"/>
                    </a:cubicBezTo>
                    <a:cubicBezTo>
                      <a:pt x="6761" y="1572"/>
                      <a:pt x="6770" y="1584"/>
                      <a:pt x="6760" y="1593"/>
                    </a:cubicBezTo>
                    <a:cubicBezTo>
                      <a:pt x="6750" y="1604"/>
                      <a:pt x="6750" y="1615"/>
                      <a:pt x="6759" y="1631"/>
                    </a:cubicBezTo>
                    <a:cubicBezTo>
                      <a:pt x="6766" y="1646"/>
                      <a:pt x="6766" y="1654"/>
                      <a:pt x="6757" y="1654"/>
                    </a:cubicBezTo>
                    <a:cubicBezTo>
                      <a:pt x="6751" y="1654"/>
                      <a:pt x="6745" y="1662"/>
                      <a:pt x="6745" y="1672"/>
                    </a:cubicBezTo>
                    <a:cubicBezTo>
                      <a:pt x="6745" y="1686"/>
                      <a:pt x="6731" y="1691"/>
                      <a:pt x="6701" y="1691"/>
                    </a:cubicBezTo>
                    <a:cubicBezTo>
                      <a:pt x="6645" y="1691"/>
                      <a:pt x="6629" y="1722"/>
                      <a:pt x="6669" y="1752"/>
                    </a:cubicBezTo>
                    <a:cubicBezTo>
                      <a:pt x="6685" y="1765"/>
                      <a:pt x="6695" y="1782"/>
                      <a:pt x="6693" y="1792"/>
                    </a:cubicBezTo>
                    <a:cubicBezTo>
                      <a:pt x="6691" y="1802"/>
                      <a:pt x="6714" y="1847"/>
                      <a:pt x="6744" y="1892"/>
                    </a:cubicBezTo>
                    <a:cubicBezTo>
                      <a:pt x="6786" y="1959"/>
                      <a:pt x="6807" y="1977"/>
                      <a:pt x="6849" y="1992"/>
                    </a:cubicBezTo>
                    <a:cubicBezTo>
                      <a:pt x="6895" y="2009"/>
                      <a:pt x="6901" y="2015"/>
                      <a:pt x="6899" y="2047"/>
                    </a:cubicBezTo>
                    <a:cubicBezTo>
                      <a:pt x="6897" y="2067"/>
                      <a:pt x="6905" y="2093"/>
                      <a:pt x="6915" y="2105"/>
                    </a:cubicBezTo>
                    <a:cubicBezTo>
                      <a:pt x="6941" y="2134"/>
                      <a:pt x="6927" y="2154"/>
                      <a:pt x="6882" y="2154"/>
                    </a:cubicBezTo>
                    <a:cubicBezTo>
                      <a:pt x="6860" y="2154"/>
                      <a:pt x="6830" y="2167"/>
                      <a:pt x="6804" y="2191"/>
                    </a:cubicBezTo>
                    <a:cubicBezTo>
                      <a:pt x="6771" y="2218"/>
                      <a:pt x="6747" y="2229"/>
                      <a:pt x="6711" y="2229"/>
                    </a:cubicBezTo>
                    <a:cubicBezTo>
                      <a:pt x="6685" y="2229"/>
                      <a:pt x="6656" y="2235"/>
                      <a:pt x="6649" y="2242"/>
                    </a:cubicBezTo>
                    <a:cubicBezTo>
                      <a:pt x="6639" y="2252"/>
                      <a:pt x="6627" y="2248"/>
                      <a:pt x="6609" y="2230"/>
                    </a:cubicBezTo>
                    <a:cubicBezTo>
                      <a:pt x="6594" y="2215"/>
                      <a:pt x="6571" y="2204"/>
                      <a:pt x="6557" y="2204"/>
                    </a:cubicBezTo>
                    <a:cubicBezTo>
                      <a:pt x="6530" y="2204"/>
                      <a:pt x="6481" y="2272"/>
                      <a:pt x="6490" y="2297"/>
                    </a:cubicBezTo>
                    <a:cubicBezTo>
                      <a:pt x="6499" y="2317"/>
                      <a:pt x="6420" y="2418"/>
                      <a:pt x="6384" y="2435"/>
                    </a:cubicBezTo>
                    <a:cubicBezTo>
                      <a:pt x="6356" y="2447"/>
                      <a:pt x="6354" y="2472"/>
                      <a:pt x="6376" y="2531"/>
                    </a:cubicBezTo>
                    <a:cubicBezTo>
                      <a:pt x="6384" y="2548"/>
                      <a:pt x="6371" y="2552"/>
                      <a:pt x="6291" y="2560"/>
                    </a:cubicBezTo>
                    <a:cubicBezTo>
                      <a:pt x="6239" y="2565"/>
                      <a:pt x="6191" y="2565"/>
                      <a:pt x="6184" y="2561"/>
                    </a:cubicBezTo>
                    <a:cubicBezTo>
                      <a:pt x="6176" y="2556"/>
                      <a:pt x="6170" y="2532"/>
                      <a:pt x="6170" y="2509"/>
                    </a:cubicBezTo>
                    <a:cubicBezTo>
                      <a:pt x="6170" y="2461"/>
                      <a:pt x="6163" y="2459"/>
                      <a:pt x="6054" y="2473"/>
                    </a:cubicBezTo>
                    <a:cubicBezTo>
                      <a:pt x="6004" y="2481"/>
                      <a:pt x="5994" y="2487"/>
                      <a:pt x="5976" y="2523"/>
                    </a:cubicBezTo>
                    <a:cubicBezTo>
                      <a:pt x="5956" y="2565"/>
                      <a:pt x="5929" y="2579"/>
                      <a:pt x="5914" y="2554"/>
                    </a:cubicBezTo>
                    <a:cubicBezTo>
                      <a:pt x="5905" y="2539"/>
                      <a:pt x="5845" y="2541"/>
                      <a:pt x="5824" y="2557"/>
                    </a:cubicBezTo>
                    <a:cubicBezTo>
                      <a:pt x="5815" y="2564"/>
                      <a:pt x="5794" y="2565"/>
                      <a:pt x="5776" y="2561"/>
                    </a:cubicBezTo>
                    <a:cubicBezTo>
                      <a:pt x="5751" y="2555"/>
                      <a:pt x="5738" y="2561"/>
                      <a:pt x="5714" y="2587"/>
                    </a:cubicBezTo>
                    <a:cubicBezTo>
                      <a:pt x="5697" y="2607"/>
                      <a:pt x="5682" y="2632"/>
                      <a:pt x="5682" y="2643"/>
                    </a:cubicBezTo>
                    <a:cubicBezTo>
                      <a:pt x="5682" y="2655"/>
                      <a:pt x="5665" y="2698"/>
                      <a:pt x="5643" y="2740"/>
                    </a:cubicBezTo>
                    <a:lnTo>
                      <a:pt x="5602" y="2815"/>
                    </a:lnTo>
                    <a:lnTo>
                      <a:pt x="5649" y="2906"/>
                    </a:lnTo>
                    <a:cubicBezTo>
                      <a:pt x="5674" y="2956"/>
                      <a:pt x="5700" y="3012"/>
                      <a:pt x="5706" y="3032"/>
                    </a:cubicBezTo>
                    <a:cubicBezTo>
                      <a:pt x="5714" y="3051"/>
                      <a:pt x="5725" y="3066"/>
                      <a:pt x="5731" y="3066"/>
                    </a:cubicBezTo>
                    <a:cubicBezTo>
                      <a:pt x="5752" y="3066"/>
                      <a:pt x="5769" y="3109"/>
                      <a:pt x="5776" y="3186"/>
                    </a:cubicBezTo>
                    <a:lnTo>
                      <a:pt x="5785" y="3260"/>
                    </a:lnTo>
                    <a:lnTo>
                      <a:pt x="5727" y="3289"/>
                    </a:lnTo>
                    <a:cubicBezTo>
                      <a:pt x="5695" y="3304"/>
                      <a:pt x="5666" y="3323"/>
                      <a:pt x="5664" y="3332"/>
                    </a:cubicBezTo>
                    <a:cubicBezTo>
                      <a:pt x="5659" y="3342"/>
                      <a:pt x="5626" y="3346"/>
                      <a:pt x="5552" y="3345"/>
                    </a:cubicBezTo>
                    <a:lnTo>
                      <a:pt x="5446" y="3342"/>
                    </a:lnTo>
                    <a:lnTo>
                      <a:pt x="5434" y="3382"/>
                    </a:lnTo>
                    <a:cubicBezTo>
                      <a:pt x="5427" y="3405"/>
                      <a:pt x="5420" y="3436"/>
                      <a:pt x="5418" y="3452"/>
                    </a:cubicBezTo>
                    <a:cubicBezTo>
                      <a:pt x="5413" y="3491"/>
                      <a:pt x="5339" y="3516"/>
                      <a:pt x="5316" y="3487"/>
                    </a:cubicBezTo>
                    <a:cubicBezTo>
                      <a:pt x="5299" y="3466"/>
                      <a:pt x="5161" y="3450"/>
                      <a:pt x="5151" y="3467"/>
                    </a:cubicBezTo>
                    <a:cubicBezTo>
                      <a:pt x="5146" y="3473"/>
                      <a:pt x="5122" y="3479"/>
                      <a:pt x="5096" y="3479"/>
                    </a:cubicBezTo>
                    <a:cubicBezTo>
                      <a:pt x="5059" y="3479"/>
                      <a:pt x="5044" y="3486"/>
                      <a:pt x="5022" y="3516"/>
                    </a:cubicBezTo>
                    <a:cubicBezTo>
                      <a:pt x="5007" y="3536"/>
                      <a:pt x="4995" y="3559"/>
                      <a:pt x="4995" y="3566"/>
                    </a:cubicBezTo>
                    <a:cubicBezTo>
                      <a:pt x="4995" y="3572"/>
                      <a:pt x="4984" y="3579"/>
                      <a:pt x="4970" y="3579"/>
                    </a:cubicBezTo>
                    <a:cubicBezTo>
                      <a:pt x="4951" y="3579"/>
                      <a:pt x="4945" y="3587"/>
                      <a:pt x="4945" y="3614"/>
                    </a:cubicBezTo>
                    <a:cubicBezTo>
                      <a:pt x="4945" y="3632"/>
                      <a:pt x="4936" y="3657"/>
                      <a:pt x="4927" y="3670"/>
                    </a:cubicBezTo>
                    <a:cubicBezTo>
                      <a:pt x="4910" y="3693"/>
                      <a:pt x="4895" y="3697"/>
                      <a:pt x="4895" y="3680"/>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52" name="Freeform 1433">
                <a:extLst>
                  <a:ext uri="{FF2B5EF4-FFF2-40B4-BE49-F238E27FC236}">
                    <a16:creationId xmlns:a16="http://schemas.microsoft.com/office/drawing/2014/main" id="{5BEEF654-6D0A-42AA-9060-C98197CC3F71}"/>
                  </a:ext>
                </a:extLst>
              </p:cNvPr>
              <p:cNvSpPr>
                <a:spLocks/>
              </p:cNvSpPr>
              <p:nvPr/>
            </p:nvSpPr>
            <p:spPr bwMode="auto">
              <a:xfrm>
                <a:off x="4763" y="2950"/>
                <a:ext cx="1932" cy="1637"/>
              </a:xfrm>
              <a:custGeom>
                <a:avLst/>
                <a:gdLst>
                  <a:gd name="T0" fmla="*/ 2624 w 4025"/>
                  <a:gd name="T1" fmla="*/ 2988 h 3035"/>
                  <a:gd name="T2" fmla="*/ 2586 w 4025"/>
                  <a:gd name="T3" fmla="*/ 2848 h 3035"/>
                  <a:gd name="T4" fmla="*/ 2512 w 4025"/>
                  <a:gd name="T5" fmla="*/ 2691 h 3035"/>
                  <a:gd name="T6" fmla="*/ 2554 w 4025"/>
                  <a:gd name="T7" fmla="*/ 2514 h 3035"/>
                  <a:gd name="T8" fmla="*/ 2669 w 4025"/>
                  <a:gd name="T9" fmla="*/ 2248 h 3035"/>
                  <a:gd name="T10" fmla="*/ 2450 w 4025"/>
                  <a:gd name="T11" fmla="*/ 2106 h 3035"/>
                  <a:gd name="T12" fmla="*/ 2130 w 4025"/>
                  <a:gd name="T13" fmla="*/ 2039 h 3035"/>
                  <a:gd name="T14" fmla="*/ 1796 w 4025"/>
                  <a:gd name="T15" fmla="*/ 2093 h 3035"/>
                  <a:gd name="T16" fmla="*/ 1425 w 4025"/>
                  <a:gd name="T17" fmla="*/ 2190 h 3035"/>
                  <a:gd name="T18" fmla="*/ 1161 w 4025"/>
                  <a:gd name="T19" fmla="*/ 2339 h 3035"/>
                  <a:gd name="T20" fmla="*/ 887 w 4025"/>
                  <a:gd name="T21" fmla="*/ 2325 h 3035"/>
                  <a:gd name="T22" fmla="*/ 718 w 4025"/>
                  <a:gd name="T23" fmla="*/ 2345 h 3035"/>
                  <a:gd name="T24" fmla="*/ 596 w 4025"/>
                  <a:gd name="T25" fmla="*/ 2251 h 3035"/>
                  <a:gd name="T26" fmla="*/ 370 w 4025"/>
                  <a:gd name="T27" fmla="*/ 2320 h 3035"/>
                  <a:gd name="T28" fmla="*/ 430 w 4025"/>
                  <a:gd name="T29" fmla="*/ 2198 h 3035"/>
                  <a:gd name="T30" fmla="*/ 616 w 4025"/>
                  <a:gd name="T31" fmla="*/ 1948 h 3035"/>
                  <a:gd name="T32" fmla="*/ 643 w 4025"/>
                  <a:gd name="T33" fmla="*/ 1731 h 3035"/>
                  <a:gd name="T34" fmla="*/ 920 w 4025"/>
                  <a:gd name="T35" fmla="*/ 1693 h 3035"/>
                  <a:gd name="T36" fmla="*/ 1170 w 4025"/>
                  <a:gd name="T37" fmla="*/ 1586 h 3035"/>
                  <a:gd name="T38" fmla="*/ 1106 w 4025"/>
                  <a:gd name="T39" fmla="*/ 1413 h 3035"/>
                  <a:gd name="T40" fmla="*/ 1087 w 4025"/>
                  <a:gd name="T41" fmla="*/ 1269 h 3035"/>
                  <a:gd name="T42" fmla="*/ 876 w 4025"/>
                  <a:gd name="T43" fmla="*/ 1002 h 3035"/>
                  <a:gd name="T44" fmla="*/ 579 w 4025"/>
                  <a:gd name="T45" fmla="*/ 865 h 3035"/>
                  <a:gd name="T46" fmla="*/ 395 w 4025"/>
                  <a:gd name="T47" fmla="*/ 831 h 3035"/>
                  <a:gd name="T48" fmla="*/ 415 w 4025"/>
                  <a:gd name="T49" fmla="*/ 618 h 3035"/>
                  <a:gd name="T50" fmla="*/ 240 w 4025"/>
                  <a:gd name="T51" fmla="*/ 374 h 3035"/>
                  <a:gd name="T52" fmla="*/ 94 w 4025"/>
                  <a:gd name="T53" fmla="*/ 229 h 3035"/>
                  <a:gd name="T54" fmla="*/ 0 w 4025"/>
                  <a:gd name="T55" fmla="*/ 88 h 3035"/>
                  <a:gd name="T56" fmla="*/ 94 w 4025"/>
                  <a:gd name="T57" fmla="*/ 26 h 3035"/>
                  <a:gd name="T58" fmla="*/ 275 w 4025"/>
                  <a:gd name="T59" fmla="*/ 19 h 3035"/>
                  <a:gd name="T60" fmla="*/ 570 w 4025"/>
                  <a:gd name="T61" fmla="*/ 156 h 3035"/>
                  <a:gd name="T62" fmla="*/ 739 w 4025"/>
                  <a:gd name="T63" fmla="*/ 194 h 3035"/>
                  <a:gd name="T64" fmla="*/ 861 w 4025"/>
                  <a:gd name="T65" fmla="*/ 223 h 3035"/>
                  <a:gd name="T66" fmla="*/ 1224 w 4025"/>
                  <a:gd name="T67" fmla="*/ 345 h 3035"/>
                  <a:gd name="T68" fmla="*/ 1402 w 4025"/>
                  <a:gd name="T69" fmla="*/ 138 h 3035"/>
                  <a:gd name="T70" fmla="*/ 1500 w 4025"/>
                  <a:gd name="T71" fmla="*/ 244 h 3035"/>
                  <a:gd name="T72" fmla="*/ 1695 w 4025"/>
                  <a:gd name="T73" fmla="*/ 374 h 3035"/>
                  <a:gd name="T74" fmla="*/ 1915 w 4025"/>
                  <a:gd name="T75" fmla="*/ 488 h 3035"/>
                  <a:gd name="T76" fmla="*/ 2084 w 4025"/>
                  <a:gd name="T77" fmla="*/ 432 h 3035"/>
                  <a:gd name="T78" fmla="*/ 2250 w 4025"/>
                  <a:gd name="T79" fmla="*/ 388 h 3035"/>
                  <a:gd name="T80" fmla="*/ 2548 w 4025"/>
                  <a:gd name="T81" fmla="*/ 401 h 3035"/>
                  <a:gd name="T82" fmla="*/ 2600 w 4025"/>
                  <a:gd name="T83" fmla="*/ 326 h 3035"/>
                  <a:gd name="T84" fmla="*/ 2835 w 4025"/>
                  <a:gd name="T85" fmla="*/ 294 h 3035"/>
                  <a:gd name="T86" fmla="*/ 3091 w 4025"/>
                  <a:gd name="T87" fmla="*/ 470 h 3035"/>
                  <a:gd name="T88" fmla="*/ 3224 w 4025"/>
                  <a:gd name="T89" fmla="*/ 545 h 3035"/>
                  <a:gd name="T90" fmla="*/ 3343 w 4025"/>
                  <a:gd name="T91" fmla="*/ 700 h 3035"/>
                  <a:gd name="T92" fmla="*/ 3544 w 4025"/>
                  <a:gd name="T93" fmla="*/ 770 h 3035"/>
                  <a:gd name="T94" fmla="*/ 3706 w 4025"/>
                  <a:gd name="T95" fmla="*/ 976 h 3035"/>
                  <a:gd name="T96" fmla="*/ 3732 w 4025"/>
                  <a:gd name="T97" fmla="*/ 1152 h 3035"/>
                  <a:gd name="T98" fmla="*/ 3801 w 4025"/>
                  <a:gd name="T99" fmla="*/ 1338 h 3035"/>
                  <a:gd name="T100" fmla="*/ 3960 w 4025"/>
                  <a:gd name="T101" fmla="*/ 1456 h 3035"/>
                  <a:gd name="T102" fmla="*/ 3800 w 4025"/>
                  <a:gd name="T103" fmla="*/ 1613 h 3035"/>
                  <a:gd name="T104" fmla="*/ 3806 w 4025"/>
                  <a:gd name="T105" fmla="*/ 1818 h 3035"/>
                  <a:gd name="T106" fmla="*/ 3918 w 4025"/>
                  <a:gd name="T107" fmla="*/ 2007 h 3035"/>
                  <a:gd name="T108" fmla="*/ 3793 w 4025"/>
                  <a:gd name="T109" fmla="*/ 2238 h 3035"/>
                  <a:gd name="T110" fmla="*/ 3462 w 4025"/>
                  <a:gd name="T111" fmla="*/ 2525 h 3035"/>
                  <a:gd name="T112" fmla="*/ 3299 w 4025"/>
                  <a:gd name="T113" fmla="*/ 2781 h 3035"/>
                  <a:gd name="T114" fmla="*/ 3062 w 4025"/>
                  <a:gd name="T115" fmla="*/ 2850 h 3035"/>
                  <a:gd name="T116" fmla="*/ 2929 w 4025"/>
                  <a:gd name="T117" fmla="*/ 2915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3035">
                    <a:moveTo>
                      <a:pt x="2762" y="2999"/>
                    </a:moveTo>
                    <a:cubicBezTo>
                      <a:pt x="2736" y="2963"/>
                      <a:pt x="2696" y="2951"/>
                      <a:pt x="2681" y="2975"/>
                    </a:cubicBezTo>
                    <a:cubicBezTo>
                      <a:pt x="2677" y="2982"/>
                      <a:pt x="2651" y="2988"/>
                      <a:pt x="2624" y="2988"/>
                    </a:cubicBezTo>
                    <a:cubicBezTo>
                      <a:pt x="2582" y="2988"/>
                      <a:pt x="2573" y="2982"/>
                      <a:pt x="2560" y="2956"/>
                    </a:cubicBezTo>
                    <a:cubicBezTo>
                      <a:pt x="2548" y="2929"/>
                      <a:pt x="2549" y="2921"/>
                      <a:pt x="2573" y="2906"/>
                    </a:cubicBezTo>
                    <a:cubicBezTo>
                      <a:pt x="2594" y="2890"/>
                      <a:pt x="2596" y="2881"/>
                      <a:pt x="2586" y="2848"/>
                    </a:cubicBezTo>
                    <a:cubicBezTo>
                      <a:pt x="2580" y="2826"/>
                      <a:pt x="2570" y="2802"/>
                      <a:pt x="2562" y="2795"/>
                    </a:cubicBezTo>
                    <a:cubicBezTo>
                      <a:pt x="2556" y="2789"/>
                      <a:pt x="2550" y="2775"/>
                      <a:pt x="2550" y="2765"/>
                    </a:cubicBezTo>
                    <a:cubicBezTo>
                      <a:pt x="2550" y="2755"/>
                      <a:pt x="2532" y="2723"/>
                      <a:pt x="2512" y="2691"/>
                    </a:cubicBezTo>
                    <a:cubicBezTo>
                      <a:pt x="2475" y="2636"/>
                      <a:pt x="2475" y="2634"/>
                      <a:pt x="2496" y="2607"/>
                    </a:cubicBezTo>
                    <a:cubicBezTo>
                      <a:pt x="2509" y="2594"/>
                      <a:pt x="2530" y="2571"/>
                      <a:pt x="2544" y="2560"/>
                    </a:cubicBezTo>
                    <a:cubicBezTo>
                      <a:pt x="2565" y="2543"/>
                      <a:pt x="2566" y="2535"/>
                      <a:pt x="2554" y="2514"/>
                    </a:cubicBezTo>
                    <a:cubicBezTo>
                      <a:pt x="2535" y="2484"/>
                      <a:pt x="2559" y="2416"/>
                      <a:pt x="2607" y="2359"/>
                    </a:cubicBezTo>
                    <a:cubicBezTo>
                      <a:pt x="2624" y="2339"/>
                      <a:pt x="2637" y="2315"/>
                      <a:pt x="2637" y="2304"/>
                    </a:cubicBezTo>
                    <a:cubicBezTo>
                      <a:pt x="2637" y="2294"/>
                      <a:pt x="2651" y="2269"/>
                      <a:pt x="2669" y="2248"/>
                    </a:cubicBezTo>
                    <a:cubicBezTo>
                      <a:pt x="2727" y="2177"/>
                      <a:pt x="2696" y="2149"/>
                      <a:pt x="2571" y="2160"/>
                    </a:cubicBezTo>
                    <a:cubicBezTo>
                      <a:pt x="2514" y="2165"/>
                      <a:pt x="2494" y="2161"/>
                      <a:pt x="2475" y="2144"/>
                    </a:cubicBezTo>
                    <a:cubicBezTo>
                      <a:pt x="2461" y="2131"/>
                      <a:pt x="2450" y="2114"/>
                      <a:pt x="2450" y="2106"/>
                    </a:cubicBezTo>
                    <a:cubicBezTo>
                      <a:pt x="2450" y="2098"/>
                      <a:pt x="2440" y="2077"/>
                      <a:pt x="2427" y="2061"/>
                    </a:cubicBezTo>
                    <a:cubicBezTo>
                      <a:pt x="2404" y="2034"/>
                      <a:pt x="2402" y="2034"/>
                      <a:pt x="2289" y="2049"/>
                    </a:cubicBezTo>
                    <a:cubicBezTo>
                      <a:pt x="2180" y="2064"/>
                      <a:pt x="2173" y="2064"/>
                      <a:pt x="2130" y="2039"/>
                    </a:cubicBezTo>
                    <a:cubicBezTo>
                      <a:pt x="2075" y="2006"/>
                      <a:pt x="2070" y="2006"/>
                      <a:pt x="2032" y="2039"/>
                    </a:cubicBezTo>
                    <a:cubicBezTo>
                      <a:pt x="2012" y="2056"/>
                      <a:pt x="1982" y="2065"/>
                      <a:pt x="1930" y="2068"/>
                    </a:cubicBezTo>
                    <a:cubicBezTo>
                      <a:pt x="1889" y="2070"/>
                      <a:pt x="1829" y="2081"/>
                      <a:pt x="1796" y="2093"/>
                    </a:cubicBezTo>
                    <a:cubicBezTo>
                      <a:pt x="1741" y="2111"/>
                      <a:pt x="1734" y="2111"/>
                      <a:pt x="1705" y="2091"/>
                    </a:cubicBezTo>
                    <a:cubicBezTo>
                      <a:pt x="1675" y="2071"/>
                      <a:pt x="1669" y="2073"/>
                      <a:pt x="1602" y="2094"/>
                    </a:cubicBezTo>
                    <a:cubicBezTo>
                      <a:pt x="1530" y="2118"/>
                      <a:pt x="1425" y="2174"/>
                      <a:pt x="1425" y="2190"/>
                    </a:cubicBezTo>
                    <a:cubicBezTo>
                      <a:pt x="1425" y="2216"/>
                      <a:pt x="1385" y="2235"/>
                      <a:pt x="1341" y="2227"/>
                    </a:cubicBezTo>
                    <a:cubicBezTo>
                      <a:pt x="1243" y="2213"/>
                      <a:pt x="1235" y="2215"/>
                      <a:pt x="1206" y="2274"/>
                    </a:cubicBezTo>
                    <a:cubicBezTo>
                      <a:pt x="1191" y="2304"/>
                      <a:pt x="1170" y="2332"/>
                      <a:pt x="1161" y="2339"/>
                    </a:cubicBezTo>
                    <a:cubicBezTo>
                      <a:pt x="1135" y="2355"/>
                      <a:pt x="1023" y="2336"/>
                      <a:pt x="995" y="2310"/>
                    </a:cubicBezTo>
                    <a:cubicBezTo>
                      <a:pt x="965" y="2282"/>
                      <a:pt x="926" y="2280"/>
                      <a:pt x="918" y="2306"/>
                    </a:cubicBezTo>
                    <a:cubicBezTo>
                      <a:pt x="912" y="2316"/>
                      <a:pt x="900" y="2325"/>
                      <a:pt x="887" y="2325"/>
                    </a:cubicBezTo>
                    <a:cubicBezTo>
                      <a:pt x="875" y="2325"/>
                      <a:pt x="852" y="2339"/>
                      <a:pt x="839" y="2357"/>
                    </a:cubicBezTo>
                    <a:cubicBezTo>
                      <a:pt x="825" y="2375"/>
                      <a:pt x="798" y="2394"/>
                      <a:pt x="777" y="2399"/>
                    </a:cubicBezTo>
                    <a:cubicBezTo>
                      <a:pt x="743" y="2409"/>
                      <a:pt x="740" y="2407"/>
                      <a:pt x="718" y="2345"/>
                    </a:cubicBezTo>
                    <a:cubicBezTo>
                      <a:pt x="705" y="2310"/>
                      <a:pt x="694" y="2273"/>
                      <a:pt x="694" y="2263"/>
                    </a:cubicBezTo>
                    <a:cubicBezTo>
                      <a:pt x="694" y="2251"/>
                      <a:pt x="684" y="2245"/>
                      <a:pt x="669" y="2246"/>
                    </a:cubicBezTo>
                    <a:cubicBezTo>
                      <a:pt x="655" y="2249"/>
                      <a:pt x="623" y="2251"/>
                      <a:pt x="596" y="2251"/>
                    </a:cubicBezTo>
                    <a:cubicBezTo>
                      <a:pt x="561" y="2252"/>
                      <a:pt x="544" y="2261"/>
                      <a:pt x="530" y="2281"/>
                    </a:cubicBezTo>
                    <a:cubicBezTo>
                      <a:pt x="516" y="2304"/>
                      <a:pt x="499" y="2310"/>
                      <a:pt x="455" y="2310"/>
                    </a:cubicBezTo>
                    <a:cubicBezTo>
                      <a:pt x="423" y="2311"/>
                      <a:pt x="385" y="2315"/>
                      <a:pt x="370" y="2320"/>
                    </a:cubicBezTo>
                    <a:cubicBezTo>
                      <a:pt x="346" y="2327"/>
                      <a:pt x="348" y="2325"/>
                      <a:pt x="379" y="2291"/>
                    </a:cubicBezTo>
                    <a:cubicBezTo>
                      <a:pt x="398" y="2271"/>
                      <a:pt x="412" y="2250"/>
                      <a:pt x="412" y="2243"/>
                    </a:cubicBezTo>
                    <a:cubicBezTo>
                      <a:pt x="412" y="2236"/>
                      <a:pt x="420" y="2216"/>
                      <a:pt x="430" y="2198"/>
                    </a:cubicBezTo>
                    <a:cubicBezTo>
                      <a:pt x="440" y="2180"/>
                      <a:pt x="454" y="2145"/>
                      <a:pt x="462" y="2120"/>
                    </a:cubicBezTo>
                    <a:cubicBezTo>
                      <a:pt x="470" y="2095"/>
                      <a:pt x="485" y="2075"/>
                      <a:pt x="494" y="2075"/>
                    </a:cubicBezTo>
                    <a:cubicBezTo>
                      <a:pt x="521" y="2075"/>
                      <a:pt x="614" y="1977"/>
                      <a:pt x="616" y="1948"/>
                    </a:cubicBezTo>
                    <a:cubicBezTo>
                      <a:pt x="616" y="1931"/>
                      <a:pt x="627" y="1911"/>
                      <a:pt x="640" y="1902"/>
                    </a:cubicBezTo>
                    <a:cubicBezTo>
                      <a:pt x="661" y="1886"/>
                      <a:pt x="671" y="1825"/>
                      <a:pt x="655" y="1809"/>
                    </a:cubicBezTo>
                    <a:cubicBezTo>
                      <a:pt x="650" y="1804"/>
                      <a:pt x="645" y="1769"/>
                      <a:pt x="643" y="1731"/>
                    </a:cubicBezTo>
                    <a:cubicBezTo>
                      <a:pt x="640" y="1669"/>
                      <a:pt x="643" y="1660"/>
                      <a:pt x="666" y="1651"/>
                    </a:cubicBezTo>
                    <a:cubicBezTo>
                      <a:pt x="686" y="1644"/>
                      <a:pt x="696" y="1646"/>
                      <a:pt x="705" y="1661"/>
                    </a:cubicBezTo>
                    <a:cubicBezTo>
                      <a:pt x="743" y="1731"/>
                      <a:pt x="825" y="1743"/>
                      <a:pt x="920" y="1693"/>
                    </a:cubicBezTo>
                    <a:cubicBezTo>
                      <a:pt x="974" y="1664"/>
                      <a:pt x="1001" y="1657"/>
                      <a:pt x="1110" y="1651"/>
                    </a:cubicBezTo>
                    <a:cubicBezTo>
                      <a:pt x="1125" y="1651"/>
                      <a:pt x="1137" y="1644"/>
                      <a:pt x="1137" y="1635"/>
                    </a:cubicBezTo>
                    <a:cubicBezTo>
                      <a:pt x="1137" y="1626"/>
                      <a:pt x="1152" y="1605"/>
                      <a:pt x="1170" y="1586"/>
                    </a:cubicBezTo>
                    <a:cubicBezTo>
                      <a:pt x="1196" y="1559"/>
                      <a:pt x="1201" y="1545"/>
                      <a:pt x="1194" y="1514"/>
                    </a:cubicBezTo>
                    <a:cubicBezTo>
                      <a:pt x="1187" y="1482"/>
                      <a:pt x="1179" y="1475"/>
                      <a:pt x="1152" y="1475"/>
                    </a:cubicBezTo>
                    <a:cubicBezTo>
                      <a:pt x="1109" y="1475"/>
                      <a:pt x="1080" y="1434"/>
                      <a:pt x="1106" y="1413"/>
                    </a:cubicBezTo>
                    <a:cubicBezTo>
                      <a:pt x="1127" y="1395"/>
                      <a:pt x="1131" y="1338"/>
                      <a:pt x="1112" y="1338"/>
                    </a:cubicBezTo>
                    <a:cubicBezTo>
                      <a:pt x="1106" y="1338"/>
                      <a:pt x="1100" y="1324"/>
                      <a:pt x="1100" y="1307"/>
                    </a:cubicBezTo>
                    <a:cubicBezTo>
                      <a:pt x="1100" y="1290"/>
                      <a:pt x="1095" y="1273"/>
                      <a:pt x="1087" y="1269"/>
                    </a:cubicBezTo>
                    <a:cubicBezTo>
                      <a:pt x="1081" y="1265"/>
                      <a:pt x="1075" y="1250"/>
                      <a:pt x="1075" y="1235"/>
                    </a:cubicBezTo>
                    <a:cubicBezTo>
                      <a:pt x="1075" y="1199"/>
                      <a:pt x="1012" y="1106"/>
                      <a:pt x="971" y="1081"/>
                    </a:cubicBezTo>
                    <a:cubicBezTo>
                      <a:pt x="952" y="1070"/>
                      <a:pt x="910" y="1035"/>
                      <a:pt x="876" y="1002"/>
                    </a:cubicBezTo>
                    <a:cubicBezTo>
                      <a:pt x="810" y="940"/>
                      <a:pt x="725" y="888"/>
                      <a:pt x="687" y="888"/>
                    </a:cubicBezTo>
                    <a:cubicBezTo>
                      <a:pt x="674" y="888"/>
                      <a:pt x="660" y="881"/>
                      <a:pt x="655" y="874"/>
                    </a:cubicBezTo>
                    <a:cubicBezTo>
                      <a:pt x="650" y="865"/>
                      <a:pt x="621" y="861"/>
                      <a:pt x="579" y="865"/>
                    </a:cubicBezTo>
                    <a:cubicBezTo>
                      <a:pt x="543" y="869"/>
                      <a:pt x="509" y="866"/>
                      <a:pt x="505" y="861"/>
                    </a:cubicBezTo>
                    <a:cubicBezTo>
                      <a:pt x="499" y="850"/>
                      <a:pt x="452" y="854"/>
                      <a:pt x="404" y="869"/>
                    </a:cubicBezTo>
                    <a:cubicBezTo>
                      <a:pt x="375" y="877"/>
                      <a:pt x="375" y="877"/>
                      <a:pt x="395" y="831"/>
                    </a:cubicBezTo>
                    <a:cubicBezTo>
                      <a:pt x="407" y="801"/>
                      <a:pt x="411" y="773"/>
                      <a:pt x="405" y="751"/>
                    </a:cubicBezTo>
                    <a:cubicBezTo>
                      <a:pt x="393" y="706"/>
                      <a:pt x="399" y="671"/>
                      <a:pt x="423" y="652"/>
                    </a:cubicBezTo>
                    <a:cubicBezTo>
                      <a:pt x="441" y="639"/>
                      <a:pt x="440" y="635"/>
                      <a:pt x="415" y="618"/>
                    </a:cubicBezTo>
                    <a:cubicBezTo>
                      <a:pt x="400" y="607"/>
                      <a:pt x="387" y="588"/>
                      <a:pt x="387" y="574"/>
                    </a:cubicBezTo>
                    <a:cubicBezTo>
                      <a:pt x="387" y="526"/>
                      <a:pt x="320" y="438"/>
                      <a:pt x="285" y="438"/>
                    </a:cubicBezTo>
                    <a:cubicBezTo>
                      <a:pt x="257" y="438"/>
                      <a:pt x="235" y="406"/>
                      <a:pt x="240" y="374"/>
                    </a:cubicBezTo>
                    <a:cubicBezTo>
                      <a:pt x="243" y="351"/>
                      <a:pt x="236" y="344"/>
                      <a:pt x="204" y="335"/>
                    </a:cubicBezTo>
                    <a:cubicBezTo>
                      <a:pt x="181" y="329"/>
                      <a:pt x="162" y="318"/>
                      <a:pt x="162" y="310"/>
                    </a:cubicBezTo>
                    <a:cubicBezTo>
                      <a:pt x="162" y="302"/>
                      <a:pt x="131" y="265"/>
                      <a:pt x="94" y="229"/>
                    </a:cubicBezTo>
                    <a:cubicBezTo>
                      <a:pt x="36" y="173"/>
                      <a:pt x="26" y="156"/>
                      <a:pt x="32" y="131"/>
                    </a:cubicBezTo>
                    <a:cubicBezTo>
                      <a:pt x="39" y="107"/>
                      <a:pt x="35" y="100"/>
                      <a:pt x="20" y="100"/>
                    </a:cubicBezTo>
                    <a:cubicBezTo>
                      <a:pt x="9" y="100"/>
                      <a:pt x="0" y="95"/>
                      <a:pt x="0" y="88"/>
                    </a:cubicBezTo>
                    <a:cubicBezTo>
                      <a:pt x="0" y="81"/>
                      <a:pt x="9" y="75"/>
                      <a:pt x="19" y="75"/>
                    </a:cubicBezTo>
                    <a:cubicBezTo>
                      <a:pt x="30" y="75"/>
                      <a:pt x="44" y="61"/>
                      <a:pt x="50" y="44"/>
                    </a:cubicBezTo>
                    <a:cubicBezTo>
                      <a:pt x="62" y="11"/>
                      <a:pt x="80" y="4"/>
                      <a:pt x="94" y="26"/>
                    </a:cubicBezTo>
                    <a:cubicBezTo>
                      <a:pt x="100" y="35"/>
                      <a:pt x="110" y="32"/>
                      <a:pt x="126" y="18"/>
                    </a:cubicBezTo>
                    <a:cubicBezTo>
                      <a:pt x="143" y="2"/>
                      <a:pt x="159" y="0"/>
                      <a:pt x="184" y="6"/>
                    </a:cubicBezTo>
                    <a:cubicBezTo>
                      <a:pt x="202" y="11"/>
                      <a:pt x="244" y="16"/>
                      <a:pt x="275" y="19"/>
                    </a:cubicBezTo>
                    <a:cubicBezTo>
                      <a:pt x="306" y="20"/>
                      <a:pt x="349" y="26"/>
                      <a:pt x="369" y="31"/>
                    </a:cubicBezTo>
                    <a:cubicBezTo>
                      <a:pt x="425" y="46"/>
                      <a:pt x="512" y="110"/>
                      <a:pt x="512" y="138"/>
                    </a:cubicBezTo>
                    <a:cubicBezTo>
                      <a:pt x="512" y="173"/>
                      <a:pt x="535" y="180"/>
                      <a:pt x="570" y="156"/>
                    </a:cubicBezTo>
                    <a:cubicBezTo>
                      <a:pt x="596" y="139"/>
                      <a:pt x="609" y="139"/>
                      <a:pt x="648" y="151"/>
                    </a:cubicBezTo>
                    <a:cubicBezTo>
                      <a:pt x="673" y="159"/>
                      <a:pt x="699" y="174"/>
                      <a:pt x="704" y="184"/>
                    </a:cubicBezTo>
                    <a:cubicBezTo>
                      <a:pt x="710" y="194"/>
                      <a:pt x="724" y="198"/>
                      <a:pt x="739" y="194"/>
                    </a:cubicBezTo>
                    <a:cubicBezTo>
                      <a:pt x="757" y="188"/>
                      <a:pt x="766" y="193"/>
                      <a:pt x="771" y="211"/>
                    </a:cubicBezTo>
                    <a:cubicBezTo>
                      <a:pt x="779" y="241"/>
                      <a:pt x="790" y="244"/>
                      <a:pt x="827" y="224"/>
                    </a:cubicBezTo>
                    <a:cubicBezTo>
                      <a:pt x="844" y="215"/>
                      <a:pt x="856" y="215"/>
                      <a:pt x="861" y="223"/>
                    </a:cubicBezTo>
                    <a:cubicBezTo>
                      <a:pt x="873" y="239"/>
                      <a:pt x="934" y="268"/>
                      <a:pt x="1000" y="286"/>
                    </a:cubicBezTo>
                    <a:cubicBezTo>
                      <a:pt x="1087" y="313"/>
                      <a:pt x="1125" y="327"/>
                      <a:pt x="1125" y="338"/>
                    </a:cubicBezTo>
                    <a:cubicBezTo>
                      <a:pt x="1125" y="360"/>
                      <a:pt x="1201" y="365"/>
                      <a:pt x="1224" y="345"/>
                    </a:cubicBezTo>
                    <a:cubicBezTo>
                      <a:pt x="1236" y="334"/>
                      <a:pt x="1254" y="325"/>
                      <a:pt x="1264" y="325"/>
                    </a:cubicBezTo>
                    <a:cubicBezTo>
                      <a:pt x="1299" y="324"/>
                      <a:pt x="1326" y="291"/>
                      <a:pt x="1323" y="254"/>
                    </a:cubicBezTo>
                    <a:cubicBezTo>
                      <a:pt x="1320" y="211"/>
                      <a:pt x="1370" y="138"/>
                      <a:pt x="1402" y="138"/>
                    </a:cubicBezTo>
                    <a:cubicBezTo>
                      <a:pt x="1414" y="138"/>
                      <a:pt x="1432" y="154"/>
                      <a:pt x="1443" y="174"/>
                    </a:cubicBezTo>
                    <a:cubicBezTo>
                      <a:pt x="1454" y="194"/>
                      <a:pt x="1470" y="213"/>
                      <a:pt x="1481" y="216"/>
                    </a:cubicBezTo>
                    <a:cubicBezTo>
                      <a:pt x="1491" y="221"/>
                      <a:pt x="1500" y="232"/>
                      <a:pt x="1500" y="244"/>
                    </a:cubicBezTo>
                    <a:cubicBezTo>
                      <a:pt x="1500" y="254"/>
                      <a:pt x="1506" y="263"/>
                      <a:pt x="1512" y="263"/>
                    </a:cubicBezTo>
                    <a:cubicBezTo>
                      <a:pt x="1520" y="263"/>
                      <a:pt x="1525" y="270"/>
                      <a:pt x="1525" y="279"/>
                    </a:cubicBezTo>
                    <a:cubicBezTo>
                      <a:pt x="1525" y="298"/>
                      <a:pt x="1627" y="356"/>
                      <a:pt x="1695" y="374"/>
                    </a:cubicBezTo>
                    <a:cubicBezTo>
                      <a:pt x="1754" y="389"/>
                      <a:pt x="1799" y="440"/>
                      <a:pt x="1824" y="516"/>
                    </a:cubicBezTo>
                    <a:cubicBezTo>
                      <a:pt x="1832" y="541"/>
                      <a:pt x="1846" y="563"/>
                      <a:pt x="1855" y="563"/>
                    </a:cubicBezTo>
                    <a:cubicBezTo>
                      <a:pt x="1879" y="563"/>
                      <a:pt x="1910" y="524"/>
                      <a:pt x="1915" y="488"/>
                    </a:cubicBezTo>
                    <a:cubicBezTo>
                      <a:pt x="1918" y="463"/>
                      <a:pt x="1926" y="455"/>
                      <a:pt x="1962" y="452"/>
                    </a:cubicBezTo>
                    <a:cubicBezTo>
                      <a:pt x="1986" y="450"/>
                      <a:pt x="2012" y="443"/>
                      <a:pt x="2020" y="436"/>
                    </a:cubicBezTo>
                    <a:cubicBezTo>
                      <a:pt x="2029" y="430"/>
                      <a:pt x="2056" y="427"/>
                      <a:pt x="2084" y="432"/>
                    </a:cubicBezTo>
                    <a:cubicBezTo>
                      <a:pt x="2120" y="438"/>
                      <a:pt x="2136" y="435"/>
                      <a:pt x="2149" y="420"/>
                    </a:cubicBezTo>
                    <a:cubicBezTo>
                      <a:pt x="2157" y="409"/>
                      <a:pt x="2180" y="400"/>
                      <a:pt x="2199" y="400"/>
                    </a:cubicBezTo>
                    <a:cubicBezTo>
                      <a:pt x="2216" y="400"/>
                      <a:pt x="2240" y="394"/>
                      <a:pt x="2250" y="388"/>
                    </a:cubicBezTo>
                    <a:cubicBezTo>
                      <a:pt x="2262" y="380"/>
                      <a:pt x="2277" y="382"/>
                      <a:pt x="2296" y="394"/>
                    </a:cubicBezTo>
                    <a:cubicBezTo>
                      <a:pt x="2324" y="413"/>
                      <a:pt x="2389" y="418"/>
                      <a:pt x="2481" y="407"/>
                    </a:cubicBezTo>
                    <a:cubicBezTo>
                      <a:pt x="2509" y="405"/>
                      <a:pt x="2539" y="401"/>
                      <a:pt x="2548" y="401"/>
                    </a:cubicBezTo>
                    <a:cubicBezTo>
                      <a:pt x="2555" y="400"/>
                      <a:pt x="2562" y="393"/>
                      <a:pt x="2562" y="382"/>
                    </a:cubicBezTo>
                    <a:cubicBezTo>
                      <a:pt x="2562" y="373"/>
                      <a:pt x="2571" y="363"/>
                      <a:pt x="2581" y="357"/>
                    </a:cubicBezTo>
                    <a:cubicBezTo>
                      <a:pt x="2591" y="354"/>
                      <a:pt x="2600" y="340"/>
                      <a:pt x="2600" y="326"/>
                    </a:cubicBezTo>
                    <a:cubicBezTo>
                      <a:pt x="2600" y="294"/>
                      <a:pt x="2659" y="259"/>
                      <a:pt x="2719" y="255"/>
                    </a:cubicBezTo>
                    <a:cubicBezTo>
                      <a:pt x="2746" y="254"/>
                      <a:pt x="2776" y="251"/>
                      <a:pt x="2785" y="249"/>
                    </a:cubicBezTo>
                    <a:cubicBezTo>
                      <a:pt x="2794" y="246"/>
                      <a:pt x="2816" y="266"/>
                      <a:pt x="2835" y="294"/>
                    </a:cubicBezTo>
                    <a:cubicBezTo>
                      <a:pt x="2855" y="321"/>
                      <a:pt x="2879" y="344"/>
                      <a:pt x="2890" y="344"/>
                    </a:cubicBezTo>
                    <a:cubicBezTo>
                      <a:pt x="2912" y="344"/>
                      <a:pt x="3005" y="423"/>
                      <a:pt x="3014" y="448"/>
                    </a:cubicBezTo>
                    <a:cubicBezTo>
                      <a:pt x="3018" y="457"/>
                      <a:pt x="3049" y="466"/>
                      <a:pt x="3091" y="470"/>
                    </a:cubicBezTo>
                    <a:cubicBezTo>
                      <a:pt x="3140" y="474"/>
                      <a:pt x="3171" y="484"/>
                      <a:pt x="3187" y="500"/>
                    </a:cubicBezTo>
                    <a:cubicBezTo>
                      <a:pt x="3201" y="514"/>
                      <a:pt x="3219" y="525"/>
                      <a:pt x="3226" y="525"/>
                    </a:cubicBezTo>
                    <a:cubicBezTo>
                      <a:pt x="3236" y="525"/>
                      <a:pt x="3235" y="531"/>
                      <a:pt x="3224" y="545"/>
                    </a:cubicBezTo>
                    <a:cubicBezTo>
                      <a:pt x="3210" y="561"/>
                      <a:pt x="3211" y="568"/>
                      <a:pt x="3234" y="585"/>
                    </a:cubicBezTo>
                    <a:cubicBezTo>
                      <a:pt x="3249" y="598"/>
                      <a:pt x="3268" y="621"/>
                      <a:pt x="3274" y="640"/>
                    </a:cubicBezTo>
                    <a:cubicBezTo>
                      <a:pt x="3282" y="663"/>
                      <a:pt x="3306" y="682"/>
                      <a:pt x="3343" y="700"/>
                    </a:cubicBezTo>
                    <a:cubicBezTo>
                      <a:pt x="3374" y="714"/>
                      <a:pt x="3402" y="725"/>
                      <a:pt x="3407" y="725"/>
                    </a:cubicBezTo>
                    <a:cubicBezTo>
                      <a:pt x="3412" y="725"/>
                      <a:pt x="3426" y="734"/>
                      <a:pt x="3437" y="744"/>
                    </a:cubicBezTo>
                    <a:cubicBezTo>
                      <a:pt x="3449" y="755"/>
                      <a:pt x="3495" y="766"/>
                      <a:pt x="3544" y="770"/>
                    </a:cubicBezTo>
                    <a:cubicBezTo>
                      <a:pt x="3649" y="779"/>
                      <a:pt x="3693" y="804"/>
                      <a:pt x="3681" y="848"/>
                    </a:cubicBezTo>
                    <a:cubicBezTo>
                      <a:pt x="3676" y="866"/>
                      <a:pt x="3680" y="882"/>
                      <a:pt x="3689" y="888"/>
                    </a:cubicBezTo>
                    <a:cubicBezTo>
                      <a:pt x="3696" y="894"/>
                      <a:pt x="3705" y="932"/>
                      <a:pt x="3706" y="976"/>
                    </a:cubicBezTo>
                    <a:cubicBezTo>
                      <a:pt x="3709" y="1020"/>
                      <a:pt x="3711" y="1056"/>
                      <a:pt x="3712" y="1056"/>
                    </a:cubicBezTo>
                    <a:cubicBezTo>
                      <a:pt x="3715" y="1056"/>
                      <a:pt x="3718" y="1070"/>
                      <a:pt x="3720" y="1088"/>
                    </a:cubicBezTo>
                    <a:cubicBezTo>
                      <a:pt x="3721" y="1105"/>
                      <a:pt x="3727" y="1134"/>
                      <a:pt x="3732" y="1152"/>
                    </a:cubicBezTo>
                    <a:cubicBezTo>
                      <a:pt x="3743" y="1196"/>
                      <a:pt x="3712" y="1246"/>
                      <a:pt x="3673" y="1252"/>
                    </a:cubicBezTo>
                    <a:cubicBezTo>
                      <a:pt x="3623" y="1259"/>
                      <a:pt x="3641" y="1289"/>
                      <a:pt x="3712" y="1314"/>
                    </a:cubicBezTo>
                    <a:cubicBezTo>
                      <a:pt x="3750" y="1326"/>
                      <a:pt x="3790" y="1338"/>
                      <a:pt x="3801" y="1338"/>
                    </a:cubicBezTo>
                    <a:cubicBezTo>
                      <a:pt x="3821" y="1338"/>
                      <a:pt x="3937" y="1396"/>
                      <a:pt x="3950" y="1413"/>
                    </a:cubicBezTo>
                    <a:cubicBezTo>
                      <a:pt x="3954" y="1418"/>
                      <a:pt x="3973" y="1430"/>
                      <a:pt x="3991" y="1439"/>
                    </a:cubicBezTo>
                    <a:cubicBezTo>
                      <a:pt x="4025" y="1457"/>
                      <a:pt x="4025" y="1457"/>
                      <a:pt x="3960" y="1456"/>
                    </a:cubicBezTo>
                    <a:cubicBezTo>
                      <a:pt x="3895" y="1456"/>
                      <a:pt x="3894" y="1457"/>
                      <a:pt x="3890" y="1494"/>
                    </a:cubicBezTo>
                    <a:cubicBezTo>
                      <a:pt x="3885" y="1539"/>
                      <a:pt x="3868" y="1561"/>
                      <a:pt x="3829" y="1576"/>
                    </a:cubicBezTo>
                    <a:cubicBezTo>
                      <a:pt x="3811" y="1582"/>
                      <a:pt x="3800" y="1598"/>
                      <a:pt x="3800" y="1613"/>
                    </a:cubicBezTo>
                    <a:cubicBezTo>
                      <a:pt x="3800" y="1626"/>
                      <a:pt x="3795" y="1638"/>
                      <a:pt x="3790" y="1638"/>
                    </a:cubicBezTo>
                    <a:cubicBezTo>
                      <a:pt x="3784" y="1638"/>
                      <a:pt x="3773" y="1666"/>
                      <a:pt x="3765" y="1701"/>
                    </a:cubicBezTo>
                    <a:cubicBezTo>
                      <a:pt x="3748" y="1775"/>
                      <a:pt x="3759" y="1806"/>
                      <a:pt x="3806" y="1818"/>
                    </a:cubicBezTo>
                    <a:cubicBezTo>
                      <a:pt x="3829" y="1824"/>
                      <a:pt x="3837" y="1834"/>
                      <a:pt x="3837" y="1857"/>
                    </a:cubicBezTo>
                    <a:cubicBezTo>
                      <a:pt x="3837" y="1880"/>
                      <a:pt x="3850" y="1895"/>
                      <a:pt x="3881" y="1914"/>
                    </a:cubicBezTo>
                    <a:cubicBezTo>
                      <a:pt x="3925" y="1940"/>
                      <a:pt x="3925" y="1940"/>
                      <a:pt x="3918" y="2007"/>
                    </a:cubicBezTo>
                    <a:cubicBezTo>
                      <a:pt x="3910" y="2063"/>
                      <a:pt x="3912" y="2076"/>
                      <a:pt x="3930" y="2082"/>
                    </a:cubicBezTo>
                    <a:cubicBezTo>
                      <a:pt x="3962" y="2095"/>
                      <a:pt x="3952" y="2119"/>
                      <a:pt x="3907" y="2135"/>
                    </a:cubicBezTo>
                    <a:cubicBezTo>
                      <a:pt x="3881" y="2145"/>
                      <a:pt x="3837" y="2184"/>
                      <a:pt x="3793" y="2238"/>
                    </a:cubicBezTo>
                    <a:cubicBezTo>
                      <a:pt x="3751" y="2285"/>
                      <a:pt x="3714" y="2324"/>
                      <a:pt x="3707" y="2324"/>
                    </a:cubicBezTo>
                    <a:cubicBezTo>
                      <a:pt x="3695" y="2325"/>
                      <a:pt x="3611" y="2398"/>
                      <a:pt x="3530" y="2475"/>
                    </a:cubicBezTo>
                    <a:cubicBezTo>
                      <a:pt x="3501" y="2502"/>
                      <a:pt x="3471" y="2525"/>
                      <a:pt x="3462" y="2525"/>
                    </a:cubicBezTo>
                    <a:cubicBezTo>
                      <a:pt x="3441" y="2525"/>
                      <a:pt x="3312" y="2651"/>
                      <a:pt x="3312" y="2671"/>
                    </a:cubicBezTo>
                    <a:cubicBezTo>
                      <a:pt x="3312" y="2680"/>
                      <a:pt x="3319" y="2688"/>
                      <a:pt x="3325" y="2688"/>
                    </a:cubicBezTo>
                    <a:cubicBezTo>
                      <a:pt x="3348" y="2688"/>
                      <a:pt x="3337" y="2723"/>
                      <a:pt x="3299" y="2781"/>
                    </a:cubicBezTo>
                    <a:cubicBezTo>
                      <a:pt x="3262" y="2835"/>
                      <a:pt x="3237" y="2845"/>
                      <a:pt x="3237" y="2806"/>
                    </a:cubicBezTo>
                    <a:cubicBezTo>
                      <a:pt x="3237" y="2776"/>
                      <a:pt x="3214" y="2773"/>
                      <a:pt x="3145" y="2793"/>
                    </a:cubicBezTo>
                    <a:cubicBezTo>
                      <a:pt x="3091" y="2809"/>
                      <a:pt x="3075" y="2820"/>
                      <a:pt x="3062" y="2850"/>
                    </a:cubicBezTo>
                    <a:cubicBezTo>
                      <a:pt x="3044" y="2896"/>
                      <a:pt x="3020" y="2898"/>
                      <a:pt x="2980" y="2854"/>
                    </a:cubicBezTo>
                    <a:cubicBezTo>
                      <a:pt x="2954" y="2825"/>
                      <a:pt x="2946" y="2823"/>
                      <a:pt x="2936" y="2838"/>
                    </a:cubicBezTo>
                    <a:cubicBezTo>
                      <a:pt x="2930" y="2848"/>
                      <a:pt x="2926" y="2882"/>
                      <a:pt x="2929" y="2915"/>
                    </a:cubicBezTo>
                    <a:cubicBezTo>
                      <a:pt x="2935" y="2986"/>
                      <a:pt x="2909" y="3018"/>
                      <a:pt x="2835" y="3029"/>
                    </a:cubicBezTo>
                    <a:cubicBezTo>
                      <a:pt x="2794" y="3035"/>
                      <a:pt x="2785" y="3031"/>
                      <a:pt x="2762" y="2999"/>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53" name="Freeform 1434">
                <a:extLst>
                  <a:ext uri="{FF2B5EF4-FFF2-40B4-BE49-F238E27FC236}">
                    <a16:creationId xmlns:a16="http://schemas.microsoft.com/office/drawing/2014/main" id="{D825AF05-63CE-4BCB-99EF-D360772090DC}"/>
                  </a:ext>
                </a:extLst>
              </p:cNvPr>
              <p:cNvSpPr>
                <a:spLocks/>
              </p:cNvSpPr>
              <p:nvPr/>
            </p:nvSpPr>
            <p:spPr bwMode="auto">
              <a:xfrm>
                <a:off x="5999" y="4272"/>
                <a:ext cx="1694" cy="3179"/>
              </a:xfrm>
              <a:custGeom>
                <a:avLst/>
                <a:gdLst>
                  <a:gd name="T0" fmla="*/ 712 w 3530"/>
                  <a:gd name="T1" fmla="*/ 5666 h 5894"/>
                  <a:gd name="T2" fmla="*/ 824 w 3530"/>
                  <a:gd name="T3" fmla="*/ 5204 h 5894"/>
                  <a:gd name="T4" fmla="*/ 862 w 3530"/>
                  <a:gd name="T5" fmla="*/ 4948 h 5894"/>
                  <a:gd name="T6" fmla="*/ 1147 w 3530"/>
                  <a:gd name="T7" fmla="*/ 4827 h 5894"/>
                  <a:gd name="T8" fmla="*/ 1328 w 3530"/>
                  <a:gd name="T9" fmla="*/ 4348 h 5894"/>
                  <a:gd name="T10" fmla="*/ 1516 w 3530"/>
                  <a:gd name="T11" fmla="*/ 4325 h 5894"/>
                  <a:gd name="T12" fmla="*/ 2238 w 3530"/>
                  <a:gd name="T13" fmla="*/ 3868 h 5894"/>
                  <a:gd name="T14" fmla="*/ 2176 w 3530"/>
                  <a:gd name="T15" fmla="*/ 3262 h 5894"/>
                  <a:gd name="T16" fmla="*/ 1919 w 3530"/>
                  <a:gd name="T17" fmla="*/ 3339 h 5894"/>
                  <a:gd name="T18" fmla="*/ 1955 w 3530"/>
                  <a:gd name="T19" fmla="*/ 3642 h 5894"/>
                  <a:gd name="T20" fmla="*/ 1476 w 3530"/>
                  <a:gd name="T21" fmla="*/ 4011 h 5894"/>
                  <a:gd name="T22" fmla="*/ 1099 w 3530"/>
                  <a:gd name="T23" fmla="*/ 3994 h 5894"/>
                  <a:gd name="T24" fmla="*/ 911 w 3530"/>
                  <a:gd name="T25" fmla="*/ 3946 h 5894"/>
                  <a:gd name="T26" fmla="*/ 551 w 3530"/>
                  <a:gd name="T27" fmla="*/ 3677 h 5894"/>
                  <a:gd name="T28" fmla="*/ 451 w 3530"/>
                  <a:gd name="T29" fmla="*/ 3408 h 5894"/>
                  <a:gd name="T30" fmla="*/ 365 w 3530"/>
                  <a:gd name="T31" fmla="*/ 3197 h 5894"/>
                  <a:gd name="T32" fmla="*/ 120 w 3530"/>
                  <a:gd name="T33" fmla="*/ 2993 h 5894"/>
                  <a:gd name="T34" fmla="*/ 62 w 3530"/>
                  <a:gd name="T35" fmla="*/ 2753 h 5894"/>
                  <a:gd name="T36" fmla="*/ 101 w 3530"/>
                  <a:gd name="T37" fmla="*/ 2497 h 5894"/>
                  <a:gd name="T38" fmla="*/ 206 w 3530"/>
                  <a:gd name="T39" fmla="*/ 2203 h 5894"/>
                  <a:gd name="T40" fmla="*/ 316 w 3530"/>
                  <a:gd name="T41" fmla="*/ 1924 h 5894"/>
                  <a:gd name="T42" fmla="*/ 630 w 3530"/>
                  <a:gd name="T43" fmla="*/ 1805 h 5894"/>
                  <a:gd name="T44" fmla="*/ 766 w 3530"/>
                  <a:gd name="T45" fmla="*/ 1543 h 5894"/>
                  <a:gd name="T46" fmla="*/ 806 w 3530"/>
                  <a:gd name="T47" fmla="*/ 1288 h 5894"/>
                  <a:gd name="T48" fmla="*/ 574 w 3530"/>
                  <a:gd name="T49" fmla="*/ 1171 h 5894"/>
                  <a:gd name="T50" fmla="*/ 402 w 3530"/>
                  <a:gd name="T51" fmla="*/ 1052 h 5894"/>
                  <a:gd name="T52" fmla="*/ 288 w 3530"/>
                  <a:gd name="T53" fmla="*/ 747 h 5894"/>
                  <a:gd name="T54" fmla="*/ 388 w 3530"/>
                  <a:gd name="T55" fmla="*/ 494 h 5894"/>
                  <a:gd name="T56" fmla="*/ 638 w 3530"/>
                  <a:gd name="T57" fmla="*/ 392 h 5894"/>
                  <a:gd name="T58" fmla="*/ 838 w 3530"/>
                  <a:gd name="T59" fmla="*/ 144 h 5894"/>
                  <a:gd name="T60" fmla="*/ 967 w 3530"/>
                  <a:gd name="T61" fmla="*/ 113 h 5894"/>
                  <a:gd name="T62" fmla="*/ 1201 w 3530"/>
                  <a:gd name="T63" fmla="*/ 274 h 5894"/>
                  <a:gd name="T64" fmla="*/ 1201 w 3530"/>
                  <a:gd name="T65" fmla="*/ 411 h 5894"/>
                  <a:gd name="T66" fmla="*/ 1246 w 3530"/>
                  <a:gd name="T67" fmla="*/ 638 h 5894"/>
                  <a:gd name="T68" fmla="*/ 1612 w 3530"/>
                  <a:gd name="T69" fmla="*/ 764 h 5894"/>
                  <a:gd name="T70" fmla="*/ 1763 w 3530"/>
                  <a:gd name="T71" fmla="*/ 398 h 5894"/>
                  <a:gd name="T72" fmla="*/ 2076 w 3530"/>
                  <a:gd name="T73" fmla="*/ 248 h 5894"/>
                  <a:gd name="T74" fmla="*/ 2265 w 3530"/>
                  <a:gd name="T75" fmla="*/ 359 h 5894"/>
                  <a:gd name="T76" fmla="*/ 2546 w 3530"/>
                  <a:gd name="T77" fmla="*/ 369 h 5894"/>
                  <a:gd name="T78" fmla="*/ 2456 w 3530"/>
                  <a:gd name="T79" fmla="*/ 636 h 5894"/>
                  <a:gd name="T80" fmla="*/ 2657 w 3530"/>
                  <a:gd name="T81" fmla="*/ 947 h 5894"/>
                  <a:gd name="T82" fmla="*/ 2807 w 3530"/>
                  <a:gd name="T83" fmla="*/ 998 h 5894"/>
                  <a:gd name="T84" fmla="*/ 2942 w 3530"/>
                  <a:gd name="T85" fmla="*/ 1174 h 5894"/>
                  <a:gd name="T86" fmla="*/ 3224 w 3530"/>
                  <a:gd name="T87" fmla="*/ 1279 h 5894"/>
                  <a:gd name="T88" fmla="*/ 3476 w 3530"/>
                  <a:gd name="T89" fmla="*/ 1448 h 5894"/>
                  <a:gd name="T90" fmla="*/ 3520 w 3530"/>
                  <a:gd name="T91" fmla="*/ 1716 h 5894"/>
                  <a:gd name="T92" fmla="*/ 3341 w 3530"/>
                  <a:gd name="T93" fmla="*/ 1873 h 5894"/>
                  <a:gd name="T94" fmla="*/ 3125 w 3530"/>
                  <a:gd name="T95" fmla="*/ 2479 h 5894"/>
                  <a:gd name="T96" fmla="*/ 2774 w 3530"/>
                  <a:gd name="T97" fmla="*/ 2739 h 5894"/>
                  <a:gd name="T98" fmla="*/ 2863 w 3530"/>
                  <a:gd name="T99" fmla="*/ 2934 h 5894"/>
                  <a:gd name="T100" fmla="*/ 2781 w 3530"/>
                  <a:gd name="T101" fmla="*/ 3138 h 5894"/>
                  <a:gd name="T102" fmla="*/ 2916 w 3530"/>
                  <a:gd name="T103" fmla="*/ 3173 h 5894"/>
                  <a:gd name="T104" fmla="*/ 2972 w 3530"/>
                  <a:gd name="T105" fmla="*/ 3282 h 5894"/>
                  <a:gd name="T106" fmla="*/ 2221 w 3530"/>
                  <a:gd name="T107" fmla="*/ 4685 h 5894"/>
                  <a:gd name="T108" fmla="*/ 871 w 3530"/>
                  <a:gd name="T109" fmla="*/ 5864 h 5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0" h="5894">
                    <a:moveTo>
                      <a:pt x="871" y="5864"/>
                    </a:moveTo>
                    <a:cubicBezTo>
                      <a:pt x="866" y="5858"/>
                      <a:pt x="853" y="5835"/>
                      <a:pt x="845" y="5814"/>
                    </a:cubicBezTo>
                    <a:cubicBezTo>
                      <a:pt x="828" y="5775"/>
                      <a:pt x="824" y="5773"/>
                      <a:pt x="766" y="5773"/>
                    </a:cubicBezTo>
                    <a:cubicBezTo>
                      <a:pt x="691" y="5773"/>
                      <a:pt x="683" y="5757"/>
                      <a:pt x="712" y="5666"/>
                    </a:cubicBezTo>
                    <a:cubicBezTo>
                      <a:pt x="730" y="5609"/>
                      <a:pt x="735" y="5603"/>
                      <a:pt x="755" y="5616"/>
                    </a:cubicBezTo>
                    <a:cubicBezTo>
                      <a:pt x="783" y="5634"/>
                      <a:pt x="821" y="5609"/>
                      <a:pt x="817" y="5574"/>
                    </a:cubicBezTo>
                    <a:cubicBezTo>
                      <a:pt x="815" y="5559"/>
                      <a:pt x="822" y="5533"/>
                      <a:pt x="833" y="5517"/>
                    </a:cubicBezTo>
                    <a:cubicBezTo>
                      <a:pt x="865" y="5469"/>
                      <a:pt x="861" y="5346"/>
                      <a:pt x="824" y="5204"/>
                    </a:cubicBezTo>
                    <a:lnTo>
                      <a:pt x="791" y="5080"/>
                    </a:lnTo>
                    <a:lnTo>
                      <a:pt x="815" y="5033"/>
                    </a:lnTo>
                    <a:cubicBezTo>
                      <a:pt x="827" y="5008"/>
                      <a:pt x="838" y="4978"/>
                      <a:pt x="838" y="4967"/>
                    </a:cubicBezTo>
                    <a:cubicBezTo>
                      <a:pt x="838" y="4957"/>
                      <a:pt x="850" y="4948"/>
                      <a:pt x="862" y="4948"/>
                    </a:cubicBezTo>
                    <a:cubicBezTo>
                      <a:pt x="876" y="4948"/>
                      <a:pt x="912" y="4919"/>
                      <a:pt x="945" y="4880"/>
                    </a:cubicBezTo>
                    <a:lnTo>
                      <a:pt x="1002" y="4814"/>
                    </a:lnTo>
                    <a:lnTo>
                      <a:pt x="1049" y="4837"/>
                    </a:lnTo>
                    <a:cubicBezTo>
                      <a:pt x="1108" y="4868"/>
                      <a:pt x="1121" y="4867"/>
                      <a:pt x="1147" y="4827"/>
                    </a:cubicBezTo>
                    <a:cubicBezTo>
                      <a:pt x="1158" y="4807"/>
                      <a:pt x="1190" y="4768"/>
                      <a:pt x="1215" y="4741"/>
                    </a:cubicBezTo>
                    <a:cubicBezTo>
                      <a:pt x="1287" y="4659"/>
                      <a:pt x="1302" y="4622"/>
                      <a:pt x="1300" y="4525"/>
                    </a:cubicBezTo>
                    <a:cubicBezTo>
                      <a:pt x="1297" y="4479"/>
                      <a:pt x="1303" y="4421"/>
                      <a:pt x="1312" y="4396"/>
                    </a:cubicBezTo>
                    <a:lnTo>
                      <a:pt x="1328" y="4348"/>
                    </a:lnTo>
                    <a:lnTo>
                      <a:pt x="1369" y="4379"/>
                    </a:lnTo>
                    <a:cubicBezTo>
                      <a:pt x="1391" y="4397"/>
                      <a:pt x="1415" y="4410"/>
                      <a:pt x="1421" y="4410"/>
                    </a:cubicBezTo>
                    <a:cubicBezTo>
                      <a:pt x="1428" y="4410"/>
                      <a:pt x="1452" y="4392"/>
                      <a:pt x="1475" y="4368"/>
                    </a:cubicBezTo>
                    <a:lnTo>
                      <a:pt x="1516" y="4325"/>
                    </a:lnTo>
                    <a:lnTo>
                      <a:pt x="1581" y="4391"/>
                    </a:lnTo>
                    <a:cubicBezTo>
                      <a:pt x="1802" y="4607"/>
                      <a:pt x="1903" y="4585"/>
                      <a:pt x="2063" y="4292"/>
                    </a:cubicBezTo>
                    <a:cubicBezTo>
                      <a:pt x="2075" y="4272"/>
                      <a:pt x="2111" y="4205"/>
                      <a:pt x="2144" y="4146"/>
                    </a:cubicBezTo>
                    <a:cubicBezTo>
                      <a:pt x="2200" y="4041"/>
                      <a:pt x="2238" y="3928"/>
                      <a:pt x="2238" y="3868"/>
                    </a:cubicBezTo>
                    <a:cubicBezTo>
                      <a:pt x="2238" y="3823"/>
                      <a:pt x="2205" y="3753"/>
                      <a:pt x="2131" y="3638"/>
                    </a:cubicBezTo>
                    <a:cubicBezTo>
                      <a:pt x="2094" y="3582"/>
                      <a:pt x="2063" y="3528"/>
                      <a:pt x="2063" y="3519"/>
                    </a:cubicBezTo>
                    <a:cubicBezTo>
                      <a:pt x="2063" y="3511"/>
                      <a:pt x="2088" y="3453"/>
                      <a:pt x="2120" y="3392"/>
                    </a:cubicBezTo>
                    <a:cubicBezTo>
                      <a:pt x="2151" y="3329"/>
                      <a:pt x="2176" y="3272"/>
                      <a:pt x="2176" y="3262"/>
                    </a:cubicBezTo>
                    <a:cubicBezTo>
                      <a:pt x="2176" y="3246"/>
                      <a:pt x="2138" y="3247"/>
                      <a:pt x="2051" y="3267"/>
                    </a:cubicBezTo>
                    <a:cubicBezTo>
                      <a:pt x="2033" y="3271"/>
                      <a:pt x="2007" y="3274"/>
                      <a:pt x="1992" y="3274"/>
                    </a:cubicBezTo>
                    <a:cubicBezTo>
                      <a:pt x="1976" y="3273"/>
                      <a:pt x="1958" y="3286"/>
                      <a:pt x="1950" y="3302"/>
                    </a:cubicBezTo>
                    <a:cubicBezTo>
                      <a:pt x="1941" y="3317"/>
                      <a:pt x="1927" y="3334"/>
                      <a:pt x="1919" y="3339"/>
                    </a:cubicBezTo>
                    <a:cubicBezTo>
                      <a:pt x="1908" y="3344"/>
                      <a:pt x="1901" y="3358"/>
                      <a:pt x="1901" y="3368"/>
                    </a:cubicBezTo>
                    <a:cubicBezTo>
                      <a:pt x="1901" y="3391"/>
                      <a:pt x="1875" y="3454"/>
                      <a:pt x="1838" y="3525"/>
                    </a:cubicBezTo>
                    <a:cubicBezTo>
                      <a:pt x="1815" y="3571"/>
                      <a:pt x="1815" y="3571"/>
                      <a:pt x="1841" y="3607"/>
                    </a:cubicBezTo>
                    <a:cubicBezTo>
                      <a:pt x="1886" y="3664"/>
                      <a:pt x="1894" y="3667"/>
                      <a:pt x="1955" y="3642"/>
                    </a:cubicBezTo>
                    <a:cubicBezTo>
                      <a:pt x="1992" y="3625"/>
                      <a:pt x="1977" y="3657"/>
                      <a:pt x="1927" y="3697"/>
                    </a:cubicBezTo>
                    <a:cubicBezTo>
                      <a:pt x="1891" y="3725"/>
                      <a:pt x="1858" y="3738"/>
                      <a:pt x="1787" y="3749"/>
                    </a:cubicBezTo>
                    <a:cubicBezTo>
                      <a:pt x="1620" y="3774"/>
                      <a:pt x="1557" y="3816"/>
                      <a:pt x="1544" y="3909"/>
                    </a:cubicBezTo>
                    <a:cubicBezTo>
                      <a:pt x="1532" y="3991"/>
                      <a:pt x="1519" y="4011"/>
                      <a:pt x="1476" y="4011"/>
                    </a:cubicBezTo>
                    <a:cubicBezTo>
                      <a:pt x="1455" y="4011"/>
                      <a:pt x="1428" y="4021"/>
                      <a:pt x="1416" y="4033"/>
                    </a:cubicBezTo>
                    <a:cubicBezTo>
                      <a:pt x="1400" y="4049"/>
                      <a:pt x="1376" y="4054"/>
                      <a:pt x="1320" y="4053"/>
                    </a:cubicBezTo>
                    <a:cubicBezTo>
                      <a:pt x="1196" y="4050"/>
                      <a:pt x="1191" y="4049"/>
                      <a:pt x="1158" y="4014"/>
                    </a:cubicBezTo>
                    <a:cubicBezTo>
                      <a:pt x="1132" y="3986"/>
                      <a:pt x="1124" y="3983"/>
                      <a:pt x="1099" y="3994"/>
                    </a:cubicBezTo>
                    <a:cubicBezTo>
                      <a:pt x="1075" y="4005"/>
                      <a:pt x="1063" y="4003"/>
                      <a:pt x="1040" y="3984"/>
                    </a:cubicBezTo>
                    <a:cubicBezTo>
                      <a:pt x="1024" y="3971"/>
                      <a:pt x="1002" y="3961"/>
                      <a:pt x="994" y="3961"/>
                    </a:cubicBezTo>
                    <a:cubicBezTo>
                      <a:pt x="983" y="3961"/>
                      <a:pt x="965" y="3953"/>
                      <a:pt x="951" y="3946"/>
                    </a:cubicBezTo>
                    <a:cubicBezTo>
                      <a:pt x="932" y="3933"/>
                      <a:pt x="924" y="3933"/>
                      <a:pt x="911" y="3946"/>
                    </a:cubicBezTo>
                    <a:cubicBezTo>
                      <a:pt x="899" y="3958"/>
                      <a:pt x="887" y="3952"/>
                      <a:pt x="853" y="3914"/>
                    </a:cubicBezTo>
                    <a:cubicBezTo>
                      <a:pt x="831" y="3888"/>
                      <a:pt x="808" y="3852"/>
                      <a:pt x="805" y="3833"/>
                    </a:cubicBezTo>
                    <a:cubicBezTo>
                      <a:pt x="799" y="3798"/>
                      <a:pt x="777" y="3791"/>
                      <a:pt x="710" y="3796"/>
                    </a:cubicBezTo>
                    <a:cubicBezTo>
                      <a:pt x="676" y="3799"/>
                      <a:pt x="551" y="3705"/>
                      <a:pt x="551" y="3677"/>
                    </a:cubicBezTo>
                    <a:cubicBezTo>
                      <a:pt x="551" y="3671"/>
                      <a:pt x="544" y="3658"/>
                      <a:pt x="536" y="3650"/>
                    </a:cubicBezTo>
                    <a:cubicBezTo>
                      <a:pt x="522" y="3637"/>
                      <a:pt x="515" y="3602"/>
                      <a:pt x="511" y="3529"/>
                    </a:cubicBezTo>
                    <a:cubicBezTo>
                      <a:pt x="510" y="3516"/>
                      <a:pt x="496" y="3487"/>
                      <a:pt x="480" y="3464"/>
                    </a:cubicBezTo>
                    <a:cubicBezTo>
                      <a:pt x="465" y="3443"/>
                      <a:pt x="451" y="3417"/>
                      <a:pt x="451" y="3408"/>
                    </a:cubicBezTo>
                    <a:cubicBezTo>
                      <a:pt x="451" y="3399"/>
                      <a:pt x="437" y="3371"/>
                      <a:pt x="420" y="3346"/>
                    </a:cubicBezTo>
                    <a:cubicBezTo>
                      <a:pt x="402" y="3321"/>
                      <a:pt x="388" y="3292"/>
                      <a:pt x="388" y="3282"/>
                    </a:cubicBezTo>
                    <a:cubicBezTo>
                      <a:pt x="388" y="3273"/>
                      <a:pt x="381" y="3254"/>
                      <a:pt x="371" y="3242"/>
                    </a:cubicBezTo>
                    <a:cubicBezTo>
                      <a:pt x="360" y="3225"/>
                      <a:pt x="357" y="3211"/>
                      <a:pt x="365" y="3197"/>
                    </a:cubicBezTo>
                    <a:cubicBezTo>
                      <a:pt x="380" y="3168"/>
                      <a:pt x="332" y="3127"/>
                      <a:pt x="271" y="3116"/>
                    </a:cubicBezTo>
                    <a:cubicBezTo>
                      <a:pt x="217" y="3105"/>
                      <a:pt x="163" y="3058"/>
                      <a:pt x="163" y="3022"/>
                    </a:cubicBezTo>
                    <a:cubicBezTo>
                      <a:pt x="163" y="3008"/>
                      <a:pt x="156" y="2997"/>
                      <a:pt x="149" y="2996"/>
                    </a:cubicBezTo>
                    <a:cubicBezTo>
                      <a:pt x="140" y="2996"/>
                      <a:pt x="126" y="2993"/>
                      <a:pt x="120" y="2993"/>
                    </a:cubicBezTo>
                    <a:cubicBezTo>
                      <a:pt x="112" y="2992"/>
                      <a:pt x="91" y="2980"/>
                      <a:pt x="74" y="2967"/>
                    </a:cubicBezTo>
                    <a:cubicBezTo>
                      <a:pt x="56" y="2953"/>
                      <a:pt x="31" y="2936"/>
                      <a:pt x="20" y="2929"/>
                    </a:cubicBezTo>
                    <a:cubicBezTo>
                      <a:pt x="2" y="2919"/>
                      <a:pt x="0" y="2911"/>
                      <a:pt x="10" y="2892"/>
                    </a:cubicBezTo>
                    <a:cubicBezTo>
                      <a:pt x="52" y="2807"/>
                      <a:pt x="65" y="2774"/>
                      <a:pt x="62" y="2753"/>
                    </a:cubicBezTo>
                    <a:cubicBezTo>
                      <a:pt x="61" y="2739"/>
                      <a:pt x="63" y="2719"/>
                      <a:pt x="70" y="2707"/>
                    </a:cubicBezTo>
                    <a:cubicBezTo>
                      <a:pt x="75" y="2696"/>
                      <a:pt x="72" y="2678"/>
                      <a:pt x="65" y="2669"/>
                    </a:cubicBezTo>
                    <a:cubicBezTo>
                      <a:pt x="55" y="2657"/>
                      <a:pt x="58" y="2634"/>
                      <a:pt x="76" y="2584"/>
                    </a:cubicBezTo>
                    <a:cubicBezTo>
                      <a:pt x="90" y="2548"/>
                      <a:pt x="101" y="2508"/>
                      <a:pt x="101" y="2497"/>
                    </a:cubicBezTo>
                    <a:cubicBezTo>
                      <a:pt x="101" y="2486"/>
                      <a:pt x="116" y="2461"/>
                      <a:pt x="133" y="2442"/>
                    </a:cubicBezTo>
                    <a:cubicBezTo>
                      <a:pt x="169" y="2404"/>
                      <a:pt x="192" y="2352"/>
                      <a:pt x="182" y="2336"/>
                    </a:cubicBezTo>
                    <a:cubicBezTo>
                      <a:pt x="178" y="2330"/>
                      <a:pt x="185" y="2305"/>
                      <a:pt x="195" y="2280"/>
                    </a:cubicBezTo>
                    <a:cubicBezTo>
                      <a:pt x="206" y="2254"/>
                      <a:pt x="211" y="2222"/>
                      <a:pt x="206" y="2203"/>
                    </a:cubicBezTo>
                    <a:cubicBezTo>
                      <a:pt x="200" y="2177"/>
                      <a:pt x="206" y="2164"/>
                      <a:pt x="238" y="2138"/>
                    </a:cubicBezTo>
                    <a:cubicBezTo>
                      <a:pt x="277" y="2104"/>
                      <a:pt x="277" y="2103"/>
                      <a:pt x="263" y="2046"/>
                    </a:cubicBezTo>
                    <a:cubicBezTo>
                      <a:pt x="251" y="1996"/>
                      <a:pt x="251" y="1982"/>
                      <a:pt x="271" y="1949"/>
                    </a:cubicBezTo>
                    <a:cubicBezTo>
                      <a:pt x="288" y="1919"/>
                      <a:pt x="297" y="1914"/>
                      <a:pt x="316" y="1924"/>
                    </a:cubicBezTo>
                    <a:cubicBezTo>
                      <a:pt x="328" y="1932"/>
                      <a:pt x="381" y="1938"/>
                      <a:pt x="432" y="1938"/>
                    </a:cubicBezTo>
                    <a:cubicBezTo>
                      <a:pt x="519" y="1941"/>
                      <a:pt x="528" y="1938"/>
                      <a:pt x="547" y="1909"/>
                    </a:cubicBezTo>
                    <a:cubicBezTo>
                      <a:pt x="560" y="1893"/>
                      <a:pt x="581" y="1867"/>
                      <a:pt x="596" y="1852"/>
                    </a:cubicBezTo>
                    <a:cubicBezTo>
                      <a:pt x="610" y="1838"/>
                      <a:pt x="626" y="1817"/>
                      <a:pt x="630" y="1805"/>
                    </a:cubicBezTo>
                    <a:cubicBezTo>
                      <a:pt x="636" y="1788"/>
                      <a:pt x="644" y="1787"/>
                      <a:pt x="663" y="1798"/>
                    </a:cubicBezTo>
                    <a:cubicBezTo>
                      <a:pt x="685" y="1809"/>
                      <a:pt x="688" y="1808"/>
                      <a:pt x="688" y="1789"/>
                    </a:cubicBezTo>
                    <a:cubicBezTo>
                      <a:pt x="688" y="1777"/>
                      <a:pt x="703" y="1737"/>
                      <a:pt x="720" y="1699"/>
                    </a:cubicBezTo>
                    <a:cubicBezTo>
                      <a:pt x="737" y="1662"/>
                      <a:pt x="758" y="1592"/>
                      <a:pt x="766" y="1543"/>
                    </a:cubicBezTo>
                    <a:cubicBezTo>
                      <a:pt x="774" y="1494"/>
                      <a:pt x="790" y="1443"/>
                      <a:pt x="800" y="1429"/>
                    </a:cubicBezTo>
                    <a:cubicBezTo>
                      <a:pt x="833" y="1387"/>
                      <a:pt x="851" y="1349"/>
                      <a:pt x="851" y="1322"/>
                    </a:cubicBezTo>
                    <a:cubicBezTo>
                      <a:pt x="851" y="1307"/>
                      <a:pt x="845" y="1298"/>
                      <a:pt x="836" y="1302"/>
                    </a:cubicBezTo>
                    <a:cubicBezTo>
                      <a:pt x="827" y="1304"/>
                      <a:pt x="813" y="1298"/>
                      <a:pt x="806" y="1288"/>
                    </a:cubicBezTo>
                    <a:cubicBezTo>
                      <a:pt x="796" y="1274"/>
                      <a:pt x="787" y="1273"/>
                      <a:pt x="767" y="1284"/>
                    </a:cubicBezTo>
                    <a:cubicBezTo>
                      <a:pt x="747" y="1294"/>
                      <a:pt x="737" y="1293"/>
                      <a:pt x="726" y="1279"/>
                    </a:cubicBezTo>
                    <a:cubicBezTo>
                      <a:pt x="717" y="1269"/>
                      <a:pt x="701" y="1261"/>
                      <a:pt x="690" y="1261"/>
                    </a:cubicBezTo>
                    <a:cubicBezTo>
                      <a:pt x="656" y="1261"/>
                      <a:pt x="578" y="1200"/>
                      <a:pt x="574" y="1171"/>
                    </a:cubicBezTo>
                    <a:cubicBezTo>
                      <a:pt x="571" y="1147"/>
                      <a:pt x="563" y="1142"/>
                      <a:pt x="528" y="1146"/>
                    </a:cubicBezTo>
                    <a:cubicBezTo>
                      <a:pt x="500" y="1147"/>
                      <a:pt x="488" y="1143"/>
                      <a:pt x="488" y="1129"/>
                    </a:cubicBezTo>
                    <a:cubicBezTo>
                      <a:pt x="488" y="1118"/>
                      <a:pt x="480" y="1107"/>
                      <a:pt x="469" y="1102"/>
                    </a:cubicBezTo>
                    <a:cubicBezTo>
                      <a:pt x="457" y="1098"/>
                      <a:pt x="427" y="1075"/>
                      <a:pt x="402" y="1052"/>
                    </a:cubicBezTo>
                    <a:cubicBezTo>
                      <a:pt x="345" y="998"/>
                      <a:pt x="303" y="987"/>
                      <a:pt x="280" y="1017"/>
                    </a:cubicBezTo>
                    <a:cubicBezTo>
                      <a:pt x="258" y="1047"/>
                      <a:pt x="235" y="1025"/>
                      <a:pt x="235" y="977"/>
                    </a:cubicBezTo>
                    <a:cubicBezTo>
                      <a:pt x="236" y="914"/>
                      <a:pt x="258" y="798"/>
                      <a:pt x="274" y="783"/>
                    </a:cubicBezTo>
                    <a:cubicBezTo>
                      <a:pt x="282" y="774"/>
                      <a:pt x="288" y="758"/>
                      <a:pt x="288" y="747"/>
                    </a:cubicBezTo>
                    <a:cubicBezTo>
                      <a:pt x="288" y="734"/>
                      <a:pt x="303" y="713"/>
                      <a:pt x="321" y="699"/>
                    </a:cubicBezTo>
                    <a:cubicBezTo>
                      <a:pt x="350" y="677"/>
                      <a:pt x="352" y="668"/>
                      <a:pt x="345" y="624"/>
                    </a:cubicBezTo>
                    <a:cubicBezTo>
                      <a:pt x="337" y="582"/>
                      <a:pt x="341" y="572"/>
                      <a:pt x="362" y="558"/>
                    </a:cubicBezTo>
                    <a:cubicBezTo>
                      <a:pt x="381" y="547"/>
                      <a:pt x="388" y="529"/>
                      <a:pt x="388" y="494"/>
                    </a:cubicBezTo>
                    <a:lnTo>
                      <a:pt x="388" y="446"/>
                    </a:lnTo>
                    <a:lnTo>
                      <a:pt x="437" y="454"/>
                    </a:lnTo>
                    <a:cubicBezTo>
                      <a:pt x="482" y="462"/>
                      <a:pt x="487" y="459"/>
                      <a:pt x="511" y="419"/>
                    </a:cubicBezTo>
                    <a:cubicBezTo>
                      <a:pt x="546" y="359"/>
                      <a:pt x="638" y="339"/>
                      <a:pt x="638" y="392"/>
                    </a:cubicBezTo>
                    <a:cubicBezTo>
                      <a:pt x="638" y="411"/>
                      <a:pt x="670" y="425"/>
                      <a:pt x="691" y="416"/>
                    </a:cubicBezTo>
                    <a:cubicBezTo>
                      <a:pt x="700" y="413"/>
                      <a:pt x="728" y="375"/>
                      <a:pt x="755" y="334"/>
                    </a:cubicBezTo>
                    <a:cubicBezTo>
                      <a:pt x="792" y="277"/>
                      <a:pt x="801" y="252"/>
                      <a:pt x="795" y="225"/>
                    </a:cubicBezTo>
                    <a:cubicBezTo>
                      <a:pt x="788" y="196"/>
                      <a:pt x="796" y="183"/>
                      <a:pt x="838" y="144"/>
                    </a:cubicBezTo>
                    <a:cubicBezTo>
                      <a:pt x="867" y="119"/>
                      <a:pt x="897" y="98"/>
                      <a:pt x="906" y="98"/>
                    </a:cubicBezTo>
                    <a:cubicBezTo>
                      <a:pt x="913" y="98"/>
                      <a:pt x="942" y="75"/>
                      <a:pt x="970" y="48"/>
                    </a:cubicBezTo>
                    <a:cubicBezTo>
                      <a:pt x="996" y="21"/>
                      <a:pt x="1020" y="0"/>
                      <a:pt x="1024" y="3"/>
                    </a:cubicBezTo>
                    <a:cubicBezTo>
                      <a:pt x="1030" y="9"/>
                      <a:pt x="991" y="86"/>
                      <a:pt x="967" y="113"/>
                    </a:cubicBezTo>
                    <a:cubicBezTo>
                      <a:pt x="952" y="130"/>
                      <a:pt x="951" y="146"/>
                      <a:pt x="963" y="204"/>
                    </a:cubicBezTo>
                    <a:cubicBezTo>
                      <a:pt x="977" y="269"/>
                      <a:pt x="982" y="275"/>
                      <a:pt x="1032" y="300"/>
                    </a:cubicBezTo>
                    <a:cubicBezTo>
                      <a:pt x="1082" y="325"/>
                      <a:pt x="1092" y="325"/>
                      <a:pt x="1138" y="311"/>
                    </a:cubicBezTo>
                    <a:cubicBezTo>
                      <a:pt x="1167" y="302"/>
                      <a:pt x="1195" y="284"/>
                      <a:pt x="1201" y="274"/>
                    </a:cubicBezTo>
                    <a:cubicBezTo>
                      <a:pt x="1207" y="263"/>
                      <a:pt x="1213" y="258"/>
                      <a:pt x="1215" y="264"/>
                    </a:cubicBezTo>
                    <a:cubicBezTo>
                      <a:pt x="1217" y="274"/>
                      <a:pt x="1217" y="277"/>
                      <a:pt x="1232" y="328"/>
                    </a:cubicBezTo>
                    <a:cubicBezTo>
                      <a:pt x="1240" y="355"/>
                      <a:pt x="1237" y="367"/>
                      <a:pt x="1221" y="375"/>
                    </a:cubicBezTo>
                    <a:cubicBezTo>
                      <a:pt x="1210" y="382"/>
                      <a:pt x="1201" y="398"/>
                      <a:pt x="1201" y="411"/>
                    </a:cubicBezTo>
                    <a:cubicBezTo>
                      <a:pt x="1201" y="423"/>
                      <a:pt x="1196" y="438"/>
                      <a:pt x="1188" y="442"/>
                    </a:cubicBezTo>
                    <a:cubicBezTo>
                      <a:pt x="1170" y="453"/>
                      <a:pt x="1174" y="493"/>
                      <a:pt x="1195" y="516"/>
                    </a:cubicBezTo>
                    <a:cubicBezTo>
                      <a:pt x="1205" y="525"/>
                      <a:pt x="1213" y="554"/>
                      <a:pt x="1213" y="579"/>
                    </a:cubicBezTo>
                    <a:cubicBezTo>
                      <a:pt x="1213" y="614"/>
                      <a:pt x="1220" y="627"/>
                      <a:pt x="1246" y="638"/>
                    </a:cubicBezTo>
                    <a:cubicBezTo>
                      <a:pt x="1263" y="646"/>
                      <a:pt x="1290" y="674"/>
                      <a:pt x="1306" y="700"/>
                    </a:cubicBezTo>
                    <a:cubicBezTo>
                      <a:pt x="1341" y="759"/>
                      <a:pt x="1469" y="861"/>
                      <a:pt x="1507" y="861"/>
                    </a:cubicBezTo>
                    <a:cubicBezTo>
                      <a:pt x="1524" y="861"/>
                      <a:pt x="1544" y="863"/>
                      <a:pt x="1553" y="867"/>
                    </a:cubicBezTo>
                    <a:cubicBezTo>
                      <a:pt x="1588" y="879"/>
                      <a:pt x="1608" y="847"/>
                      <a:pt x="1612" y="764"/>
                    </a:cubicBezTo>
                    <a:cubicBezTo>
                      <a:pt x="1613" y="755"/>
                      <a:pt x="1627" y="748"/>
                      <a:pt x="1644" y="748"/>
                    </a:cubicBezTo>
                    <a:cubicBezTo>
                      <a:pt x="1682" y="748"/>
                      <a:pt x="1713" y="705"/>
                      <a:pt x="1713" y="654"/>
                    </a:cubicBezTo>
                    <a:cubicBezTo>
                      <a:pt x="1713" y="633"/>
                      <a:pt x="1721" y="605"/>
                      <a:pt x="1731" y="592"/>
                    </a:cubicBezTo>
                    <a:cubicBezTo>
                      <a:pt x="1749" y="566"/>
                      <a:pt x="1763" y="474"/>
                      <a:pt x="1763" y="398"/>
                    </a:cubicBezTo>
                    <a:cubicBezTo>
                      <a:pt x="1763" y="362"/>
                      <a:pt x="1770" y="349"/>
                      <a:pt x="1801" y="330"/>
                    </a:cubicBezTo>
                    <a:cubicBezTo>
                      <a:pt x="1838" y="309"/>
                      <a:pt x="1900" y="312"/>
                      <a:pt x="1932" y="336"/>
                    </a:cubicBezTo>
                    <a:cubicBezTo>
                      <a:pt x="1940" y="341"/>
                      <a:pt x="1961" y="348"/>
                      <a:pt x="1981" y="353"/>
                    </a:cubicBezTo>
                    <a:cubicBezTo>
                      <a:pt x="2031" y="366"/>
                      <a:pt x="2076" y="314"/>
                      <a:pt x="2076" y="248"/>
                    </a:cubicBezTo>
                    <a:cubicBezTo>
                      <a:pt x="2076" y="192"/>
                      <a:pt x="2111" y="116"/>
                      <a:pt x="2128" y="133"/>
                    </a:cubicBezTo>
                    <a:cubicBezTo>
                      <a:pt x="2140" y="144"/>
                      <a:pt x="2158" y="205"/>
                      <a:pt x="2172" y="278"/>
                    </a:cubicBezTo>
                    <a:cubicBezTo>
                      <a:pt x="2176" y="299"/>
                      <a:pt x="2192" y="329"/>
                      <a:pt x="2207" y="346"/>
                    </a:cubicBezTo>
                    <a:cubicBezTo>
                      <a:pt x="2232" y="372"/>
                      <a:pt x="2238" y="373"/>
                      <a:pt x="2265" y="359"/>
                    </a:cubicBezTo>
                    <a:cubicBezTo>
                      <a:pt x="2326" y="328"/>
                      <a:pt x="2332" y="327"/>
                      <a:pt x="2350" y="346"/>
                    </a:cubicBezTo>
                    <a:cubicBezTo>
                      <a:pt x="2362" y="359"/>
                      <a:pt x="2383" y="362"/>
                      <a:pt x="2427" y="357"/>
                    </a:cubicBezTo>
                    <a:cubicBezTo>
                      <a:pt x="2465" y="352"/>
                      <a:pt x="2491" y="354"/>
                      <a:pt x="2496" y="363"/>
                    </a:cubicBezTo>
                    <a:cubicBezTo>
                      <a:pt x="2501" y="371"/>
                      <a:pt x="2522" y="373"/>
                      <a:pt x="2546" y="369"/>
                    </a:cubicBezTo>
                    <a:cubicBezTo>
                      <a:pt x="2588" y="362"/>
                      <a:pt x="2588" y="363"/>
                      <a:pt x="2588" y="409"/>
                    </a:cubicBezTo>
                    <a:cubicBezTo>
                      <a:pt x="2588" y="444"/>
                      <a:pt x="2580" y="464"/>
                      <a:pt x="2551" y="492"/>
                    </a:cubicBezTo>
                    <a:cubicBezTo>
                      <a:pt x="2531" y="512"/>
                      <a:pt x="2513" y="536"/>
                      <a:pt x="2513" y="546"/>
                    </a:cubicBezTo>
                    <a:cubicBezTo>
                      <a:pt x="2513" y="572"/>
                      <a:pt x="2472" y="636"/>
                      <a:pt x="2456" y="636"/>
                    </a:cubicBezTo>
                    <a:cubicBezTo>
                      <a:pt x="2437" y="636"/>
                      <a:pt x="2421" y="674"/>
                      <a:pt x="2435" y="686"/>
                    </a:cubicBezTo>
                    <a:cubicBezTo>
                      <a:pt x="2440" y="689"/>
                      <a:pt x="2476" y="707"/>
                      <a:pt x="2513" y="723"/>
                    </a:cubicBezTo>
                    <a:cubicBezTo>
                      <a:pt x="2600" y="762"/>
                      <a:pt x="2612" y="778"/>
                      <a:pt x="2613" y="848"/>
                    </a:cubicBezTo>
                    <a:cubicBezTo>
                      <a:pt x="2615" y="896"/>
                      <a:pt x="2621" y="912"/>
                      <a:pt x="2657" y="947"/>
                    </a:cubicBezTo>
                    <a:cubicBezTo>
                      <a:pt x="2681" y="971"/>
                      <a:pt x="2708" y="1008"/>
                      <a:pt x="2720" y="1032"/>
                    </a:cubicBezTo>
                    <a:cubicBezTo>
                      <a:pt x="2741" y="1075"/>
                      <a:pt x="2756" y="1083"/>
                      <a:pt x="2772" y="1058"/>
                    </a:cubicBezTo>
                    <a:cubicBezTo>
                      <a:pt x="2782" y="1042"/>
                      <a:pt x="2783" y="1036"/>
                      <a:pt x="2787" y="1011"/>
                    </a:cubicBezTo>
                    <a:cubicBezTo>
                      <a:pt x="2787" y="1004"/>
                      <a:pt x="2797" y="998"/>
                      <a:pt x="2807" y="998"/>
                    </a:cubicBezTo>
                    <a:cubicBezTo>
                      <a:pt x="2817" y="998"/>
                      <a:pt x="2826" y="1004"/>
                      <a:pt x="2826" y="1011"/>
                    </a:cubicBezTo>
                    <a:cubicBezTo>
                      <a:pt x="2826" y="1018"/>
                      <a:pt x="2837" y="1023"/>
                      <a:pt x="2851" y="1023"/>
                    </a:cubicBezTo>
                    <a:cubicBezTo>
                      <a:pt x="2871" y="1023"/>
                      <a:pt x="2876" y="1032"/>
                      <a:pt x="2876" y="1069"/>
                    </a:cubicBezTo>
                    <a:cubicBezTo>
                      <a:pt x="2876" y="1108"/>
                      <a:pt x="2886" y="1123"/>
                      <a:pt x="2942" y="1174"/>
                    </a:cubicBezTo>
                    <a:cubicBezTo>
                      <a:pt x="2977" y="1208"/>
                      <a:pt x="3016" y="1236"/>
                      <a:pt x="3027" y="1236"/>
                    </a:cubicBezTo>
                    <a:cubicBezTo>
                      <a:pt x="3038" y="1236"/>
                      <a:pt x="3055" y="1244"/>
                      <a:pt x="3063" y="1254"/>
                    </a:cubicBezTo>
                    <a:cubicBezTo>
                      <a:pt x="3075" y="1268"/>
                      <a:pt x="3091" y="1272"/>
                      <a:pt x="3121" y="1266"/>
                    </a:cubicBezTo>
                    <a:cubicBezTo>
                      <a:pt x="3147" y="1261"/>
                      <a:pt x="3185" y="1266"/>
                      <a:pt x="3224" y="1279"/>
                    </a:cubicBezTo>
                    <a:cubicBezTo>
                      <a:pt x="3281" y="1300"/>
                      <a:pt x="3286" y="1300"/>
                      <a:pt x="3325" y="1279"/>
                    </a:cubicBezTo>
                    <a:cubicBezTo>
                      <a:pt x="3374" y="1254"/>
                      <a:pt x="3383" y="1263"/>
                      <a:pt x="3396" y="1341"/>
                    </a:cubicBezTo>
                    <a:cubicBezTo>
                      <a:pt x="3402" y="1375"/>
                      <a:pt x="3415" y="1394"/>
                      <a:pt x="3440" y="1409"/>
                    </a:cubicBezTo>
                    <a:cubicBezTo>
                      <a:pt x="3460" y="1421"/>
                      <a:pt x="3476" y="1438"/>
                      <a:pt x="3476" y="1448"/>
                    </a:cubicBezTo>
                    <a:cubicBezTo>
                      <a:pt x="3476" y="1458"/>
                      <a:pt x="3486" y="1493"/>
                      <a:pt x="3497" y="1525"/>
                    </a:cubicBezTo>
                    <a:cubicBezTo>
                      <a:pt x="3519" y="1584"/>
                      <a:pt x="3519" y="1586"/>
                      <a:pt x="3490" y="1616"/>
                    </a:cubicBezTo>
                    <a:cubicBezTo>
                      <a:pt x="3461" y="1647"/>
                      <a:pt x="3463" y="1673"/>
                      <a:pt x="3495" y="1673"/>
                    </a:cubicBezTo>
                    <a:cubicBezTo>
                      <a:pt x="3505" y="1673"/>
                      <a:pt x="3516" y="1692"/>
                      <a:pt x="3520" y="1716"/>
                    </a:cubicBezTo>
                    <a:cubicBezTo>
                      <a:pt x="3530" y="1763"/>
                      <a:pt x="3502" y="1825"/>
                      <a:pt x="3458" y="1862"/>
                    </a:cubicBezTo>
                    <a:cubicBezTo>
                      <a:pt x="3436" y="1882"/>
                      <a:pt x="3430" y="1882"/>
                      <a:pt x="3419" y="1867"/>
                    </a:cubicBezTo>
                    <a:cubicBezTo>
                      <a:pt x="3402" y="1846"/>
                      <a:pt x="3376" y="1842"/>
                      <a:pt x="3376" y="1861"/>
                    </a:cubicBezTo>
                    <a:cubicBezTo>
                      <a:pt x="3376" y="1868"/>
                      <a:pt x="3360" y="1873"/>
                      <a:pt x="3341" y="1873"/>
                    </a:cubicBezTo>
                    <a:cubicBezTo>
                      <a:pt x="3294" y="1873"/>
                      <a:pt x="3213" y="1963"/>
                      <a:pt x="3178" y="2054"/>
                    </a:cubicBezTo>
                    <a:cubicBezTo>
                      <a:pt x="3156" y="2114"/>
                      <a:pt x="3135" y="2280"/>
                      <a:pt x="3142" y="2332"/>
                    </a:cubicBezTo>
                    <a:cubicBezTo>
                      <a:pt x="3147" y="2357"/>
                      <a:pt x="3145" y="2400"/>
                      <a:pt x="3137" y="2428"/>
                    </a:cubicBezTo>
                    <a:lnTo>
                      <a:pt x="3125" y="2479"/>
                    </a:lnTo>
                    <a:lnTo>
                      <a:pt x="3055" y="2482"/>
                    </a:lnTo>
                    <a:cubicBezTo>
                      <a:pt x="3007" y="2483"/>
                      <a:pt x="2963" y="2496"/>
                      <a:pt x="2917" y="2519"/>
                    </a:cubicBezTo>
                    <a:cubicBezTo>
                      <a:pt x="2824" y="2566"/>
                      <a:pt x="2795" y="2603"/>
                      <a:pt x="2795" y="2675"/>
                    </a:cubicBezTo>
                    <a:cubicBezTo>
                      <a:pt x="2795" y="2722"/>
                      <a:pt x="2791" y="2736"/>
                      <a:pt x="2774" y="2739"/>
                    </a:cubicBezTo>
                    <a:cubicBezTo>
                      <a:pt x="2720" y="2754"/>
                      <a:pt x="2762" y="2862"/>
                      <a:pt x="2820" y="2858"/>
                    </a:cubicBezTo>
                    <a:cubicBezTo>
                      <a:pt x="2833" y="2857"/>
                      <a:pt x="2860" y="2866"/>
                      <a:pt x="2878" y="2878"/>
                    </a:cubicBezTo>
                    <a:cubicBezTo>
                      <a:pt x="2913" y="2900"/>
                      <a:pt x="2915" y="2923"/>
                      <a:pt x="2881" y="2923"/>
                    </a:cubicBezTo>
                    <a:cubicBezTo>
                      <a:pt x="2871" y="2923"/>
                      <a:pt x="2863" y="2928"/>
                      <a:pt x="2863" y="2934"/>
                    </a:cubicBezTo>
                    <a:cubicBezTo>
                      <a:pt x="2863" y="2941"/>
                      <a:pt x="2853" y="2943"/>
                      <a:pt x="2841" y="2939"/>
                    </a:cubicBezTo>
                    <a:cubicBezTo>
                      <a:pt x="2826" y="2936"/>
                      <a:pt x="2811" y="2944"/>
                      <a:pt x="2799" y="2963"/>
                    </a:cubicBezTo>
                    <a:cubicBezTo>
                      <a:pt x="2774" y="3000"/>
                      <a:pt x="2758" y="3105"/>
                      <a:pt x="2776" y="3117"/>
                    </a:cubicBezTo>
                    <a:cubicBezTo>
                      <a:pt x="2783" y="3121"/>
                      <a:pt x="2785" y="3130"/>
                      <a:pt x="2781" y="3138"/>
                    </a:cubicBezTo>
                    <a:cubicBezTo>
                      <a:pt x="2776" y="3146"/>
                      <a:pt x="2782" y="3159"/>
                      <a:pt x="2795" y="3168"/>
                    </a:cubicBezTo>
                    <a:cubicBezTo>
                      <a:pt x="2813" y="3182"/>
                      <a:pt x="2825" y="3180"/>
                      <a:pt x="2869" y="3154"/>
                    </a:cubicBezTo>
                    <a:lnTo>
                      <a:pt x="2920" y="3124"/>
                    </a:lnTo>
                    <a:lnTo>
                      <a:pt x="2916" y="3173"/>
                    </a:lnTo>
                    <a:cubicBezTo>
                      <a:pt x="2911" y="3217"/>
                      <a:pt x="2915" y="3223"/>
                      <a:pt x="2936" y="3223"/>
                    </a:cubicBezTo>
                    <a:cubicBezTo>
                      <a:pt x="2951" y="3223"/>
                      <a:pt x="2966" y="3218"/>
                      <a:pt x="2970" y="3211"/>
                    </a:cubicBezTo>
                    <a:cubicBezTo>
                      <a:pt x="2985" y="3187"/>
                      <a:pt x="3001" y="3198"/>
                      <a:pt x="3001" y="3233"/>
                    </a:cubicBezTo>
                    <a:cubicBezTo>
                      <a:pt x="3001" y="3258"/>
                      <a:pt x="2992" y="3273"/>
                      <a:pt x="2972" y="3282"/>
                    </a:cubicBezTo>
                    <a:cubicBezTo>
                      <a:pt x="2911" y="3311"/>
                      <a:pt x="2778" y="3437"/>
                      <a:pt x="2716" y="3527"/>
                    </a:cubicBezTo>
                    <a:cubicBezTo>
                      <a:pt x="2610" y="3682"/>
                      <a:pt x="2500" y="3934"/>
                      <a:pt x="2451" y="4139"/>
                    </a:cubicBezTo>
                    <a:cubicBezTo>
                      <a:pt x="2419" y="4278"/>
                      <a:pt x="2360" y="4438"/>
                      <a:pt x="2316" y="4510"/>
                    </a:cubicBezTo>
                    <a:cubicBezTo>
                      <a:pt x="2297" y="4542"/>
                      <a:pt x="2253" y="4621"/>
                      <a:pt x="2221" y="4685"/>
                    </a:cubicBezTo>
                    <a:cubicBezTo>
                      <a:pt x="2187" y="4750"/>
                      <a:pt x="2147" y="4823"/>
                      <a:pt x="2132" y="4846"/>
                    </a:cubicBezTo>
                    <a:cubicBezTo>
                      <a:pt x="2074" y="4932"/>
                      <a:pt x="1930" y="5091"/>
                      <a:pt x="1851" y="5153"/>
                    </a:cubicBezTo>
                    <a:cubicBezTo>
                      <a:pt x="1806" y="5189"/>
                      <a:pt x="1658" y="5308"/>
                      <a:pt x="1522" y="5418"/>
                    </a:cubicBezTo>
                    <a:cubicBezTo>
                      <a:pt x="1095" y="5762"/>
                      <a:pt x="901" y="5894"/>
                      <a:pt x="871" y="5864"/>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54" name="Freeform 1437">
                <a:extLst>
                  <a:ext uri="{FF2B5EF4-FFF2-40B4-BE49-F238E27FC236}">
                    <a16:creationId xmlns:a16="http://schemas.microsoft.com/office/drawing/2014/main" id="{AA9D1DA6-CCFD-482B-91B7-11D47A634CBE}"/>
                  </a:ext>
                </a:extLst>
              </p:cNvPr>
              <p:cNvSpPr>
                <a:spLocks/>
              </p:cNvSpPr>
              <p:nvPr/>
            </p:nvSpPr>
            <p:spPr bwMode="auto">
              <a:xfrm>
                <a:off x="7463" y="5428"/>
                <a:ext cx="690" cy="556"/>
              </a:xfrm>
              <a:custGeom>
                <a:avLst/>
                <a:gdLst>
                  <a:gd name="T0" fmla="*/ 72 w 1439"/>
                  <a:gd name="T1" fmla="*/ 984 h 1030"/>
                  <a:gd name="T2" fmla="*/ 84 w 1439"/>
                  <a:gd name="T3" fmla="*/ 890 h 1030"/>
                  <a:gd name="T4" fmla="*/ 96 w 1439"/>
                  <a:gd name="T5" fmla="*/ 843 h 1030"/>
                  <a:gd name="T6" fmla="*/ 128 w 1439"/>
                  <a:gd name="T7" fmla="*/ 764 h 1030"/>
                  <a:gd name="T8" fmla="*/ 57 w 1439"/>
                  <a:gd name="T9" fmla="*/ 682 h 1030"/>
                  <a:gd name="T10" fmla="*/ 13 w 1439"/>
                  <a:gd name="T11" fmla="*/ 612 h 1030"/>
                  <a:gd name="T12" fmla="*/ 196 w 1439"/>
                  <a:gd name="T13" fmla="*/ 637 h 1030"/>
                  <a:gd name="T14" fmla="*/ 409 w 1439"/>
                  <a:gd name="T15" fmla="*/ 664 h 1030"/>
                  <a:gd name="T16" fmla="*/ 502 w 1439"/>
                  <a:gd name="T17" fmla="*/ 555 h 1030"/>
                  <a:gd name="T18" fmla="*/ 575 w 1439"/>
                  <a:gd name="T19" fmla="*/ 543 h 1030"/>
                  <a:gd name="T20" fmla="*/ 706 w 1439"/>
                  <a:gd name="T21" fmla="*/ 504 h 1030"/>
                  <a:gd name="T22" fmla="*/ 922 w 1439"/>
                  <a:gd name="T23" fmla="*/ 266 h 1030"/>
                  <a:gd name="T24" fmla="*/ 972 w 1439"/>
                  <a:gd name="T25" fmla="*/ 193 h 1030"/>
                  <a:gd name="T26" fmla="*/ 1016 w 1439"/>
                  <a:gd name="T27" fmla="*/ 236 h 1030"/>
                  <a:gd name="T28" fmla="*/ 1066 w 1439"/>
                  <a:gd name="T29" fmla="*/ 280 h 1030"/>
                  <a:gd name="T30" fmla="*/ 1057 w 1439"/>
                  <a:gd name="T31" fmla="*/ 211 h 1030"/>
                  <a:gd name="T32" fmla="*/ 1046 w 1439"/>
                  <a:gd name="T33" fmla="*/ 146 h 1030"/>
                  <a:gd name="T34" fmla="*/ 1062 w 1439"/>
                  <a:gd name="T35" fmla="*/ 71 h 1030"/>
                  <a:gd name="T36" fmla="*/ 1096 w 1439"/>
                  <a:gd name="T37" fmla="*/ 86 h 1030"/>
                  <a:gd name="T38" fmla="*/ 1362 w 1439"/>
                  <a:gd name="T39" fmla="*/ 26 h 1030"/>
                  <a:gd name="T40" fmla="*/ 1414 w 1439"/>
                  <a:gd name="T41" fmla="*/ 25 h 1030"/>
                  <a:gd name="T42" fmla="*/ 1402 w 1439"/>
                  <a:gd name="T43" fmla="*/ 95 h 1030"/>
                  <a:gd name="T44" fmla="*/ 709 w 1439"/>
                  <a:gd name="T45" fmla="*/ 562 h 1030"/>
                  <a:gd name="T46" fmla="*/ 171 w 1439"/>
                  <a:gd name="T47" fmla="*/ 921 h 1030"/>
                  <a:gd name="T48" fmla="*/ 56 w 1439"/>
                  <a:gd name="T49" fmla="*/ 1030 h 1030"/>
                  <a:gd name="T50" fmla="*/ 72 w 1439"/>
                  <a:gd name="T51" fmla="*/ 984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9" h="1030">
                    <a:moveTo>
                      <a:pt x="72" y="984"/>
                    </a:moveTo>
                    <a:cubicBezTo>
                      <a:pt x="84" y="954"/>
                      <a:pt x="89" y="920"/>
                      <a:pt x="84" y="890"/>
                    </a:cubicBezTo>
                    <a:cubicBezTo>
                      <a:pt x="78" y="853"/>
                      <a:pt x="81" y="843"/>
                      <a:pt x="96" y="843"/>
                    </a:cubicBezTo>
                    <a:cubicBezTo>
                      <a:pt x="123" y="843"/>
                      <a:pt x="142" y="799"/>
                      <a:pt x="128" y="764"/>
                    </a:cubicBezTo>
                    <a:cubicBezTo>
                      <a:pt x="122" y="748"/>
                      <a:pt x="89" y="711"/>
                      <a:pt x="57" y="682"/>
                    </a:cubicBezTo>
                    <a:cubicBezTo>
                      <a:pt x="6" y="639"/>
                      <a:pt x="0" y="629"/>
                      <a:pt x="13" y="612"/>
                    </a:cubicBezTo>
                    <a:cubicBezTo>
                      <a:pt x="41" y="579"/>
                      <a:pt x="109" y="589"/>
                      <a:pt x="196" y="637"/>
                    </a:cubicBezTo>
                    <a:cubicBezTo>
                      <a:pt x="284" y="686"/>
                      <a:pt x="350" y="695"/>
                      <a:pt x="409" y="664"/>
                    </a:cubicBezTo>
                    <a:cubicBezTo>
                      <a:pt x="446" y="645"/>
                      <a:pt x="502" y="580"/>
                      <a:pt x="502" y="555"/>
                    </a:cubicBezTo>
                    <a:cubicBezTo>
                      <a:pt x="502" y="548"/>
                      <a:pt x="533" y="543"/>
                      <a:pt x="575" y="543"/>
                    </a:cubicBezTo>
                    <a:cubicBezTo>
                      <a:pt x="636" y="543"/>
                      <a:pt x="657" y="536"/>
                      <a:pt x="706" y="504"/>
                    </a:cubicBezTo>
                    <a:cubicBezTo>
                      <a:pt x="778" y="456"/>
                      <a:pt x="863" y="362"/>
                      <a:pt x="922" y="266"/>
                    </a:cubicBezTo>
                    <a:cubicBezTo>
                      <a:pt x="946" y="226"/>
                      <a:pt x="970" y="193"/>
                      <a:pt x="972" y="193"/>
                    </a:cubicBezTo>
                    <a:cubicBezTo>
                      <a:pt x="976" y="193"/>
                      <a:pt x="995" y="212"/>
                      <a:pt x="1016" y="236"/>
                    </a:cubicBezTo>
                    <a:cubicBezTo>
                      <a:pt x="1037" y="260"/>
                      <a:pt x="1059" y="280"/>
                      <a:pt x="1066" y="280"/>
                    </a:cubicBezTo>
                    <a:cubicBezTo>
                      <a:pt x="1083" y="280"/>
                      <a:pt x="1079" y="245"/>
                      <a:pt x="1057" y="211"/>
                    </a:cubicBezTo>
                    <a:cubicBezTo>
                      <a:pt x="1043" y="190"/>
                      <a:pt x="1039" y="170"/>
                      <a:pt x="1046" y="146"/>
                    </a:cubicBezTo>
                    <a:cubicBezTo>
                      <a:pt x="1057" y="109"/>
                      <a:pt x="1059" y="95"/>
                      <a:pt x="1062" y="71"/>
                    </a:cubicBezTo>
                    <a:cubicBezTo>
                      <a:pt x="1063" y="62"/>
                      <a:pt x="1078" y="70"/>
                      <a:pt x="1096" y="86"/>
                    </a:cubicBezTo>
                    <a:cubicBezTo>
                      <a:pt x="1150" y="141"/>
                      <a:pt x="1263" y="115"/>
                      <a:pt x="1362" y="26"/>
                    </a:cubicBezTo>
                    <a:cubicBezTo>
                      <a:pt x="1389" y="0"/>
                      <a:pt x="1391" y="0"/>
                      <a:pt x="1414" y="25"/>
                    </a:cubicBezTo>
                    <a:cubicBezTo>
                      <a:pt x="1439" y="49"/>
                      <a:pt x="1439" y="50"/>
                      <a:pt x="1402" y="95"/>
                    </a:cubicBezTo>
                    <a:cubicBezTo>
                      <a:pt x="1304" y="212"/>
                      <a:pt x="1007" y="414"/>
                      <a:pt x="709" y="562"/>
                    </a:cubicBezTo>
                    <a:cubicBezTo>
                      <a:pt x="442" y="698"/>
                      <a:pt x="314" y="781"/>
                      <a:pt x="171" y="921"/>
                    </a:cubicBezTo>
                    <a:cubicBezTo>
                      <a:pt x="109" y="981"/>
                      <a:pt x="57" y="1030"/>
                      <a:pt x="56" y="1030"/>
                    </a:cubicBezTo>
                    <a:cubicBezTo>
                      <a:pt x="54" y="1030"/>
                      <a:pt x="62" y="1009"/>
                      <a:pt x="72" y="984"/>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55" name="Freeform 1443">
                <a:extLst>
                  <a:ext uri="{FF2B5EF4-FFF2-40B4-BE49-F238E27FC236}">
                    <a16:creationId xmlns:a16="http://schemas.microsoft.com/office/drawing/2014/main" id="{28E510E8-9CA9-4849-A70F-D58601DAB15B}"/>
                  </a:ext>
                </a:extLst>
              </p:cNvPr>
              <p:cNvSpPr>
                <a:spLocks/>
              </p:cNvSpPr>
              <p:nvPr/>
            </p:nvSpPr>
            <p:spPr bwMode="auto">
              <a:xfrm>
                <a:off x="7095" y="4393"/>
                <a:ext cx="25" cy="46"/>
              </a:xfrm>
              <a:custGeom>
                <a:avLst/>
                <a:gdLst>
                  <a:gd name="T0" fmla="*/ 22 w 53"/>
                  <a:gd name="T1" fmla="*/ 74 h 86"/>
                  <a:gd name="T2" fmla="*/ 23 w 53"/>
                  <a:gd name="T3" fmla="*/ 0 h 86"/>
                  <a:gd name="T4" fmla="*/ 44 w 53"/>
                  <a:gd name="T5" fmla="*/ 60 h 86"/>
                  <a:gd name="T6" fmla="*/ 22 w 53"/>
                  <a:gd name="T7" fmla="*/ 74 h 86"/>
                </a:gdLst>
                <a:ahLst/>
                <a:cxnLst>
                  <a:cxn ang="0">
                    <a:pos x="T0" y="T1"/>
                  </a:cxn>
                  <a:cxn ang="0">
                    <a:pos x="T2" y="T3"/>
                  </a:cxn>
                  <a:cxn ang="0">
                    <a:pos x="T4" y="T5"/>
                  </a:cxn>
                  <a:cxn ang="0">
                    <a:pos x="T6" y="T7"/>
                  </a:cxn>
                </a:cxnLst>
                <a:rect l="0" t="0" r="r" b="b"/>
                <a:pathLst>
                  <a:path w="53" h="86">
                    <a:moveTo>
                      <a:pt x="22" y="74"/>
                    </a:moveTo>
                    <a:cubicBezTo>
                      <a:pt x="0" y="52"/>
                      <a:pt x="2" y="0"/>
                      <a:pt x="23" y="0"/>
                    </a:cubicBezTo>
                    <a:cubicBezTo>
                      <a:pt x="45" y="0"/>
                      <a:pt x="53" y="24"/>
                      <a:pt x="44" y="60"/>
                    </a:cubicBezTo>
                    <a:cubicBezTo>
                      <a:pt x="38" y="82"/>
                      <a:pt x="34" y="86"/>
                      <a:pt x="22"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sp>
            <p:nvSpPr>
              <p:cNvPr id="56" name="Freeform 1444">
                <a:extLst>
                  <a:ext uri="{FF2B5EF4-FFF2-40B4-BE49-F238E27FC236}">
                    <a16:creationId xmlns:a16="http://schemas.microsoft.com/office/drawing/2014/main" id="{78787841-65B3-45C8-9856-AF64D39D795D}"/>
                  </a:ext>
                </a:extLst>
              </p:cNvPr>
              <p:cNvSpPr>
                <a:spLocks/>
              </p:cNvSpPr>
              <p:nvPr/>
            </p:nvSpPr>
            <p:spPr bwMode="auto">
              <a:xfrm>
                <a:off x="6473" y="3274"/>
                <a:ext cx="1327" cy="1442"/>
              </a:xfrm>
              <a:custGeom>
                <a:avLst/>
                <a:gdLst>
                  <a:gd name="T0" fmla="*/ 279 w 2763"/>
                  <a:gd name="T1" fmla="*/ 2454 h 2675"/>
                  <a:gd name="T2" fmla="*/ 257 w 2763"/>
                  <a:gd name="T3" fmla="*/ 2271 h 2675"/>
                  <a:gd name="T4" fmla="*/ 148 w 2763"/>
                  <a:gd name="T5" fmla="*/ 2129 h 2675"/>
                  <a:gd name="T6" fmla="*/ 63 w 2763"/>
                  <a:gd name="T7" fmla="*/ 1860 h 2675"/>
                  <a:gd name="T8" fmla="*/ 381 w 2763"/>
                  <a:gd name="T9" fmla="*/ 1550 h 2675"/>
                  <a:gd name="T10" fmla="*/ 400 w 2763"/>
                  <a:gd name="T11" fmla="*/ 1466 h 2675"/>
                  <a:gd name="T12" fmla="*/ 297 w 2763"/>
                  <a:gd name="T13" fmla="*/ 1239 h 2675"/>
                  <a:gd name="T14" fmla="*/ 250 w 2763"/>
                  <a:gd name="T15" fmla="*/ 1056 h 2675"/>
                  <a:gd name="T16" fmla="*/ 350 w 2763"/>
                  <a:gd name="T17" fmla="*/ 901 h 2675"/>
                  <a:gd name="T18" fmla="*/ 513 w 2763"/>
                  <a:gd name="T19" fmla="*/ 860 h 2675"/>
                  <a:gd name="T20" fmla="*/ 220 w 2763"/>
                  <a:gd name="T21" fmla="*/ 707 h 2675"/>
                  <a:gd name="T22" fmla="*/ 203 w 2763"/>
                  <a:gd name="T23" fmla="*/ 409 h 2675"/>
                  <a:gd name="T24" fmla="*/ 163 w 2763"/>
                  <a:gd name="T25" fmla="*/ 271 h 2675"/>
                  <a:gd name="T26" fmla="*/ 333 w 2763"/>
                  <a:gd name="T27" fmla="*/ 190 h 2675"/>
                  <a:gd name="T28" fmla="*/ 472 w 2763"/>
                  <a:gd name="T29" fmla="*/ 248 h 2675"/>
                  <a:gd name="T30" fmla="*/ 728 w 2763"/>
                  <a:gd name="T31" fmla="*/ 481 h 2675"/>
                  <a:gd name="T32" fmla="*/ 1014 w 2763"/>
                  <a:gd name="T33" fmla="*/ 505 h 2675"/>
                  <a:gd name="T34" fmla="*/ 1134 w 2763"/>
                  <a:gd name="T35" fmla="*/ 343 h 2675"/>
                  <a:gd name="T36" fmla="*/ 1490 w 2763"/>
                  <a:gd name="T37" fmla="*/ 291 h 2675"/>
                  <a:gd name="T38" fmla="*/ 1668 w 2763"/>
                  <a:gd name="T39" fmla="*/ 219 h 2675"/>
                  <a:gd name="T40" fmla="*/ 1800 w 2763"/>
                  <a:gd name="T41" fmla="*/ 138 h 2675"/>
                  <a:gd name="T42" fmla="*/ 1920 w 2763"/>
                  <a:gd name="T43" fmla="*/ 132 h 2675"/>
                  <a:gd name="T44" fmla="*/ 2179 w 2763"/>
                  <a:gd name="T45" fmla="*/ 25 h 2675"/>
                  <a:gd name="T46" fmla="*/ 2428 w 2763"/>
                  <a:gd name="T47" fmla="*/ 0 h 2675"/>
                  <a:gd name="T48" fmla="*/ 2548 w 2763"/>
                  <a:gd name="T49" fmla="*/ 119 h 2675"/>
                  <a:gd name="T50" fmla="*/ 2519 w 2763"/>
                  <a:gd name="T51" fmla="*/ 406 h 2675"/>
                  <a:gd name="T52" fmla="*/ 2664 w 2763"/>
                  <a:gd name="T53" fmla="*/ 575 h 2675"/>
                  <a:gd name="T54" fmla="*/ 2712 w 2763"/>
                  <a:gd name="T55" fmla="*/ 784 h 2675"/>
                  <a:gd name="T56" fmla="*/ 2733 w 2763"/>
                  <a:gd name="T57" fmla="*/ 1010 h 2675"/>
                  <a:gd name="T58" fmla="*/ 2597 w 2763"/>
                  <a:gd name="T59" fmla="*/ 1315 h 2675"/>
                  <a:gd name="T60" fmla="*/ 2407 w 2763"/>
                  <a:gd name="T61" fmla="*/ 1274 h 2675"/>
                  <a:gd name="T62" fmla="*/ 2274 w 2763"/>
                  <a:gd name="T63" fmla="*/ 1161 h 2675"/>
                  <a:gd name="T64" fmla="*/ 2124 w 2763"/>
                  <a:gd name="T65" fmla="*/ 1107 h 2675"/>
                  <a:gd name="T66" fmla="*/ 1893 w 2763"/>
                  <a:gd name="T67" fmla="*/ 1189 h 2675"/>
                  <a:gd name="T68" fmla="*/ 1925 w 2763"/>
                  <a:gd name="T69" fmla="*/ 1489 h 2675"/>
                  <a:gd name="T70" fmla="*/ 1939 w 2763"/>
                  <a:gd name="T71" fmla="*/ 1946 h 2675"/>
                  <a:gd name="T72" fmla="*/ 1907 w 2763"/>
                  <a:gd name="T73" fmla="*/ 2181 h 2675"/>
                  <a:gd name="T74" fmla="*/ 1775 w 2763"/>
                  <a:gd name="T75" fmla="*/ 2219 h 2675"/>
                  <a:gd name="T76" fmla="*/ 1638 w 2763"/>
                  <a:gd name="T77" fmla="*/ 2163 h 2675"/>
                  <a:gd name="T78" fmla="*/ 1448 w 2763"/>
                  <a:gd name="T79" fmla="*/ 2175 h 2675"/>
                  <a:gd name="T80" fmla="*/ 1309 w 2763"/>
                  <a:gd name="T81" fmla="*/ 2044 h 2675"/>
                  <a:gd name="T82" fmla="*/ 1199 w 2763"/>
                  <a:gd name="T83" fmla="*/ 2070 h 2675"/>
                  <a:gd name="T84" fmla="*/ 1057 w 2763"/>
                  <a:gd name="T85" fmla="*/ 2099 h 2675"/>
                  <a:gd name="T86" fmla="*/ 875 w 2763"/>
                  <a:gd name="T87" fmla="*/ 2100 h 2675"/>
                  <a:gd name="T88" fmla="*/ 787 w 2763"/>
                  <a:gd name="T89" fmla="*/ 2143 h 2675"/>
                  <a:gd name="T90" fmla="*/ 695 w 2763"/>
                  <a:gd name="T91" fmla="*/ 2506 h 2675"/>
                  <a:gd name="T92" fmla="*/ 540 w 2763"/>
                  <a:gd name="T93" fmla="*/ 2674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3" h="2675">
                    <a:moveTo>
                      <a:pt x="442" y="2636"/>
                    </a:moveTo>
                    <a:cubicBezTo>
                      <a:pt x="412" y="2615"/>
                      <a:pt x="368" y="2568"/>
                      <a:pt x="343" y="2530"/>
                    </a:cubicBezTo>
                    <a:cubicBezTo>
                      <a:pt x="317" y="2491"/>
                      <a:pt x="289" y="2457"/>
                      <a:pt x="279" y="2454"/>
                    </a:cubicBezTo>
                    <a:cubicBezTo>
                      <a:pt x="270" y="2450"/>
                      <a:pt x="263" y="2432"/>
                      <a:pt x="263" y="2415"/>
                    </a:cubicBezTo>
                    <a:cubicBezTo>
                      <a:pt x="263" y="2398"/>
                      <a:pt x="254" y="2373"/>
                      <a:pt x="243" y="2361"/>
                    </a:cubicBezTo>
                    <a:cubicBezTo>
                      <a:pt x="223" y="2340"/>
                      <a:pt x="224" y="2334"/>
                      <a:pt x="257" y="2271"/>
                    </a:cubicBezTo>
                    <a:cubicBezTo>
                      <a:pt x="284" y="2219"/>
                      <a:pt x="290" y="2196"/>
                      <a:pt x="283" y="2161"/>
                    </a:cubicBezTo>
                    <a:cubicBezTo>
                      <a:pt x="270" y="2089"/>
                      <a:pt x="188" y="2031"/>
                      <a:pt x="188" y="2095"/>
                    </a:cubicBezTo>
                    <a:cubicBezTo>
                      <a:pt x="188" y="2104"/>
                      <a:pt x="169" y="2120"/>
                      <a:pt x="148" y="2129"/>
                    </a:cubicBezTo>
                    <a:cubicBezTo>
                      <a:pt x="74" y="2160"/>
                      <a:pt x="0" y="2100"/>
                      <a:pt x="0" y="2013"/>
                    </a:cubicBezTo>
                    <a:cubicBezTo>
                      <a:pt x="0" y="2000"/>
                      <a:pt x="14" y="1965"/>
                      <a:pt x="32" y="1936"/>
                    </a:cubicBezTo>
                    <a:cubicBezTo>
                      <a:pt x="49" y="1906"/>
                      <a:pt x="63" y="1871"/>
                      <a:pt x="63" y="1860"/>
                    </a:cubicBezTo>
                    <a:cubicBezTo>
                      <a:pt x="63" y="1838"/>
                      <a:pt x="133" y="1750"/>
                      <a:pt x="152" y="1750"/>
                    </a:cubicBezTo>
                    <a:cubicBezTo>
                      <a:pt x="158" y="1750"/>
                      <a:pt x="187" y="1724"/>
                      <a:pt x="215" y="1691"/>
                    </a:cubicBezTo>
                    <a:cubicBezTo>
                      <a:pt x="332" y="1565"/>
                      <a:pt x="348" y="1550"/>
                      <a:pt x="381" y="1550"/>
                    </a:cubicBezTo>
                    <a:cubicBezTo>
                      <a:pt x="400" y="1550"/>
                      <a:pt x="413" y="1543"/>
                      <a:pt x="413" y="1532"/>
                    </a:cubicBezTo>
                    <a:cubicBezTo>
                      <a:pt x="413" y="1523"/>
                      <a:pt x="417" y="1505"/>
                      <a:pt x="420" y="1494"/>
                    </a:cubicBezTo>
                    <a:cubicBezTo>
                      <a:pt x="427" y="1480"/>
                      <a:pt x="420" y="1471"/>
                      <a:pt x="400" y="1466"/>
                    </a:cubicBezTo>
                    <a:cubicBezTo>
                      <a:pt x="375" y="1460"/>
                      <a:pt x="373" y="1454"/>
                      <a:pt x="381" y="1399"/>
                    </a:cubicBezTo>
                    <a:cubicBezTo>
                      <a:pt x="389" y="1338"/>
                      <a:pt x="378" y="1316"/>
                      <a:pt x="327" y="1288"/>
                    </a:cubicBezTo>
                    <a:cubicBezTo>
                      <a:pt x="314" y="1281"/>
                      <a:pt x="300" y="1259"/>
                      <a:pt x="297" y="1239"/>
                    </a:cubicBezTo>
                    <a:cubicBezTo>
                      <a:pt x="290" y="1213"/>
                      <a:pt x="279" y="1199"/>
                      <a:pt x="258" y="1193"/>
                    </a:cubicBezTo>
                    <a:cubicBezTo>
                      <a:pt x="242" y="1189"/>
                      <a:pt x="224" y="1177"/>
                      <a:pt x="220" y="1169"/>
                    </a:cubicBezTo>
                    <a:cubicBezTo>
                      <a:pt x="213" y="1148"/>
                      <a:pt x="234" y="1066"/>
                      <a:pt x="250" y="1056"/>
                    </a:cubicBezTo>
                    <a:cubicBezTo>
                      <a:pt x="258" y="1051"/>
                      <a:pt x="263" y="1038"/>
                      <a:pt x="263" y="1024"/>
                    </a:cubicBezTo>
                    <a:cubicBezTo>
                      <a:pt x="263" y="1009"/>
                      <a:pt x="272" y="1000"/>
                      <a:pt x="286" y="1000"/>
                    </a:cubicBezTo>
                    <a:cubicBezTo>
                      <a:pt x="311" y="1000"/>
                      <a:pt x="350" y="940"/>
                      <a:pt x="350" y="901"/>
                    </a:cubicBezTo>
                    <a:cubicBezTo>
                      <a:pt x="350" y="881"/>
                      <a:pt x="358" y="875"/>
                      <a:pt x="386" y="875"/>
                    </a:cubicBezTo>
                    <a:cubicBezTo>
                      <a:pt x="404" y="875"/>
                      <a:pt x="427" y="880"/>
                      <a:pt x="436" y="886"/>
                    </a:cubicBezTo>
                    <a:cubicBezTo>
                      <a:pt x="453" y="896"/>
                      <a:pt x="513" y="876"/>
                      <a:pt x="513" y="860"/>
                    </a:cubicBezTo>
                    <a:cubicBezTo>
                      <a:pt x="513" y="856"/>
                      <a:pt x="483" y="835"/>
                      <a:pt x="448" y="815"/>
                    </a:cubicBezTo>
                    <a:cubicBezTo>
                      <a:pt x="412" y="795"/>
                      <a:pt x="356" y="764"/>
                      <a:pt x="323" y="745"/>
                    </a:cubicBezTo>
                    <a:cubicBezTo>
                      <a:pt x="292" y="726"/>
                      <a:pt x="245" y="710"/>
                      <a:pt x="220" y="707"/>
                    </a:cubicBezTo>
                    <a:cubicBezTo>
                      <a:pt x="154" y="702"/>
                      <a:pt x="144" y="686"/>
                      <a:pt x="175" y="634"/>
                    </a:cubicBezTo>
                    <a:cubicBezTo>
                      <a:pt x="203" y="588"/>
                      <a:pt x="203" y="569"/>
                      <a:pt x="181" y="449"/>
                    </a:cubicBezTo>
                    <a:cubicBezTo>
                      <a:pt x="175" y="423"/>
                      <a:pt x="181" y="414"/>
                      <a:pt x="203" y="409"/>
                    </a:cubicBezTo>
                    <a:lnTo>
                      <a:pt x="231" y="401"/>
                    </a:lnTo>
                    <a:lnTo>
                      <a:pt x="197" y="365"/>
                    </a:lnTo>
                    <a:cubicBezTo>
                      <a:pt x="169" y="338"/>
                      <a:pt x="163" y="318"/>
                      <a:pt x="163" y="271"/>
                    </a:cubicBezTo>
                    <a:cubicBezTo>
                      <a:pt x="163" y="235"/>
                      <a:pt x="158" y="213"/>
                      <a:pt x="148" y="213"/>
                    </a:cubicBezTo>
                    <a:cubicBezTo>
                      <a:pt x="140" y="213"/>
                      <a:pt x="138" y="209"/>
                      <a:pt x="142" y="204"/>
                    </a:cubicBezTo>
                    <a:cubicBezTo>
                      <a:pt x="158" y="188"/>
                      <a:pt x="324" y="176"/>
                      <a:pt x="333" y="190"/>
                    </a:cubicBezTo>
                    <a:cubicBezTo>
                      <a:pt x="337" y="195"/>
                      <a:pt x="352" y="200"/>
                      <a:pt x="365" y="200"/>
                    </a:cubicBezTo>
                    <a:cubicBezTo>
                      <a:pt x="379" y="200"/>
                      <a:pt x="404" y="215"/>
                      <a:pt x="420" y="234"/>
                    </a:cubicBezTo>
                    <a:cubicBezTo>
                      <a:pt x="447" y="265"/>
                      <a:pt x="450" y="266"/>
                      <a:pt x="472" y="248"/>
                    </a:cubicBezTo>
                    <a:cubicBezTo>
                      <a:pt x="513" y="213"/>
                      <a:pt x="561" y="210"/>
                      <a:pt x="620" y="239"/>
                    </a:cubicBezTo>
                    <a:cubicBezTo>
                      <a:pt x="704" y="281"/>
                      <a:pt x="717" y="301"/>
                      <a:pt x="720" y="395"/>
                    </a:cubicBezTo>
                    <a:cubicBezTo>
                      <a:pt x="722" y="440"/>
                      <a:pt x="725" y="479"/>
                      <a:pt x="728" y="481"/>
                    </a:cubicBezTo>
                    <a:cubicBezTo>
                      <a:pt x="731" y="485"/>
                      <a:pt x="765" y="490"/>
                      <a:pt x="806" y="493"/>
                    </a:cubicBezTo>
                    <a:cubicBezTo>
                      <a:pt x="862" y="498"/>
                      <a:pt x="887" y="506"/>
                      <a:pt x="912" y="531"/>
                    </a:cubicBezTo>
                    <a:cubicBezTo>
                      <a:pt x="959" y="576"/>
                      <a:pt x="981" y="570"/>
                      <a:pt x="1014" y="505"/>
                    </a:cubicBezTo>
                    <a:cubicBezTo>
                      <a:pt x="1031" y="473"/>
                      <a:pt x="1050" y="444"/>
                      <a:pt x="1059" y="441"/>
                    </a:cubicBezTo>
                    <a:cubicBezTo>
                      <a:pt x="1068" y="438"/>
                      <a:pt x="1075" y="425"/>
                      <a:pt x="1075" y="414"/>
                    </a:cubicBezTo>
                    <a:cubicBezTo>
                      <a:pt x="1077" y="385"/>
                      <a:pt x="1109" y="346"/>
                      <a:pt x="1134" y="343"/>
                    </a:cubicBezTo>
                    <a:cubicBezTo>
                      <a:pt x="1269" y="325"/>
                      <a:pt x="1318" y="326"/>
                      <a:pt x="1339" y="345"/>
                    </a:cubicBezTo>
                    <a:cubicBezTo>
                      <a:pt x="1356" y="359"/>
                      <a:pt x="1377" y="364"/>
                      <a:pt x="1413" y="359"/>
                    </a:cubicBezTo>
                    <a:cubicBezTo>
                      <a:pt x="1475" y="351"/>
                      <a:pt x="1492" y="339"/>
                      <a:pt x="1490" y="291"/>
                    </a:cubicBezTo>
                    <a:cubicBezTo>
                      <a:pt x="1490" y="234"/>
                      <a:pt x="1507" y="218"/>
                      <a:pt x="1564" y="214"/>
                    </a:cubicBezTo>
                    <a:cubicBezTo>
                      <a:pt x="1594" y="213"/>
                      <a:pt x="1620" y="209"/>
                      <a:pt x="1623" y="206"/>
                    </a:cubicBezTo>
                    <a:cubicBezTo>
                      <a:pt x="1625" y="204"/>
                      <a:pt x="1645" y="210"/>
                      <a:pt x="1668" y="219"/>
                    </a:cubicBezTo>
                    <a:cubicBezTo>
                      <a:pt x="1712" y="238"/>
                      <a:pt x="1738" y="226"/>
                      <a:pt x="1738" y="191"/>
                    </a:cubicBezTo>
                    <a:cubicBezTo>
                      <a:pt x="1738" y="181"/>
                      <a:pt x="1752" y="169"/>
                      <a:pt x="1769" y="163"/>
                    </a:cubicBezTo>
                    <a:cubicBezTo>
                      <a:pt x="1787" y="156"/>
                      <a:pt x="1800" y="145"/>
                      <a:pt x="1800" y="138"/>
                    </a:cubicBezTo>
                    <a:cubicBezTo>
                      <a:pt x="1800" y="131"/>
                      <a:pt x="1812" y="125"/>
                      <a:pt x="1825" y="125"/>
                    </a:cubicBezTo>
                    <a:cubicBezTo>
                      <a:pt x="1839" y="125"/>
                      <a:pt x="1850" y="131"/>
                      <a:pt x="1850" y="138"/>
                    </a:cubicBezTo>
                    <a:cubicBezTo>
                      <a:pt x="1850" y="156"/>
                      <a:pt x="1890" y="152"/>
                      <a:pt x="1920" y="132"/>
                    </a:cubicBezTo>
                    <a:cubicBezTo>
                      <a:pt x="1934" y="123"/>
                      <a:pt x="1968" y="110"/>
                      <a:pt x="1995" y="105"/>
                    </a:cubicBezTo>
                    <a:cubicBezTo>
                      <a:pt x="2052" y="95"/>
                      <a:pt x="2138" y="52"/>
                      <a:pt x="2138" y="36"/>
                    </a:cubicBezTo>
                    <a:cubicBezTo>
                      <a:pt x="2138" y="30"/>
                      <a:pt x="2157" y="25"/>
                      <a:pt x="2179" y="25"/>
                    </a:cubicBezTo>
                    <a:cubicBezTo>
                      <a:pt x="2208" y="25"/>
                      <a:pt x="2231" y="35"/>
                      <a:pt x="2250" y="56"/>
                    </a:cubicBezTo>
                    <a:cubicBezTo>
                      <a:pt x="2290" y="99"/>
                      <a:pt x="2328" y="93"/>
                      <a:pt x="2344" y="41"/>
                    </a:cubicBezTo>
                    <a:cubicBezTo>
                      <a:pt x="2356" y="1"/>
                      <a:pt x="2357" y="0"/>
                      <a:pt x="2428" y="0"/>
                    </a:cubicBezTo>
                    <a:lnTo>
                      <a:pt x="2500" y="0"/>
                    </a:lnTo>
                    <a:lnTo>
                      <a:pt x="2500" y="48"/>
                    </a:lnTo>
                    <a:cubicBezTo>
                      <a:pt x="2500" y="89"/>
                      <a:pt x="2506" y="96"/>
                      <a:pt x="2548" y="119"/>
                    </a:cubicBezTo>
                    <a:cubicBezTo>
                      <a:pt x="2599" y="146"/>
                      <a:pt x="2603" y="165"/>
                      <a:pt x="2589" y="294"/>
                    </a:cubicBezTo>
                    <a:cubicBezTo>
                      <a:pt x="2583" y="346"/>
                      <a:pt x="2577" y="356"/>
                      <a:pt x="2550" y="363"/>
                    </a:cubicBezTo>
                    <a:cubicBezTo>
                      <a:pt x="2525" y="369"/>
                      <a:pt x="2519" y="377"/>
                      <a:pt x="2519" y="406"/>
                    </a:cubicBezTo>
                    <a:cubicBezTo>
                      <a:pt x="2519" y="438"/>
                      <a:pt x="2525" y="444"/>
                      <a:pt x="2558" y="450"/>
                    </a:cubicBezTo>
                    <a:cubicBezTo>
                      <a:pt x="2613" y="461"/>
                      <a:pt x="2625" y="473"/>
                      <a:pt x="2625" y="506"/>
                    </a:cubicBezTo>
                    <a:cubicBezTo>
                      <a:pt x="2625" y="551"/>
                      <a:pt x="2638" y="575"/>
                      <a:pt x="2664" y="575"/>
                    </a:cubicBezTo>
                    <a:cubicBezTo>
                      <a:pt x="2684" y="575"/>
                      <a:pt x="2688" y="585"/>
                      <a:pt x="2690" y="654"/>
                    </a:cubicBezTo>
                    <a:lnTo>
                      <a:pt x="2690" y="754"/>
                    </a:lnTo>
                    <a:cubicBezTo>
                      <a:pt x="2689" y="768"/>
                      <a:pt x="2698" y="780"/>
                      <a:pt x="2712" y="784"/>
                    </a:cubicBezTo>
                    <a:cubicBezTo>
                      <a:pt x="2731" y="789"/>
                      <a:pt x="2737" y="804"/>
                      <a:pt x="2742" y="860"/>
                    </a:cubicBezTo>
                    <a:cubicBezTo>
                      <a:pt x="2745" y="900"/>
                      <a:pt x="2752" y="945"/>
                      <a:pt x="2757" y="964"/>
                    </a:cubicBezTo>
                    <a:cubicBezTo>
                      <a:pt x="2763" y="990"/>
                      <a:pt x="2759" y="998"/>
                      <a:pt x="2733" y="1010"/>
                    </a:cubicBezTo>
                    <a:cubicBezTo>
                      <a:pt x="2699" y="1025"/>
                      <a:pt x="2638" y="1111"/>
                      <a:pt x="2638" y="1144"/>
                    </a:cubicBezTo>
                    <a:cubicBezTo>
                      <a:pt x="2638" y="1155"/>
                      <a:pt x="2627" y="1179"/>
                      <a:pt x="2612" y="1199"/>
                    </a:cubicBezTo>
                    <a:cubicBezTo>
                      <a:pt x="2581" y="1241"/>
                      <a:pt x="2573" y="1295"/>
                      <a:pt x="2597" y="1315"/>
                    </a:cubicBezTo>
                    <a:cubicBezTo>
                      <a:pt x="2611" y="1326"/>
                      <a:pt x="2611" y="1331"/>
                      <a:pt x="2598" y="1339"/>
                    </a:cubicBezTo>
                    <a:cubicBezTo>
                      <a:pt x="2565" y="1360"/>
                      <a:pt x="2511" y="1350"/>
                      <a:pt x="2487" y="1320"/>
                    </a:cubicBezTo>
                    <a:cubicBezTo>
                      <a:pt x="2474" y="1304"/>
                      <a:pt x="2438" y="1282"/>
                      <a:pt x="2407" y="1274"/>
                    </a:cubicBezTo>
                    <a:cubicBezTo>
                      <a:pt x="2356" y="1259"/>
                      <a:pt x="2350" y="1254"/>
                      <a:pt x="2357" y="1227"/>
                    </a:cubicBezTo>
                    <a:cubicBezTo>
                      <a:pt x="2363" y="1204"/>
                      <a:pt x="2358" y="1199"/>
                      <a:pt x="2325" y="1191"/>
                    </a:cubicBezTo>
                    <a:cubicBezTo>
                      <a:pt x="2304" y="1188"/>
                      <a:pt x="2282" y="1174"/>
                      <a:pt x="2274" y="1161"/>
                    </a:cubicBezTo>
                    <a:cubicBezTo>
                      <a:pt x="2268" y="1148"/>
                      <a:pt x="2252" y="1138"/>
                      <a:pt x="2238" y="1138"/>
                    </a:cubicBezTo>
                    <a:cubicBezTo>
                      <a:pt x="2225" y="1138"/>
                      <a:pt x="2209" y="1130"/>
                      <a:pt x="2204" y="1121"/>
                    </a:cubicBezTo>
                    <a:cubicBezTo>
                      <a:pt x="2189" y="1095"/>
                      <a:pt x="2140" y="1088"/>
                      <a:pt x="2124" y="1107"/>
                    </a:cubicBezTo>
                    <a:cubicBezTo>
                      <a:pt x="2115" y="1118"/>
                      <a:pt x="2086" y="1125"/>
                      <a:pt x="2049" y="1125"/>
                    </a:cubicBezTo>
                    <a:cubicBezTo>
                      <a:pt x="2003" y="1125"/>
                      <a:pt x="1986" y="1131"/>
                      <a:pt x="1970" y="1151"/>
                    </a:cubicBezTo>
                    <a:cubicBezTo>
                      <a:pt x="1959" y="1168"/>
                      <a:pt x="1931" y="1182"/>
                      <a:pt x="1893" y="1189"/>
                    </a:cubicBezTo>
                    <a:cubicBezTo>
                      <a:pt x="1802" y="1206"/>
                      <a:pt x="1792" y="1220"/>
                      <a:pt x="1844" y="1269"/>
                    </a:cubicBezTo>
                    <a:cubicBezTo>
                      <a:pt x="1887" y="1310"/>
                      <a:pt x="1888" y="1311"/>
                      <a:pt x="1875" y="1373"/>
                    </a:cubicBezTo>
                    <a:cubicBezTo>
                      <a:pt x="1858" y="1466"/>
                      <a:pt x="1870" y="1494"/>
                      <a:pt x="1925" y="1489"/>
                    </a:cubicBezTo>
                    <a:cubicBezTo>
                      <a:pt x="1942" y="1488"/>
                      <a:pt x="1943" y="1502"/>
                      <a:pt x="1934" y="1590"/>
                    </a:cubicBezTo>
                    <a:cubicBezTo>
                      <a:pt x="1925" y="1684"/>
                      <a:pt x="1924" y="1726"/>
                      <a:pt x="1925" y="1880"/>
                    </a:cubicBezTo>
                    <a:cubicBezTo>
                      <a:pt x="1925" y="1907"/>
                      <a:pt x="1932" y="1936"/>
                      <a:pt x="1939" y="1946"/>
                    </a:cubicBezTo>
                    <a:cubicBezTo>
                      <a:pt x="1950" y="1959"/>
                      <a:pt x="1949" y="1969"/>
                      <a:pt x="1933" y="1985"/>
                    </a:cubicBezTo>
                    <a:cubicBezTo>
                      <a:pt x="1906" y="2016"/>
                      <a:pt x="1895" y="2079"/>
                      <a:pt x="1912" y="2110"/>
                    </a:cubicBezTo>
                    <a:cubicBezTo>
                      <a:pt x="1922" y="2129"/>
                      <a:pt x="1920" y="2146"/>
                      <a:pt x="1907" y="2181"/>
                    </a:cubicBezTo>
                    <a:cubicBezTo>
                      <a:pt x="1894" y="2210"/>
                      <a:pt x="1890" y="2243"/>
                      <a:pt x="1895" y="2270"/>
                    </a:cubicBezTo>
                    <a:cubicBezTo>
                      <a:pt x="1903" y="2309"/>
                      <a:pt x="1900" y="2313"/>
                      <a:pt x="1872" y="2313"/>
                    </a:cubicBezTo>
                    <a:cubicBezTo>
                      <a:pt x="1839" y="2313"/>
                      <a:pt x="1775" y="2251"/>
                      <a:pt x="1775" y="2219"/>
                    </a:cubicBezTo>
                    <a:cubicBezTo>
                      <a:pt x="1775" y="2210"/>
                      <a:pt x="1759" y="2185"/>
                      <a:pt x="1739" y="2164"/>
                    </a:cubicBezTo>
                    <a:cubicBezTo>
                      <a:pt x="1708" y="2130"/>
                      <a:pt x="1702" y="2127"/>
                      <a:pt x="1681" y="2144"/>
                    </a:cubicBezTo>
                    <a:cubicBezTo>
                      <a:pt x="1667" y="2154"/>
                      <a:pt x="1648" y="2163"/>
                      <a:pt x="1638" y="2163"/>
                    </a:cubicBezTo>
                    <a:cubicBezTo>
                      <a:pt x="1628" y="2163"/>
                      <a:pt x="1603" y="2171"/>
                      <a:pt x="1583" y="2181"/>
                    </a:cubicBezTo>
                    <a:cubicBezTo>
                      <a:pt x="1558" y="2195"/>
                      <a:pt x="1542" y="2196"/>
                      <a:pt x="1533" y="2188"/>
                    </a:cubicBezTo>
                    <a:cubicBezTo>
                      <a:pt x="1527" y="2181"/>
                      <a:pt x="1488" y="2175"/>
                      <a:pt x="1448" y="2175"/>
                    </a:cubicBezTo>
                    <a:lnTo>
                      <a:pt x="1375" y="2175"/>
                    </a:lnTo>
                    <a:lnTo>
                      <a:pt x="1375" y="2127"/>
                    </a:lnTo>
                    <a:cubicBezTo>
                      <a:pt x="1375" y="2063"/>
                      <a:pt x="1353" y="2034"/>
                      <a:pt x="1309" y="2044"/>
                    </a:cubicBezTo>
                    <a:cubicBezTo>
                      <a:pt x="1278" y="2052"/>
                      <a:pt x="1275" y="2057"/>
                      <a:pt x="1275" y="2114"/>
                    </a:cubicBezTo>
                    <a:cubicBezTo>
                      <a:pt x="1275" y="2190"/>
                      <a:pt x="1247" y="2198"/>
                      <a:pt x="1225" y="2129"/>
                    </a:cubicBezTo>
                    <a:cubicBezTo>
                      <a:pt x="1217" y="2102"/>
                      <a:pt x="1206" y="2076"/>
                      <a:pt x="1199" y="2070"/>
                    </a:cubicBezTo>
                    <a:cubicBezTo>
                      <a:pt x="1193" y="2063"/>
                      <a:pt x="1188" y="2045"/>
                      <a:pt x="1188" y="2030"/>
                    </a:cubicBezTo>
                    <a:cubicBezTo>
                      <a:pt x="1188" y="1994"/>
                      <a:pt x="1149" y="1925"/>
                      <a:pt x="1128" y="1925"/>
                    </a:cubicBezTo>
                    <a:cubicBezTo>
                      <a:pt x="1104" y="1925"/>
                      <a:pt x="1048" y="2063"/>
                      <a:pt x="1057" y="2099"/>
                    </a:cubicBezTo>
                    <a:cubicBezTo>
                      <a:pt x="1064" y="2130"/>
                      <a:pt x="1034" y="2175"/>
                      <a:pt x="1006" y="2175"/>
                    </a:cubicBezTo>
                    <a:cubicBezTo>
                      <a:pt x="970" y="2175"/>
                      <a:pt x="913" y="2131"/>
                      <a:pt x="913" y="2104"/>
                    </a:cubicBezTo>
                    <a:cubicBezTo>
                      <a:pt x="913" y="2069"/>
                      <a:pt x="893" y="2066"/>
                      <a:pt x="875" y="2100"/>
                    </a:cubicBezTo>
                    <a:cubicBezTo>
                      <a:pt x="868" y="2114"/>
                      <a:pt x="852" y="2125"/>
                      <a:pt x="838" y="2125"/>
                    </a:cubicBezTo>
                    <a:cubicBezTo>
                      <a:pt x="825" y="2125"/>
                      <a:pt x="811" y="2131"/>
                      <a:pt x="807" y="2138"/>
                    </a:cubicBezTo>
                    <a:cubicBezTo>
                      <a:pt x="802" y="2145"/>
                      <a:pt x="793" y="2148"/>
                      <a:pt x="787" y="2143"/>
                    </a:cubicBezTo>
                    <a:cubicBezTo>
                      <a:pt x="757" y="2125"/>
                      <a:pt x="740" y="2168"/>
                      <a:pt x="732" y="2289"/>
                    </a:cubicBezTo>
                    <a:cubicBezTo>
                      <a:pt x="728" y="2357"/>
                      <a:pt x="715" y="2429"/>
                      <a:pt x="707" y="2448"/>
                    </a:cubicBezTo>
                    <a:cubicBezTo>
                      <a:pt x="697" y="2465"/>
                      <a:pt x="692" y="2493"/>
                      <a:pt x="695" y="2506"/>
                    </a:cubicBezTo>
                    <a:cubicBezTo>
                      <a:pt x="704" y="2540"/>
                      <a:pt x="673" y="2568"/>
                      <a:pt x="628" y="2569"/>
                    </a:cubicBezTo>
                    <a:cubicBezTo>
                      <a:pt x="598" y="2569"/>
                      <a:pt x="594" y="2574"/>
                      <a:pt x="590" y="2623"/>
                    </a:cubicBezTo>
                    <a:cubicBezTo>
                      <a:pt x="587" y="2674"/>
                      <a:pt x="586" y="2675"/>
                      <a:pt x="540" y="2674"/>
                    </a:cubicBezTo>
                    <a:cubicBezTo>
                      <a:pt x="511" y="2674"/>
                      <a:pt x="475" y="2660"/>
                      <a:pt x="442" y="2636"/>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sz="675"/>
              </a:p>
            </p:txBody>
          </p:sp>
        </p:grpSp>
        <p:pic>
          <p:nvPicPr>
            <p:cNvPr id="36" name="Graphic 35" descr="Pin">
              <a:extLst>
                <a:ext uri="{FF2B5EF4-FFF2-40B4-BE49-F238E27FC236}">
                  <a16:creationId xmlns:a16="http://schemas.microsoft.com/office/drawing/2014/main" id="{23A58DF7-2A07-408E-A4A9-C68D782E86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941411">
              <a:off x="7698986" y="1780603"/>
              <a:ext cx="685800" cy="685800"/>
            </a:xfrm>
            <a:prstGeom prst="rect">
              <a:avLst/>
            </a:prstGeom>
          </p:spPr>
        </p:pic>
      </p:grpSp>
      <p:sp>
        <p:nvSpPr>
          <p:cNvPr id="57" name="TextBox 56">
            <a:extLst>
              <a:ext uri="{FF2B5EF4-FFF2-40B4-BE49-F238E27FC236}">
                <a16:creationId xmlns:a16="http://schemas.microsoft.com/office/drawing/2014/main" id="{79C7FDB5-B2C8-407A-BF8C-AD5AEE302987}"/>
              </a:ext>
            </a:extLst>
          </p:cNvPr>
          <p:cNvSpPr txBox="1"/>
          <p:nvPr/>
        </p:nvSpPr>
        <p:spPr>
          <a:xfrm>
            <a:off x="1042097" y="3839128"/>
            <a:ext cx="3284617" cy="1754326"/>
          </a:xfrm>
          <a:prstGeom prst="rect">
            <a:avLst/>
          </a:prstGeom>
          <a:noFill/>
        </p:spPr>
        <p:txBody>
          <a:bodyPr wrap="square" rtlCol="0">
            <a:spAutoFit/>
          </a:bodyPr>
          <a:lstStyle/>
          <a:p>
            <a:pPr>
              <a:lnSpc>
                <a:spcPct val="90000"/>
              </a:lnSpc>
            </a:pPr>
            <a:r>
              <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Atividade: </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fabricação de produtos de trefilados de metal padronizados;</a:t>
            </a:r>
            <a:endParaRPr lang="pt-BR" sz="14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nSpc>
                <a:spcPct val="90000"/>
              </a:lnSpc>
            </a:pPr>
            <a:endPar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nSpc>
                <a:spcPct val="90000"/>
              </a:lnSpc>
            </a:pPr>
            <a:r>
              <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Endereço: </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Avenida Vinte e Um de Setembro, nº 1205, Pavilhões 1205 e 1219, Bairro São Virgílio, em </a:t>
            </a:r>
            <a:r>
              <a:rPr lang="pt-BR" sz="1200" dirty="0">
                <a:solidFill>
                  <a:schemeClr val="bg2">
                    <a:lumMod val="25000"/>
                  </a:schemeClr>
                </a:solidFill>
                <a:latin typeface="Source Sans Pro Light" panose="020B0403030403020204" pitchFamily="34" charset="0"/>
                <a:ea typeface="Source Sans Pro Light" panose="020B0403030403020204" pitchFamily="34" charset="0"/>
                <a:cs typeface="Open Sans" charset="0"/>
                <a:sym typeface="Open Sans" charset="0"/>
              </a:rPr>
              <a:t>Caxias do Sul</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/RS;</a:t>
            </a:r>
          </a:p>
          <a:p>
            <a:pPr>
              <a:lnSpc>
                <a:spcPct val="90000"/>
              </a:lnSpc>
            </a:pPr>
            <a:endPar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nSpc>
                <a:spcPct val="90000"/>
              </a:lnSpc>
            </a:pPr>
            <a:r>
              <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Tipo societário: </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Sociedade Empresária Limitada;</a:t>
            </a:r>
          </a:p>
          <a:p>
            <a:pPr>
              <a:lnSpc>
                <a:spcPct val="90000"/>
              </a:lnSpc>
            </a:pPr>
            <a:endPar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nSpc>
                <a:spcPct val="90000"/>
              </a:lnSpc>
            </a:pPr>
            <a:r>
              <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Capital Social: </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R$ 168.000,00.</a:t>
            </a:r>
          </a:p>
        </p:txBody>
      </p:sp>
      <p:sp>
        <p:nvSpPr>
          <p:cNvPr id="69" name="TextBox 68">
            <a:extLst>
              <a:ext uri="{FF2B5EF4-FFF2-40B4-BE49-F238E27FC236}">
                <a16:creationId xmlns:a16="http://schemas.microsoft.com/office/drawing/2014/main" id="{E3CB78DB-D7D8-48B6-94A0-1F3B5312D679}"/>
              </a:ext>
            </a:extLst>
          </p:cNvPr>
          <p:cNvSpPr txBox="1"/>
          <p:nvPr/>
        </p:nvSpPr>
        <p:spPr>
          <a:xfrm>
            <a:off x="1064018" y="615445"/>
            <a:ext cx="3286477"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2.2 </a:t>
            </a:r>
            <a:r>
              <a:rPr lang="en-US" sz="2400" b="1" dirty="0" err="1">
                <a:latin typeface="Source Sans Pro" panose="020B0503030403020204" pitchFamily="34" charset="0"/>
                <a:ea typeface="Source Sans Pro" panose="020B0503030403020204" pitchFamily="34" charset="0"/>
              </a:rPr>
              <a:t>Informações</a:t>
            </a:r>
            <a:r>
              <a:rPr lang="en-US" sz="2400" b="1" dirty="0">
                <a:latin typeface="Source Sans Pro" panose="020B0503030403020204" pitchFamily="34" charset="0"/>
                <a:ea typeface="Source Sans Pro" panose="020B0503030403020204" pitchFamily="34" charset="0"/>
              </a:rPr>
              <a:t>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Gerais</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88814987"/>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blinds(horizontal)">
                                      <p:cBhvr>
                                        <p:cTn id="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a:extLst>
              <a:ext uri="{FF2B5EF4-FFF2-40B4-BE49-F238E27FC236}">
                <a16:creationId xmlns:a16="http://schemas.microsoft.com/office/drawing/2014/main" id="{8CB26BB2-73FA-4446-AA90-26AA2E9ED3A9}"/>
              </a:ext>
            </a:extLst>
          </p:cNvPr>
          <p:cNvCxnSpPr>
            <a:cxnSpLocks/>
          </p:cNvCxnSpPr>
          <p:nvPr/>
        </p:nvCxnSpPr>
        <p:spPr>
          <a:xfrm>
            <a:off x="2036004" y="3025033"/>
            <a:ext cx="0" cy="807934"/>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ECD7F0-46F6-42CA-B0ED-A1B68B79B0BA}"/>
              </a:ext>
            </a:extLst>
          </p:cNvPr>
          <p:cNvCxnSpPr/>
          <p:nvPr/>
        </p:nvCxnSpPr>
        <p:spPr>
          <a:xfrm>
            <a:off x="4808188" y="3474815"/>
            <a:ext cx="0" cy="563503"/>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E49F0BC9-556C-4A55-BBC7-98AC680233E7}"/>
              </a:ext>
            </a:extLst>
          </p:cNvPr>
          <p:cNvSpPr/>
          <p:nvPr/>
        </p:nvSpPr>
        <p:spPr>
          <a:xfrm>
            <a:off x="4027171" y="4000356"/>
            <a:ext cx="1549329" cy="1073336"/>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dirty="0">
                <a:latin typeface="Source Sans Pro" panose="020B0503030403020204" pitchFamily="34" charset="0"/>
                <a:ea typeface="Source Sans Pro" panose="020B0503030403020204" pitchFamily="34" charset="0"/>
                <a:cs typeface="Arial" panose="020B0604020202020204" pitchFamily="34" charset="0"/>
              </a:rPr>
              <a:t>Rio Prata Indústria de Fixadores Ltda.</a:t>
            </a:r>
          </a:p>
        </p:txBody>
      </p:sp>
      <p:sp>
        <p:nvSpPr>
          <p:cNvPr id="97" name="Rectangle: Rounded Corners 96">
            <a:extLst>
              <a:ext uri="{FF2B5EF4-FFF2-40B4-BE49-F238E27FC236}">
                <a16:creationId xmlns:a16="http://schemas.microsoft.com/office/drawing/2014/main" id="{23A627E0-E882-4AE5-86F9-AA6521BAD8F2}"/>
              </a:ext>
            </a:extLst>
          </p:cNvPr>
          <p:cNvSpPr/>
          <p:nvPr/>
        </p:nvSpPr>
        <p:spPr>
          <a:xfrm>
            <a:off x="1261340" y="2587396"/>
            <a:ext cx="1549329" cy="1073336"/>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dirty="0">
                <a:latin typeface="Source Sans Pro" panose="020B0503030403020204" pitchFamily="34" charset="0"/>
                <a:ea typeface="Source Sans Pro" panose="020B0503030403020204" pitchFamily="34" charset="0"/>
                <a:cs typeface="Arial" panose="020B0604020202020204" pitchFamily="34" charset="0"/>
              </a:rPr>
              <a:t>Carlos Rech </a:t>
            </a:r>
          </a:p>
          <a:p>
            <a:pPr algn="ctr"/>
            <a:r>
              <a:rPr lang="pt-BR" dirty="0">
                <a:latin typeface="Source Sans Pro" panose="020B0503030403020204" pitchFamily="34" charset="0"/>
                <a:ea typeface="Source Sans Pro" panose="020B0503030403020204" pitchFamily="34" charset="0"/>
                <a:cs typeface="Arial" panose="020B0604020202020204" pitchFamily="34" charset="0"/>
              </a:rPr>
              <a:t>(33,33%)</a:t>
            </a:r>
          </a:p>
        </p:txBody>
      </p:sp>
      <p:sp>
        <p:nvSpPr>
          <p:cNvPr id="99" name="Rectangle: Rounded Corners 98">
            <a:extLst>
              <a:ext uri="{FF2B5EF4-FFF2-40B4-BE49-F238E27FC236}">
                <a16:creationId xmlns:a16="http://schemas.microsoft.com/office/drawing/2014/main" id="{7D4C22BD-6062-4388-A117-EDE64F1D9904}"/>
              </a:ext>
            </a:extLst>
          </p:cNvPr>
          <p:cNvSpPr/>
          <p:nvPr/>
        </p:nvSpPr>
        <p:spPr>
          <a:xfrm>
            <a:off x="4027171" y="2587396"/>
            <a:ext cx="1566416" cy="1073336"/>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dirty="0">
                <a:latin typeface="Source Sans Pro" panose="020B0503030403020204" pitchFamily="34" charset="0"/>
                <a:ea typeface="Source Sans Pro" panose="020B0503030403020204" pitchFamily="34" charset="0"/>
                <a:cs typeface="Arial" panose="020B0604020202020204" pitchFamily="34" charset="0"/>
              </a:rPr>
              <a:t>Eduardo Rech (33,33%)</a:t>
            </a:r>
          </a:p>
        </p:txBody>
      </p:sp>
      <p:cxnSp>
        <p:nvCxnSpPr>
          <p:cNvPr id="100" name="Straight Connector 99">
            <a:extLst>
              <a:ext uri="{FF2B5EF4-FFF2-40B4-BE49-F238E27FC236}">
                <a16:creationId xmlns:a16="http://schemas.microsoft.com/office/drawing/2014/main" id="{7B8CF651-8CD5-444D-A023-E0F087534AFC}"/>
              </a:ext>
            </a:extLst>
          </p:cNvPr>
          <p:cNvCxnSpPr>
            <a:cxnSpLocks/>
          </p:cNvCxnSpPr>
          <p:nvPr/>
        </p:nvCxnSpPr>
        <p:spPr>
          <a:xfrm flipH="1">
            <a:off x="2013484" y="3817776"/>
            <a:ext cx="5767763" cy="10164"/>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844B923-C722-4EDA-B911-A8132FA4D9D9}"/>
              </a:ext>
            </a:extLst>
          </p:cNvPr>
          <p:cNvCxnSpPr>
            <a:cxnSpLocks/>
          </p:cNvCxnSpPr>
          <p:nvPr/>
        </p:nvCxnSpPr>
        <p:spPr>
          <a:xfrm>
            <a:off x="7781247" y="3394382"/>
            <a:ext cx="0" cy="433558"/>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232C783-9EAF-468C-9BA6-4123CBB6B0C1}"/>
              </a:ext>
            </a:extLst>
          </p:cNvPr>
          <p:cNvSpPr/>
          <p:nvPr/>
        </p:nvSpPr>
        <p:spPr>
          <a:xfrm>
            <a:off x="6998039" y="2587396"/>
            <a:ext cx="1566416" cy="1073336"/>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dirty="0">
                <a:latin typeface="Source Sans Pro" panose="020B0503030403020204" pitchFamily="34" charset="0"/>
                <a:ea typeface="Source Sans Pro" panose="020B0503030403020204" pitchFamily="34" charset="0"/>
                <a:cs typeface="Arial" panose="020B0604020202020204" pitchFamily="34" charset="0"/>
              </a:rPr>
              <a:t>Jean Carlos Cappelletti Moreira </a:t>
            </a:r>
            <a:r>
              <a:rPr lang="pt-BR" baseline="0" dirty="0">
                <a:latin typeface="Source Sans Pro" panose="020B0503030403020204" pitchFamily="34" charset="0"/>
                <a:ea typeface="Source Sans Pro" panose="020B0503030403020204" pitchFamily="34" charset="0"/>
                <a:cs typeface="Arial" panose="020B0604020202020204" pitchFamily="34" charset="0"/>
              </a:rPr>
              <a:t>(33,33%)</a:t>
            </a:r>
            <a:endParaRPr lang="pt-BR"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2D219D2-190D-4E9B-B018-3C90A0109E65}"/>
              </a:ext>
            </a:extLst>
          </p:cNvPr>
          <p:cNvSpPr txBox="1"/>
          <p:nvPr/>
        </p:nvSpPr>
        <p:spPr>
          <a:xfrm>
            <a:off x="1064018" y="615445"/>
            <a:ext cx="3129383"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2.3 Quadro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Societário</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329907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742EA5B-AA83-4923-B372-1DC682CD1851}"/>
              </a:ext>
            </a:extLst>
          </p:cNvPr>
          <p:cNvGrpSpPr/>
          <p:nvPr/>
        </p:nvGrpSpPr>
        <p:grpSpPr>
          <a:xfrm>
            <a:off x="5108774" y="2768864"/>
            <a:ext cx="3711297" cy="1930193"/>
            <a:chOff x="2317406" y="5815362"/>
            <a:chExt cx="607313" cy="316858"/>
          </a:xfrm>
        </p:grpSpPr>
        <p:sp>
          <p:nvSpPr>
            <p:cNvPr id="12" name="Freeform 23">
              <a:extLst>
                <a:ext uri="{FF2B5EF4-FFF2-40B4-BE49-F238E27FC236}">
                  <a16:creationId xmlns:a16="http://schemas.microsoft.com/office/drawing/2014/main" id="{43FB4EC8-37D7-4ACD-9D87-BF50A7D416E2}"/>
                </a:ext>
              </a:extLst>
            </p:cNvPr>
            <p:cNvSpPr>
              <a:spLocks/>
            </p:cNvSpPr>
            <p:nvPr/>
          </p:nvSpPr>
          <p:spPr bwMode="auto">
            <a:xfrm>
              <a:off x="2768845" y="5846025"/>
              <a:ext cx="105620" cy="143098"/>
            </a:xfrm>
            <a:custGeom>
              <a:avLst/>
              <a:gdLst>
                <a:gd name="T0" fmla="*/ 24 w 48"/>
                <a:gd name="T1" fmla="*/ 65 h 65"/>
                <a:gd name="T2" fmla="*/ 48 w 48"/>
                <a:gd name="T3" fmla="*/ 29 h 65"/>
                <a:gd name="T4" fmla="*/ 24 w 48"/>
                <a:gd name="T5" fmla="*/ 0 h 65"/>
                <a:gd name="T6" fmla="*/ 1 w 48"/>
                <a:gd name="T7" fmla="*/ 23 h 65"/>
                <a:gd name="T8" fmla="*/ 29 w 48"/>
                <a:gd name="T9" fmla="*/ 12 h 65"/>
                <a:gd name="T10" fmla="*/ 31 w 48"/>
                <a:gd name="T11" fmla="*/ 16 h 65"/>
                <a:gd name="T12" fmla="*/ 0 w 48"/>
                <a:gd name="T13" fmla="*/ 28 h 65"/>
                <a:gd name="T14" fmla="*/ 0 w 48"/>
                <a:gd name="T15" fmla="*/ 29 h 65"/>
                <a:gd name="T16" fmla="*/ 24 w 4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5">
                  <a:moveTo>
                    <a:pt x="24" y="65"/>
                  </a:moveTo>
                  <a:cubicBezTo>
                    <a:pt x="38" y="65"/>
                    <a:pt x="48" y="50"/>
                    <a:pt x="48" y="29"/>
                  </a:cubicBezTo>
                  <a:cubicBezTo>
                    <a:pt x="48" y="12"/>
                    <a:pt x="38" y="0"/>
                    <a:pt x="24" y="0"/>
                  </a:cubicBezTo>
                  <a:cubicBezTo>
                    <a:pt x="12" y="0"/>
                    <a:pt x="3" y="9"/>
                    <a:pt x="1" y="23"/>
                  </a:cubicBezTo>
                  <a:cubicBezTo>
                    <a:pt x="29" y="12"/>
                    <a:pt x="29" y="12"/>
                    <a:pt x="29" y="12"/>
                  </a:cubicBezTo>
                  <a:cubicBezTo>
                    <a:pt x="31" y="16"/>
                    <a:pt x="31" y="16"/>
                    <a:pt x="31" y="16"/>
                  </a:cubicBezTo>
                  <a:cubicBezTo>
                    <a:pt x="0" y="28"/>
                    <a:pt x="0" y="28"/>
                    <a:pt x="0" y="28"/>
                  </a:cubicBezTo>
                  <a:cubicBezTo>
                    <a:pt x="0" y="28"/>
                    <a:pt x="0" y="29"/>
                    <a:pt x="0" y="29"/>
                  </a:cubicBezTo>
                  <a:cubicBezTo>
                    <a:pt x="0" y="50"/>
                    <a:pt x="11" y="65"/>
                    <a:pt x="24"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3" name="Freeform 24">
              <a:extLst>
                <a:ext uri="{FF2B5EF4-FFF2-40B4-BE49-F238E27FC236}">
                  <a16:creationId xmlns:a16="http://schemas.microsoft.com/office/drawing/2014/main" id="{F893F6C6-9B0F-4CE9-A7E5-968F5BA972E1}"/>
                </a:ext>
              </a:extLst>
            </p:cNvPr>
            <p:cNvSpPr>
              <a:spLocks/>
            </p:cNvSpPr>
            <p:nvPr/>
          </p:nvSpPr>
          <p:spPr bwMode="auto">
            <a:xfrm>
              <a:off x="2365958" y="5846025"/>
              <a:ext cx="105620" cy="143098"/>
            </a:xfrm>
            <a:custGeom>
              <a:avLst/>
              <a:gdLst>
                <a:gd name="T0" fmla="*/ 24 w 48"/>
                <a:gd name="T1" fmla="*/ 65 h 65"/>
                <a:gd name="T2" fmla="*/ 48 w 48"/>
                <a:gd name="T3" fmla="*/ 29 h 65"/>
                <a:gd name="T4" fmla="*/ 24 w 48"/>
                <a:gd name="T5" fmla="*/ 0 h 65"/>
                <a:gd name="T6" fmla="*/ 1 w 48"/>
                <a:gd name="T7" fmla="*/ 23 h 65"/>
                <a:gd name="T8" fmla="*/ 29 w 48"/>
                <a:gd name="T9" fmla="*/ 12 h 65"/>
                <a:gd name="T10" fmla="*/ 31 w 48"/>
                <a:gd name="T11" fmla="*/ 16 h 65"/>
                <a:gd name="T12" fmla="*/ 1 w 48"/>
                <a:gd name="T13" fmla="*/ 28 h 65"/>
                <a:gd name="T14" fmla="*/ 0 w 48"/>
                <a:gd name="T15" fmla="*/ 29 h 65"/>
                <a:gd name="T16" fmla="*/ 24 w 4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5">
                  <a:moveTo>
                    <a:pt x="24" y="65"/>
                  </a:moveTo>
                  <a:cubicBezTo>
                    <a:pt x="38" y="65"/>
                    <a:pt x="48" y="50"/>
                    <a:pt x="48" y="29"/>
                  </a:cubicBezTo>
                  <a:cubicBezTo>
                    <a:pt x="48" y="12"/>
                    <a:pt x="38" y="0"/>
                    <a:pt x="24" y="0"/>
                  </a:cubicBezTo>
                  <a:cubicBezTo>
                    <a:pt x="12" y="0"/>
                    <a:pt x="3" y="9"/>
                    <a:pt x="1" y="23"/>
                  </a:cubicBezTo>
                  <a:cubicBezTo>
                    <a:pt x="29" y="12"/>
                    <a:pt x="29" y="12"/>
                    <a:pt x="29" y="12"/>
                  </a:cubicBezTo>
                  <a:cubicBezTo>
                    <a:pt x="31" y="16"/>
                    <a:pt x="31" y="16"/>
                    <a:pt x="31" y="16"/>
                  </a:cubicBezTo>
                  <a:cubicBezTo>
                    <a:pt x="1" y="28"/>
                    <a:pt x="1" y="28"/>
                    <a:pt x="1" y="28"/>
                  </a:cubicBezTo>
                  <a:cubicBezTo>
                    <a:pt x="0" y="28"/>
                    <a:pt x="0" y="29"/>
                    <a:pt x="0" y="29"/>
                  </a:cubicBezTo>
                  <a:cubicBezTo>
                    <a:pt x="0" y="50"/>
                    <a:pt x="11" y="65"/>
                    <a:pt x="24"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5" name="Freeform 26">
              <a:extLst>
                <a:ext uri="{FF2B5EF4-FFF2-40B4-BE49-F238E27FC236}">
                  <a16:creationId xmlns:a16="http://schemas.microsoft.com/office/drawing/2014/main" id="{2D6F5238-85A4-45F4-A217-E39E7A19FF5D}"/>
                </a:ext>
              </a:extLst>
            </p:cNvPr>
            <p:cNvSpPr>
              <a:spLocks/>
            </p:cNvSpPr>
            <p:nvPr/>
          </p:nvSpPr>
          <p:spPr bwMode="auto">
            <a:xfrm>
              <a:off x="2563994" y="5815362"/>
              <a:ext cx="127766" cy="173761"/>
            </a:xfrm>
            <a:custGeom>
              <a:avLst/>
              <a:gdLst>
                <a:gd name="T0" fmla="*/ 29 w 58"/>
                <a:gd name="T1" fmla="*/ 79 h 79"/>
                <a:gd name="T2" fmla="*/ 58 w 58"/>
                <a:gd name="T3" fmla="*/ 35 h 79"/>
                <a:gd name="T4" fmla="*/ 29 w 58"/>
                <a:gd name="T5" fmla="*/ 0 h 79"/>
                <a:gd name="T6" fmla="*/ 0 w 58"/>
                <a:gd name="T7" fmla="*/ 32 h 79"/>
                <a:gd name="T8" fmla="*/ 42 w 58"/>
                <a:gd name="T9" fmla="*/ 15 h 79"/>
                <a:gd name="T10" fmla="*/ 44 w 58"/>
                <a:gd name="T11" fmla="*/ 20 h 79"/>
                <a:gd name="T12" fmla="*/ 0 w 58"/>
                <a:gd name="T13" fmla="*/ 37 h 79"/>
                <a:gd name="T14" fmla="*/ 29 w 58"/>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9">
                  <a:moveTo>
                    <a:pt x="29" y="79"/>
                  </a:moveTo>
                  <a:cubicBezTo>
                    <a:pt x="45" y="79"/>
                    <a:pt x="58" y="61"/>
                    <a:pt x="58" y="35"/>
                  </a:cubicBezTo>
                  <a:cubicBezTo>
                    <a:pt x="58" y="14"/>
                    <a:pt x="46" y="0"/>
                    <a:pt x="29" y="0"/>
                  </a:cubicBezTo>
                  <a:cubicBezTo>
                    <a:pt x="12" y="0"/>
                    <a:pt x="1" y="13"/>
                    <a:pt x="0" y="32"/>
                  </a:cubicBezTo>
                  <a:cubicBezTo>
                    <a:pt x="42" y="15"/>
                    <a:pt x="42" y="15"/>
                    <a:pt x="42" y="15"/>
                  </a:cubicBezTo>
                  <a:cubicBezTo>
                    <a:pt x="44" y="20"/>
                    <a:pt x="44" y="20"/>
                    <a:pt x="44" y="20"/>
                  </a:cubicBezTo>
                  <a:cubicBezTo>
                    <a:pt x="0" y="37"/>
                    <a:pt x="0" y="37"/>
                    <a:pt x="0" y="37"/>
                  </a:cubicBezTo>
                  <a:cubicBezTo>
                    <a:pt x="0" y="61"/>
                    <a:pt x="12" y="79"/>
                    <a:pt x="29"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6" name="Freeform 28">
              <a:extLst>
                <a:ext uri="{FF2B5EF4-FFF2-40B4-BE49-F238E27FC236}">
                  <a16:creationId xmlns:a16="http://schemas.microsoft.com/office/drawing/2014/main" id="{C45ED0E7-D303-49C6-905E-4E635AA17FFF}"/>
                </a:ext>
              </a:extLst>
            </p:cNvPr>
            <p:cNvSpPr>
              <a:spLocks/>
            </p:cNvSpPr>
            <p:nvPr/>
          </p:nvSpPr>
          <p:spPr bwMode="auto">
            <a:xfrm>
              <a:off x="2317406" y="5993381"/>
              <a:ext cx="191649" cy="110730"/>
            </a:xfrm>
            <a:custGeom>
              <a:avLst/>
              <a:gdLst>
                <a:gd name="T0" fmla="*/ 71 w 87"/>
                <a:gd name="T1" fmla="*/ 16 h 50"/>
                <a:gd name="T2" fmla="*/ 66 w 87"/>
                <a:gd name="T3" fmla="*/ 13 h 50"/>
                <a:gd name="T4" fmla="*/ 34 w 87"/>
                <a:gd name="T5" fmla="*/ 25 h 50"/>
                <a:gd name="T6" fmla="*/ 32 w 87"/>
                <a:gd name="T7" fmla="*/ 21 h 50"/>
                <a:gd name="T8" fmla="*/ 62 w 87"/>
                <a:gd name="T9" fmla="*/ 10 h 50"/>
                <a:gd name="T10" fmla="*/ 56 w 87"/>
                <a:gd name="T11" fmla="*/ 0 h 50"/>
                <a:gd name="T12" fmla="*/ 46 w 87"/>
                <a:gd name="T13" fmla="*/ 3 h 50"/>
                <a:gd name="T14" fmla="*/ 36 w 87"/>
                <a:gd name="T15" fmla="*/ 0 h 50"/>
                <a:gd name="T16" fmla="*/ 21 w 87"/>
                <a:gd name="T17" fmla="*/ 16 h 50"/>
                <a:gd name="T18" fmla="*/ 0 w 87"/>
                <a:gd name="T19" fmla="*/ 50 h 50"/>
                <a:gd name="T20" fmla="*/ 78 w 87"/>
                <a:gd name="T21" fmla="*/ 50 h 50"/>
                <a:gd name="T22" fmla="*/ 87 w 87"/>
                <a:gd name="T23" fmla="*/ 30 h 50"/>
                <a:gd name="T24" fmla="*/ 71 w 87"/>
                <a:gd name="T2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50">
                  <a:moveTo>
                    <a:pt x="71" y="16"/>
                  </a:moveTo>
                  <a:cubicBezTo>
                    <a:pt x="69" y="15"/>
                    <a:pt x="67" y="14"/>
                    <a:pt x="66" y="13"/>
                  </a:cubicBezTo>
                  <a:cubicBezTo>
                    <a:pt x="34" y="25"/>
                    <a:pt x="34" y="25"/>
                    <a:pt x="34" y="25"/>
                  </a:cubicBezTo>
                  <a:cubicBezTo>
                    <a:pt x="32" y="21"/>
                    <a:pt x="32" y="21"/>
                    <a:pt x="32" y="21"/>
                  </a:cubicBezTo>
                  <a:cubicBezTo>
                    <a:pt x="62" y="10"/>
                    <a:pt x="62" y="10"/>
                    <a:pt x="62" y="10"/>
                  </a:cubicBezTo>
                  <a:cubicBezTo>
                    <a:pt x="59" y="7"/>
                    <a:pt x="57" y="4"/>
                    <a:pt x="56" y="0"/>
                  </a:cubicBezTo>
                  <a:cubicBezTo>
                    <a:pt x="53" y="2"/>
                    <a:pt x="50" y="3"/>
                    <a:pt x="46" y="3"/>
                  </a:cubicBezTo>
                  <a:cubicBezTo>
                    <a:pt x="42" y="3"/>
                    <a:pt x="39" y="2"/>
                    <a:pt x="36" y="0"/>
                  </a:cubicBezTo>
                  <a:cubicBezTo>
                    <a:pt x="34" y="8"/>
                    <a:pt x="28" y="12"/>
                    <a:pt x="21" y="16"/>
                  </a:cubicBezTo>
                  <a:cubicBezTo>
                    <a:pt x="11" y="22"/>
                    <a:pt x="0" y="28"/>
                    <a:pt x="0" y="50"/>
                  </a:cubicBezTo>
                  <a:cubicBezTo>
                    <a:pt x="78" y="50"/>
                    <a:pt x="78" y="50"/>
                    <a:pt x="78" y="50"/>
                  </a:cubicBezTo>
                  <a:cubicBezTo>
                    <a:pt x="80" y="41"/>
                    <a:pt x="83" y="35"/>
                    <a:pt x="87" y="30"/>
                  </a:cubicBezTo>
                  <a:cubicBezTo>
                    <a:pt x="83" y="23"/>
                    <a:pt x="77" y="20"/>
                    <a:pt x="71"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7" name="Freeform 29">
              <a:extLst>
                <a:ext uri="{FF2B5EF4-FFF2-40B4-BE49-F238E27FC236}">
                  <a16:creationId xmlns:a16="http://schemas.microsoft.com/office/drawing/2014/main" id="{ADC77FE3-9694-4CFC-A92D-8069C712B24C}"/>
                </a:ext>
              </a:extLst>
            </p:cNvPr>
            <p:cNvSpPr>
              <a:spLocks/>
            </p:cNvSpPr>
            <p:nvPr/>
          </p:nvSpPr>
          <p:spPr bwMode="auto">
            <a:xfrm>
              <a:off x="2495427" y="5998492"/>
              <a:ext cx="248717" cy="133728"/>
            </a:xfrm>
            <a:custGeom>
              <a:avLst/>
              <a:gdLst>
                <a:gd name="T0" fmla="*/ 87 w 113"/>
                <a:gd name="T1" fmla="*/ 19 h 61"/>
                <a:gd name="T2" fmla="*/ 83 w 113"/>
                <a:gd name="T3" fmla="*/ 16 h 61"/>
                <a:gd name="T4" fmla="*/ 38 w 113"/>
                <a:gd name="T5" fmla="*/ 34 h 61"/>
                <a:gd name="T6" fmla="*/ 37 w 113"/>
                <a:gd name="T7" fmla="*/ 29 h 61"/>
                <a:gd name="T8" fmla="*/ 78 w 113"/>
                <a:gd name="T9" fmla="*/ 13 h 61"/>
                <a:gd name="T10" fmla="*/ 69 w 113"/>
                <a:gd name="T11" fmla="*/ 0 h 61"/>
                <a:gd name="T12" fmla="*/ 57 w 113"/>
                <a:gd name="T13" fmla="*/ 3 h 61"/>
                <a:gd name="T14" fmla="*/ 44 w 113"/>
                <a:gd name="T15" fmla="*/ 0 h 61"/>
                <a:gd name="T16" fmla="*/ 26 w 113"/>
                <a:gd name="T17" fmla="*/ 19 h 61"/>
                <a:gd name="T18" fmla="*/ 0 w 113"/>
                <a:gd name="T19" fmla="*/ 61 h 61"/>
                <a:gd name="T20" fmla="*/ 113 w 113"/>
                <a:gd name="T21" fmla="*/ 61 h 61"/>
                <a:gd name="T22" fmla="*/ 87 w 113"/>
                <a:gd name="T23"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61">
                  <a:moveTo>
                    <a:pt x="87" y="19"/>
                  </a:moveTo>
                  <a:cubicBezTo>
                    <a:pt x="86" y="18"/>
                    <a:pt x="84" y="17"/>
                    <a:pt x="83" y="16"/>
                  </a:cubicBezTo>
                  <a:cubicBezTo>
                    <a:pt x="38" y="34"/>
                    <a:pt x="38" y="34"/>
                    <a:pt x="38" y="34"/>
                  </a:cubicBezTo>
                  <a:cubicBezTo>
                    <a:pt x="37" y="29"/>
                    <a:pt x="37" y="29"/>
                    <a:pt x="37" y="29"/>
                  </a:cubicBezTo>
                  <a:cubicBezTo>
                    <a:pt x="78" y="13"/>
                    <a:pt x="78" y="13"/>
                    <a:pt x="78" y="13"/>
                  </a:cubicBezTo>
                  <a:cubicBezTo>
                    <a:pt x="74" y="10"/>
                    <a:pt x="70" y="6"/>
                    <a:pt x="69" y="0"/>
                  </a:cubicBezTo>
                  <a:cubicBezTo>
                    <a:pt x="66" y="2"/>
                    <a:pt x="61" y="3"/>
                    <a:pt x="57" y="3"/>
                  </a:cubicBezTo>
                  <a:cubicBezTo>
                    <a:pt x="52" y="3"/>
                    <a:pt x="48" y="2"/>
                    <a:pt x="44" y="0"/>
                  </a:cubicBezTo>
                  <a:cubicBezTo>
                    <a:pt x="42" y="10"/>
                    <a:pt x="34" y="14"/>
                    <a:pt x="26" y="19"/>
                  </a:cubicBezTo>
                  <a:cubicBezTo>
                    <a:pt x="14" y="26"/>
                    <a:pt x="1" y="34"/>
                    <a:pt x="0" y="61"/>
                  </a:cubicBezTo>
                  <a:cubicBezTo>
                    <a:pt x="113" y="61"/>
                    <a:pt x="113" y="61"/>
                    <a:pt x="113" y="61"/>
                  </a:cubicBezTo>
                  <a:cubicBezTo>
                    <a:pt x="112" y="34"/>
                    <a:pt x="99" y="26"/>
                    <a:pt x="87" y="19"/>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8" name="Freeform 52">
              <a:extLst>
                <a:ext uri="{FF2B5EF4-FFF2-40B4-BE49-F238E27FC236}">
                  <a16:creationId xmlns:a16="http://schemas.microsoft.com/office/drawing/2014/main" id="{2D80E407-06B3-4EFB-ACC5-DA32736E6F6A}"/>
                </a:ext>
              </a:extLst>
            </p:cNvPr>
            <p:cNvSpPr>
              <a:spLocks/>
            </p:cNvSpPr>
            <p:nvPr/>
          </p:nvSpPr>
          <p:spPr bwMode="auto">
            <a:xfrm>
              <a:off x="2731367" y="5993381"/>
              <a:ext cx="193352" cy="110730"/>
            </a:xfrm>
            <a:custGeom>
              <a:avLst/>
              <a:gdLst>
                <a:gd name="T0" fmla="*/ 66 w 88"/>
                <a:gd name="T1" fmla="*/ 16 h 50"/>
                <a:gd name="T2" fmla="*/ 61 w 88"/>
                <a:gd name="T3" fmla="*/ 13 h 50"/>
                <a:gd name="T4" fmla="*/ 30 w 88"/>
                <a:gd name="T5" fmla="*/ 25 h 50"/>
                <a:gd name="T6" fmla="*/ 28 w 88"/>
                <a:gd name="T7" fmla="*/ 21 h 50"/>
                <a:gd name="T8" fmla="*/ 57 w 88"/>
                <a:gd name="T9" fmla="*/ 10 h 50"/>
                <a:gd name="T10" fmla="*/ 51 w 88"/>
                <a:gd name="T11" fmla="*/ 0 h 50"/>
                <a:gd name="T12" fmla="*/ 41 w 88"/>
                <a:gd name="T13" fmla="*/ 3 h 50"/>
                <a:gd name="T14" fmla="*/ 31 w 88"/>
                <a:gd name="T15" fmla="*/ 0 h 50"/>
                <a:gd name="T16" fmla="*/ 16 w 88"/>
                <a:gd name="T17" fmla="*/ 16 h 50"/>
                <a:gd name="T18" fmla="*/ 0 w 88"/>
                <a:gd name="T19" fmla="*/ 30 h 50"/>
                <a:gd name="T20" fmla="*/ 9 w 88"/>
                <a:gd name="T21" fmla="*/ 50 h 50"/>
                <a:gd name="T22" fmla="*/ 88 w 88"/>
                <a:gd name="T23" fmla="*/ 50 h 50"/>
                <a:gd name="T24" fmla="*/ 66 w 88"/>
                <a:gd name="T2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0">
                  <a:moveTo>
                    <a:pt x="66" y="16"/>
                  </a:moveTo>
                  <a:cubicBezTo>
                    <a:pt x="64" y="15"/>
                    <a:pt x="63" y="14"/>
                    <a:pt x="61" y="13"/>
                  </a:cubicBezTo>
                  <a:cubicBezTo>
                    <a:pt x="30" y="25"/>
                    <a:pt x="30" y="25"/>
                    <a:pt x="30" y="25"/>
                  </a:cubicBezTo>
                  <a:cubicBezTo>
                    <a:pt x="28" y="21"/>
                    <a:pt x="28" y="21"/>
                    <a:pt x="28" y="21"/>
                  </a:cubicBezTo>
                  <a:cubicBezTo>
                    <a:pt x="57" y="10"/>
                    <a:pt x="57" y="10"/>
                    <a:pt x="57" y="10"/>
                  </a:cubicBezTo>
                  <a:cubicBezTo>
                    <a:pt x="54" y="7"/>
                    <a:pt x="52" y="4"/>
                    <a:pt x="51" y="0"/>
                  </a:cubicBezTo>
                  <a:cubicBezTo>
                    <a:pt x="48" y="2"/>
                    <a:pt x="45" y="3"/>
                    <a:pt x="41" y="3"/>
                  </a:cubicBezTo>
                  <a:cubicBezTo>
                    <a:pt x="37" y="3"/>
                    <a:pt x="34" y="2"/>
                    <a:pt x="31" y="0"/>
                  </a:cubicBezTo>
                  <a:cubicBezTo>
                    <a:pt x="29" y="8"/>
                    <a:pt x="23" y="12"/>
                    <a:pt x="16" y="16"/>
                  </a:cubicBezTo>
                  <a:cubicBezTo>
                    <a:pt x="10" y="20"/>
                    <a:pt x="4" y="23"/>
                    <a:pt x="0" y="30"/>
                  </a:cubicBezTo>
                  <a:cubicBezTo>
                    <a:pt x="4" y="35"/>
                    <a:pt x="8" y="41"/>
                    <a:pt x="9" y="50"/>
                  </a:cubicBezTo>
                  <a:cubicBezTo>
                    <a:pt x="88" y="50"/>
                    <a:pt x="88" y="50"/>
                    <a:pt x="88" y="50"/>
                  </a:cubicBezTo>
                  <a:cubicBezTo>
                    <a:pt x="87" y="28"/>
                    <a:pt x="76" y="22"/>
                    <a:pt x="66" y="16"/>
                  </a:cubicBezTo>
                  <a:close/>
                </a:path>
              </a:pathLst>
            </a:custGeom>
            <a:solidFill>
              <a:srgbClr val="D2E6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grpSp>
      <p:sp>
        <p:nvSpPr>
          <p:cNvPr id="19" name="Rectangle 18">
            <a:extLst>
              <a:ext uri="{FF2B5EF4-FFF2-40B4-BE49-F238E27FC236}">
                <a16:creationId xmlns:a16="http://schemas.microsoft.com/office/drawing/2014/main" id="{3F8ED330-8C0A-425D-B1B6-FF24B4C2931D}"/>
              </a:ext>
            </a:extLst>
          </p:cNvPr>
          <p:cNvSpPr/>
          <p:nvPr/>
        </p:nvSpPr>
        <p:spPr>
          <a:xfrm>
            <a:off x="694096" y="1698199"/>
            <a:ext cx="3934751" cy="827406"/>
          </a:xfrm>
          <a:prstGeom prst="rect">
            <a:avLst/>
          </a:prstGeom>
        </p:spPr>
        <p:txBody>
          <a:bodyPr wrap="square">
            <a:spAutoFit/>
          </a:bodyPr>
          <a:lstStyle/>
          <a:p>
            <a:pPr algn="just">
              <a:lnSpc>
                <a:spcPct val="150000"/>
              </a:lnSpc>
            </a:pPr>
            <a:r>
              <a:rPr lang="pt-BR" sz="1100" dirty="0">
                <a:solidFill>
                  <a:schemeClr val="bg2">
                    <a:lumMod val="10000"/>
                  </a:schemeClr>
                </a:solidFill>
                <a:latin typeface="Source Sans Pro Light" panose="020B0403030403020204" pitchFamily="34" charset="0"/>
              </a:rPr>
              <a:t>Apresenta-se a seguir a evolução do quadro funcional da Recuperanda, conforme informações encaminhadas pela sua administração:</a:t>
            </a:r>
            <a:endParaRPr lang="en-US" sz="1100" dirty="0">
              <a:solidFill>
                <a:schemeClr val="bg2">
                  <a:lumMod val="10000"/>
                </a:schemeClr>
              </a:solidFill>
              <a:latin typeface="Source Sans Pro Light" panose="020B0403030403020204" pitchFamily="34" charset="0"/>
            </a:endParaRPr>
          </a:p>
        </p:txBody>
      </p:sp>
      <p:sp>
        <p:nvSpPr>
          <p:cNvPr id="21" name="Freeform 54">
            <a:extLst>
              <a:ext uri="{FF2B5EF4-FFF2-40B4-BE49-F238E27FC236}">
                <a16:creationId xmlns:a16="http://schemas.microsoft.com/office/drawing/2014/main" id="{2CB55162-1687-4B1D-81D5-51CBAC9A1450}"/>
              </a:ext>
            </a:extLst>
          </p:cNvPr>
          <p:cNvSpPr>
            <a:spLocks/>
          </p:cNvSpPr>
          <p:nvPr/>
        </p:nvSpPr>
        <p:spPr bwMode="auto">
          <a:xfrm>
            <a:off x="4752055" y="3396300"/>
            <a:ext cx="356719" cy="174306"/>
          </a:xfrm>
          <a:custGeom>
            <a:avLst/>
            <a:gdLst>
              <a:gd name="T0" fmla="*/ 11 w 66"/>
              <a:gd name="T1" fmla="*/ 8 h 32"/>
              <a:gd name="T2" fmla="*/ 17 w 66"/>
              <a:gd name="T3" fmla="*/ 10 h 32"/>
              <a:gd name="T4" fmla="*/ 33 w 66"/>
              <a:gd name="T5" fmla="*/ 0 h 32"/>
              <a:gd name="T6" fmla="*/ 51 w 66"/>
              <a:gd name="T7" fmla="*/ 14 h 32"/>
              <a:gd name="T8" fmla="*/ 57 w 66"/>
              <a:gd name="T9" fmla="*/ 12 h 32"/>
              <a:gd name="T10" fmla="*/ 66 w 66"/>
              <a:gd name="T11" fmla="*/ 22 h 32"/>
              <a:gd name="T12" fmla="*/ 57 w 66"/>
              <a:gd name="T13" fmla="*/ 32 h 32"/>
              <a:gd name="T14" fmla="*/ 11 w 66"/>
              <a:gd name="T15" fmla="*/ 32 h 32"/>
              <a:gd name="T16" fmla="*/ 0 w 66"/>
              <a:gd name="T17" fmla="*/ 20 h 32"/>
              <a:gd name="T18" fmla="*/ 11 w 66"/>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2">
                <a:moveTo>
                  <a:pt x="11" y="8"/>
                </a:moveTo>
                <a:cubicBezTo>
                  <a:pt x="13" y="8"/>
                  <a:pt x="15" y="9"/>
                  <a:pt x="17" y="10"/>
                </a:cubicBezTo>
                <a:cubicBezTo>
                  <a:pt x="20" y="4"/>
                  <a:pt x="26" y="0"/>
                  <a:pt x="33" y="0"/>
                </a:cubicBezTo>
                <a:cubicBezTo>
                  <a:pt x="42" y="0"/>
                  <a:pt x="49" y="6"/>
                  <a:pt x="51" y="14"/>
                </a:cubicBezTo>
                <a:cubicBezTo>
                  <a:pt x="52" y="13"/>
                  <a:pt x="54" y="12"/>
                  <a:pt x="57" y="12"/>
                </a:cubicBezTo>
                <a:cubicBezTo>
                  <a:pt x="62" y="12"/>
                  <a:pt x="66" y="17"/>
                  <a:pt x="66" y="22"/>
                </a:cubicBezTo>
                <a:cubicBezTo>
                  <a:pt x="66" y="27"/>
                  <a:pt x="62" y="32"/>
                  <a:pt x="57" y="32"/>
                </a:cubicBezTo>
                <a:cubicBezTo>
                  <a:pt x="11" y="32"/>
                  <a:pt x="11" y="32"/>
                  <a:pt x="11" y="32"/>
                </a:cubicBezTo>
                <a:cubicBezTo>
                  <a:pt x="5" y="32"/>
                  <a:pt x="0" y="27"/>
                  <a:pt x="0" y="20"/>
                </a:cubicBezTo>
                <a:cubicBezTo>
                  <a:pt x="0" y="14"/>
                  <a:pt x="5" y="8"/>
                  <a:pt x="11" y="8"/>
                </a:cubicBezTo>
                <a:close/>
              </a:path>
            </a:pathLst>
          </a:custGeom>
          <a:solidFill>
            <a:schemeClr val="bg1"/>
          </a:solidFill>
          <a:ln w="9525">
            <a:noFill/>
            <a:round/>
            <a:headEnd/>
            <a:tailEnd/>
          </a:ln>
        </p:spPr>
        <p:txBody>
          <a:bodyPr vert="horz" wrap="square" lIns="68580" tIns="34291" rIns="68580" bIns="34291" numCol="1" anchor="t" anchorCtr="0" compatLnSpc="1">
            <a:prstTxWarp prst="textNoShape">
              <a:avLst/>
            </a:prstTxWarp>
          </a:bodyPr>
          <a:lstStyle/>
          <a:p>
            <a:endParaRPr lang="en-US" sz="1351"/>
          </a:p>
        </p:txBody>
      </p:sp>
      <p:sp>
        <p:nvSpPr>
          <p:cNvPr id="23" name="Rectangle 22">
            <a:extLst>
              <a:ext uri="{FF2B5EF4-FFF2-40B4-BE49-F238E27FC236}">
                <a16:creationId xmlns:a16="http://schemas.microsoft.com/office/drawing/2014/main" id="{ED46D69F-4835-42C9-BBF3-98313DCE40AF}"/>
              </a:ext>
            </a:extLst>
          </p:cNvPr>
          <p:cNvSpPr/>
          <p:nvPr/>
        </p:nvSpPr>
        <p:spPr>
          <a:xfrm>
            <a:off x="559500" y="4542075"/>
            <a:ext cx="4069347" cy="1081322"/>
          </a:xfrm>
          <a:prstGeom prst="rect">
            <a:avLst/>
          </a:prstGeom>
        </p:spPr>
        <p:txBody>
          <a:bodyPr wrap="square" numCol="1" spcCol="180000">
            <a:spAutoFit/>
          </a:bodyPr>
          <a:lstStyle/>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É possível observar que a Empresa está realizando suas atividades com um quadro reduzido de colaboradores. Constata-se também que, apesar da pandemia, não houve redução no quadro de funcionários.</a:t>
            </a:r>
          </a:p>
        </p:txBody>
      </p:sp>
      <p:sp>
        <p:nvSpPr>
          <p:cNvPr id="25" name="TextBox 24">
            <a:extLst>
              <a:ext uri="{FF2B5EF4-FFF2-40B4-BE49-F238E27FC236}">
                <a16:creationId xmlns:a16="http://schemas.microsoft.com/office/drawing/2014/main" id="{16447E7E-7EF7-4594-A13F-02D9E2E7DA92}"/>
              </a:ext>
            </a:extLst>
          </p:cNvPr>
          <p:cNvSpPr txBox="1"/>
          <p:nvPr/>
        </p:nvSpPr>
        <p:spPr>
          <a:xfrm>
            <a:off x="1064018" y="615445"/>
            <a:ext cx="3079689"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2.4 Quadro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Funcional</a:t>
            </a:r>
            <a:endParaRPr lang="en-US" sz="2400" b="1" dirty="0">
              <a:latin typeface="Source Sans Pro" panose="020B0503030403020204" pitchFamily="34" charset="0"/>
              <a:ea typeface="Source Sans Pro" panose="020B0503030403020204" pitchFamily="34" charset="0"/>
            </a:endParaRPr>
          </a:p>
        </p:txBody>
      </p:sp>
      <p:graphicFrame>
        <p:nvGraphicFramePr>
          <p:cNvPr id="26" name="Chart 25">
            <a:extLst>
              <a:ext uri="{FF2B5EF4-FFF2-40B4-BE49-F238E27FC236}">
                <a16:creationId xmlns:a16="http://schemas.microsoft.com/office/drawing/2014/main" id="{B982CA48-D8E1-49C0-8525-A9141D36C00B}"/>
              </a:ext>
            </a:extLst>
          </p:cNvPr>
          <p:cNvGraphicFramePr>
            <a:graphicFrameLocks/>
          </p:cNvGraphicFramePr>
          <p:nvPr>
            <p:extLst>
              <p:ext uri="{D42A27DB-BD31-4B8C-83A1-F6EECF244321}">
                <p14:modId xmlns:p14="http://schemas.microsoft.com/office/powerpoint/2010/main" val="3112057397"/>
              </p:ext>
            </p:extLst>
          </p:nvPr>
        </p:nvGraphicFramePr>
        <p:xfrm>
          <a:off x="681258" y="2531912"/>
          <a:ext cx="3831703" cy="1807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21351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88AD95-EC2F-4FC3-A675-AA9D6EEF1C5B}"/>
              </a:ext>
            </a:extLst>
          </p:cNvPr>
          <p:cNvSpPr txBox="1"/>
          <p:nvPr/>
        </p:nvSpPr>
        <p:spPr>
          <a:xfrm>
            <a:off x="1064018" y="615445"/>
            <a:ext cx="2369559"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2.5 </a:t>
            </a:r>
            <a:r>
              <a:rPr lang="en-US" sz="2400" b="1" dirty="0" err="1">
                <a:latin typeface="Source Sans Pro" panose="020B0503030403020204" pitchFamily="34" charset="0"/>
                <a:ea typeface="Source Sans Pro" panose="020B0503030403020204" pitchFamily="34" charset="0"/>
              </a:rPr>
              <a:t>Visita</a:t>
            </a:r>
            <a:r>
              <a:rPr lang="en-US" sz="2400" b="1" dirty="0">
                <a:latin typeface="Source Sans Pro" panose="020B0503030403020204" pitchFamily="34" charset="0"/>
                <a:ea typeface="Source Sans Pro" panose="020B0503030403020204" pitchFamily="34" charset="0"/>
              </a:rPr>
              <a:t> à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Sede</a:t>
            </a:r>
            <a:endParaRPr lang="en-US" sz="2400" b="1" dirty="0">
              <a:latin typeface="Source Sans Pro" panose="020B0503030403020204" pitchFamily="34" charset="0"/>
              <a:ea typeface="Source Sans Pro" panose="020B0503030403020204" pitchFamily="34" charset="0"/>
            </a:endParaRPr>
          </a:p>
        </p:txBody>
      </p:sp>
      <p:sp>
        <p:nvSpPr>
          <p:cNvPr id="6" name="Rectangle 5">
            <a:extLst>
              <a:ext uri="{FF2B5EF4-FFF2-40B4-BE49-F238E27FC236}">
                <a16:creationId xmlns:a16="http://schemas.microsoft.com/office/drawing/2014/main" id="{D4FA70D8-C525-4F6F-BFD6-191124852ED0}"/>
              </a:ext>
            </a:extLst>
          </p:cNvPr>
          <p:cNvSpPr/>
          <p:nvPr/>
        </p:nvSpPr>
        <p:spPr>
          <a:xfrm>
            <a:off x="697150" y="1286579"/>
            <a:ext cx="8154081" cy="5104696"/>
          </a:xfrm>
          <a:prstGeom prst="rect">
            <a:avLst/>
          </a:prstGeom>
          <a:ln>
            <a:solidFill>
              <a:schemeClr val="bg1"/>
            </a:solidFill>
          </a:ln>
        </p:spPr>
        <p:txBody>
          <a:bodyPr wrap="square" numCol="2" spcCol="180000">
            <a:noAutofit/>
          </a:bodyPr>
          <a:lstStyle/>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Em </a:t>
            </a:r>
            <a:r>
              <a:rPr lang="pt-BR" sz="1050" b="1" dirty="0">
                <a:solidFill>
                  <a:srgbClr val="0070C0"/>
                </a:solidFill>
                <a:latin typeface="Source Sans Pro Light" panose="020B0403030403020204" pitchFamily="34" charset="0"/>
              </a:rPr>
              <a:t>05/08/2020</a:t>
            </a:r>
            <a:r>
              <a:rPr lang="pt-BR" sz="1050" dirty="0">
                <a:solidFill>
                  <a:schemeClr val="bg2">
                    <a:lumMod val="10000"/>
                  </a:schemeClr>
                </a:solidFill>
                <a:latin typeface="Source Sans Pro Light" panose="020B0403030403020204" pitchFamily="34" charset="0"/>
              </a:rPr>
              <a:t>, a Administração Judicial realizou conferência virtual com os representantes da Recuperanda, Srs. Jean Carlos, Carlos Rech e Eduardo Rech.</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Além de verificar o andamento das atividades da Recuperanda, o encontro também objetivou trazer aos autos da Recuperação Judicial breve análise acerca da evolução dos negócios e eventuais informações relevantes para os interessados neste procedimento recuperatório.</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Inicialmente, a Administração Judicial questionou quais medidas a Recuperanda estava adotando para enfrentar os desafios impostos pela pandemia da Covid-19.</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O Sr. Carlos relatou que o início da pandemia, em meados de abril/20, houve redução nas atividades empresariais, com a fábrica funcionando apenas um turno por dia, consequência direta dos diversos cancelamentos de pedidos em carteira.</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Posteriormente, em meados do mês de julho/20, o mercado iniciou processo de reestruturação e de retomada de níveis mínimos de operação. Segundo o representante, o cenário que se desenha para os próximos meses é de otimismo, inclusive com possibilidades de finalizar o ano de 2020 com superação do ponto de equilíbrio operacional (aproximadamente R$ 130 mil mensais) e consequentes sobras de caixa.</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Os principais gargalos para a efetiva retomada e a almejada guinada empresarial são falta de capital de giro para aquisição de </a:t>
            </a:r>
            <a:r>
              <a:rPr lang="pt-BR" sz="1050" b="1" dirty="0">
                <a:solidFill>
                  <a:srgbClr val="0070C0"/>
                </a:solidFill>
                <a:latin typeface="Source Sans Pro Light" panose="020B0403030403020204" pitchFamily="34" charset="0"/>
              </a:rPr>
              <a:t>matéria-prima</a:t>
            </a:r>
            <a:r>
              <a:rPr lang="pt-BR" sz="1050" dirty="0">
                <a:solidFill>
                  <a:schemeClr val="bg2">
                    <a:lumMod val="10000"/>
                  </a:schemeClr>
                </a:solidFill>
                <a:latin typeface="Source Sans Pro Light" panose="020B0403030403020204" pitchFamily="34" charset="0"/>
              </a:rPr>
              <a:t> e o descompasso entre prazos de pagamento e prazos de recebimento.</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Com relação às vendas e recebíveis, os representantes da Devedora informaram que atualmente existe a necessidade de antecipação de recebimento de aproximadamente 70% do total faturado, ou seja, de cada R$ 100 mil vendidos, R$ 70 mil reais são objeto de antecipação com parceiros financeiros.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 realidade financeira gera considerável aumento de custo fixo e reduz significativamente a margem operacional da Empresa.</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p:txBody>
      </p:sp>
    </p:spTree>
    <p:extLst>
      <p:ext uri="{BB962C8B-B14F-4D97-AF65-F5344CB8AC3E}">
        <p14:creationId xmlns:p14="http://schemas.microsoft.com/office/powerpoint/2010/main" val="1352187552"/>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88AD95-EC2F-4FC3-A675-AA9D6EEF1C5B}"/>
              </a:ext>
            </a:extLst>
          </p:cNvPr>
          <p:cNvSpPr txBox="1"/>
          <p:nvPr/>
        </p:nvSpPr>
        <p:spPr>
          <a:xfrm>
            <a:off x="1064018" y="615445"/>
            <a:ext cx="2369559"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2.5 </a:t>
            </a:r>
            <a:r>
              <a:rPr lang="en-US" sz="2400" b="1" dirty="0" err="1">
                <a:latin typeface="Source Sans Pro" panose="020B0503030403020204" pitchFamily="34" charset="0"/>
                <a:ea typeface="Source Sans Pro" panose="020B0503030403020204" pitchFamily="34" charset="0"/>
              </a:rPr>
              <a:t>Visita</a:t>
            </a:r>
            <a:r>
              <a:rPr lang="en-US" sz="2400" b="1" dirty="0">
                <a:latin typeface="Source Sans Pro" panose="020B0503030403020204" pitchFamily="34" charset="0"/>
                <a:ea typeface="Source Sans Pro" panose="020B0503030403020204" pitchFamily="34" charset="0"/>
              </a:rPr>
              <a:t> à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Sede</a:t>
            </a:r>
            <a:endParaRPr lang="en-US" sz="2400" b="1" dirty="0">
              <a:latin typeface="Source Sans Pro" panose="020B0503030403020204" pitchFamily="34" charset="0"/>
              <a:ea typeface="Source Sans Pro" panose="020B0503030403020204" pitchFamily="34" charset="0"/>
            </a:endParaRPr>
          </a:p>
        </p:txBody>
      </p:sp>
      <p:sp>
        <p:nvSpPr>
          <p:cNvPr id="6" name="Rectangle 5">
            <a:extLst>
              <a:ext uri="{FF2B5EF4-FFF2-40B4-BE49-F238E27FC236}">
                <a16:creationId xmlns:a16="http://schemas.microsoft.com/office/drawing/2014/main" id="{D4FA70D8-C525-4F6F-BFD6-191124852ED0}"/>
              </a:ext>
            </a:extLst>
          </p:cNvPr>
          <p:cNvSpPr/>
          <p:nvPr/>
        </p:nvSpPr>
        <p:spPr>
          <a:xfrm>
            <a:off x="697150" y="1286579"/>
            <a:ext cx="8154081" cy="5104696"/>
          </a:xfrm>
          <a:prstGeom prst="rect">
            <a:avLst/>
          </a:prstGeom>
          <a:ln>
            <a:solidFill>
              <a:schemeClr val="bg1"/>
            </a:solidFill>
          </a:ln>
        </p:spPr>
        <p:txBody>
          <a:bodyPr wrap="square" numCol="2" spcCol="180000">
            <a:noAutofit/>
          </a:bodyPr>
          <a:lstStyle/>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Novamente os sócios da Recuperanda fizeram relato acerca das causas da crise que deram azo ao ajuizamento da Recuperação Judicial, dando especial enfoque às necessidades de readequação do parque industrial e de aquisição de novas máquinas.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 Administração Judicial questionou o modo como a Recuperanda lida com as constantes altas de valor da principal matéria-prima utilizada: o aço.</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Para equalizar a relação entre o aumento dos custos de produção e o aumento dos custos de venda dos produtos, os representantes afirmaram realizar constantes negociações com os principais clientes.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No entanto, aumentos significativos e de maior monta não costumam ser repassados de forma imediata para os preços de venda, na medida em que o resultado do repasse poderia levar à diminuição do número de clientes.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No que se refere à sazonalidade do mercado em que a Empresa está inserida, houve relato de constância no volume dos pedidos mensais, com breve aumento de pedidos no período que antecede ao final de cada ano, em função das buscas por aumento de estoques por parte dos clientes.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Ainda sobre os efeitos da pandemia, os sócios da Recuperanda afirmaram ter sofrido com constantes pedidos de dilatação de prazos de pagamentos dos seus clientes.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Afirmaram estar utilizando a flexibilização de carga horária e de salários instituída pelo Governo Federal, o que contribuiu para a  manutenção do regular exercício das atividades sem a necessidade de atraso de salários ou de redução do quadro funcional.</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Acerca das despesas correntes e com fato gerador posterior ao ajuizamento do procedimento recuperatório, a Recuperanda afirmou a possibilidade de arcar com os pagamentos nos prazos concedidos.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Finalmente, o sócio Carlos Rech anunciou sua permanência na administração da sociedade até o mês de novembro/20. Ainda não há definição sobre sua permanência no quadro societário, o que será estabelecido até o final do ano.</a:t>
            </a:r>
          </a:p>
        </p:txBody>
      </p:sp>
    </p:spTree>
    <p:extLst>
      <p:ext uri="{BB962C8B-B14F-4D97-AF65-F5344CB8AC3E}">
        <p14:creationId xmlns:p14="http://schemas.microsoft.com/office/powerpoint/2010/main" val="1268239236"/>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88AD95-EC2F-4FC3-A675-AA9D6EEF1C5B}"/>
              </a:ext>
            </a:extLst>
          </p:cNvPr>
          <p:cNvSpPr txBox="1"/>
          <p:nvPr/>
        </p:nvSpPr>
        <p:spPr>
          <a:xfrm>
            <a:off x="1064018" y="615445"/>
            <a:ext cx="4507965"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2.6 </a:t>
            </a:r>
            <a:r>
              <a:rPr lang="en-US" sz="2400" b="1" dirty="0" err="1">
                <a:latin typeface="Source Sans Pro" panose="020B0503030403020204" pitchFamily="34" charset="0"/>
                <a:ea typeface="Source Sans Pro" panose="020B0503030403020204" pitchFamily="34" charset="0"/>
              </a:rPr>
              <a:t>Fiscalização</a:t>
            </a:r>
            <a:r>
              <a:rPr lang="en-US" sz="2400" b="1" dirty="0">
                <a:latin typeface="Source Sans Pro" panose="020B0503030403020204" pitchFamily="34" charset="0"/>
                <a:ea typeface="Source Sans Pro" panose="020B0503030403020204" pitchFamily="34" charset="0"/>
              </a:rPr>
              <a:t> das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Atividades</a:t>
            </a:r>
            <a:endParaRPr lang="en-US" sz="2400" b="1" dirty="0">
              <a:latin typeface="Source Sans Pro" panose="020B0503030403020204" pitchFamily="34" charset="0"/>
              <a:ea typeface="Source Sans Pro" panose="020B0503030403020204" pitchFamily="34" charset="0"/>
            </a:endParaRPr>
          </a:p>
        </p:txBody>
      </p:sp>
      <p:sp>
        <p:nvSpPr>
          <p:cNvPr id="6" name="Rectangle 5">
            <a:extLst>
              <a:ext uri="{FF2B5EF4-FFF2-40B4-BE49-F238E27FC236}">
                <a16:creationId xmlns:a16="http://schemas.microsoft.com/office/drawing/2014/main" id="{D4FA70D8-C525-4F6F-BFD6-191124852ED0}"/>
              </a:ext>
            </a:extLst>
          </p:cNvPr>
          <p:cNvSpPr/>
          <p:nvPr/>
        </p:nvSpPr>
        <p:spPr>
          <a:xfrm>
            <a:off x="697150" y="1286579"/>
            <a:ext cx="8154081" cy="5104696"/>
          </a:xfrm>
          <a:prstGeom prst="rect">
            <a:avLst/>
          </a:prstGeom>
          <a:ln>
            <a:solidFill>
              <a:schemeClr val="bg1"/>
            </a:solidFill>
          </a:ln>
        </p:spPr>
        <p:txBody>
          <a:bodyPr wrap="square" numCol="2" spcCol="180000">
            <a:noAutofit/>
          </a:bodyPr>
          <a:lstStyle/>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Ao final da conferência virtual realizada com os representantes da Recuperanda, a Administração Judicial acompanhou em tempo real as atividades que estavam sendo desempenhadas na sede da Empresa. O vídeo está disponível e pode ser consultado através do </a:t>
            </a:r>
            <a:r>
              <a:rPr lang="pt-BR" sz="1050" i="1" dirty="0">
                <a:solidFill>
                  <a:schemeClr val="bg2">
                    <a:lumMod val="10000"/>
                  </a:schemeClr>
                </a:solidFill>
                <a:latin typeface="Source Sans Pro Light" panose="020B0403030403020204" pitchFamily="34" charset="0"/>
              </a:rPr>
              <a:t>QR Code</a:t>
            </a:r>
            <a:r>
              <a:rPr lang="pt-BR" sz="1050" dirty="0">
                <a:solidFill>
                  <a:schemeClr val="bg2">
                    <a:lumMod val="10000"/>
                  </a:schemeClr>
                </a:solidFill>
                <a:latin typeface="Source Sans Pro Light" panose="020B0403030403020204" pitchFamily="34" charset="0"/>
              </a:rPr>
              <a:t>¹ abaixo:</a:t>
            </a:r>
          </a:p>
        </p:txBody>
      </p:sp>
      <p:sp>
        <p:nvSpPr>
          <p:cNvPr id="3" name="Rectangle 2">
            <a:extLst>
              <a:ext uri="{FF2B5EF4-FFF2-40B4-BE49-F238E27FC236}">
                <a16:creationId xmlns:a16="http://schemas.microsoft.com/office/drawing/2014/main" id="{E2C723B8-6F8E-4065-BA6D-C87FC7E1651D}"/>
              </a:ext>
            </a:extLst>
          </p:cNvPr>
          <p:cNvSpPr/>
          <p:nvPr/>
        </p:nvSpPr>
        <p:spPr>
          <a:xfrm>
            <a:off x="614542" y="5775738"/>
            <a:ext cx="8576161" cy="99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900" i="1" dirty="0">
                <a:solidFill>
                  <a:schemeClr val="bg2">
                    <a:lumMod val="25000"/>
                  </a:schemeClr>
                </a:solidFill>
                <a:latin typeface="Source Sans Pro Light" panose="020B0403030403020204" pitchFamily="34" charset="0"/>
                <a:ea typeface="Source Sans Pro Light" panose="020B0403030403020204" pitchFamily="34" charset="0"/>
              </a:rPr>
              <a:t>¹QR </a:t>
            </a:r>
            <a:r>
              <a:rPr lang="pt-BR" sz="900" i="1" dirty="0" err="1">
                <a:solidFill>
                  <a:schemeClr val="bg2">
                    <a:lumMod val="25000"/>
                  </a:schemeClr>
                </a:solidFill>
                <a:latin typeface="Source Sans Pro Light" panose="020B0403030403020204" pitchFamily="34" charset="0"/>
                <a:ea typeface="Source Sans Pro Light" panose="020B0403030403020204" pitchFamily="34" charset="0"/>
              </a:rPr>
              <a:t>Code</a:t>
            </a:r>
            <a:r>
              <a:rPr lang="pt-BR" sz="900" i="1" dirty="0">
                <a:solidFill>
                  <a:schemeClr val="bg2">
                    <a:lumMod val="25000"/>
                  </a:schemeClr>
                </a:solidFill>
                <a:latin typeface="Source Sans Pro Light" panose="020B0403030403020204" pitchFamily="34" charset="0"/>
                <a:ea typeface="Source Sans Pro Light" panose="020B0403030403020204" pitchFamily="34" charset="0"/>
              </a:rPr>
              <a:t> é a abreviação de </a:t>
            </a:r>
            <a:r>
              <a:rPr lang="pt-BR" sz="900" i="1" dirty="0" err="1">
                <a:solidFill>
                  <a:schemeClr val="bg2">
                    <a:lumMod val="25000"/>
                  </a:schemeClr>
                </a:solidFill>
                <a:latin typeface="Source Sans Pro Light" panose="020B0403030403020204" pitchFamily="34" charset="0"/>
                <a:ea typeface="Source Sans Pro Light" panose="020B0403030403020204" pitchFamily="34" charset="0"/>
              </a:rPr>
              <a:t>quick</a:t>
            </a:r>
            <a:r>
              <a:rPr lang="pt-BR" sz="900" i="1" dirty="0">
                <a:solidFill>
                  <a:schemeClr val="bg2">
                    <a:lumMod val="25000"/>
                  </a:schemeClr>
                </a:solidFill>
                <a:latin typeface="Source Sans Pro Light" panose="020B0403030403020204" pitchFamily="34" charset="0"/>
                <a:ea typeface="Source Sans Pro Light" panose="020B0403030403020204" pitchFamily="34" charset="0"/>
              </a:rPr>
              <a:t> response </a:t>
            </a:r>
            <a:r>
              <a:rPr lang="pt-BR" sz="900" i="1" dirty="0" err="1">
                <a:solidFill>
                  <a:schemeClr val="bg2">
                    <a:lumMod val="25000"/>
                  </a:schemeClr>
                </a:solidFill>
                <a:latin typeface="Source Sans Pro Light" panose="020B0403030403020204" pitchFamily="34" charset="0"/>
                <a:ea typeface="Source Sans Pro Light" panose="020B0403030403020204" pitchFamily="34" charset="0"/>
              </a:rPr>
              <a:t>code</a:t>
            </a:r>
            <a:r>
              <a:rPr lang="pt-BR" sz="900" i="1" dirty="0">
                <a:solidFill>
                  <a:schemeClr val="bg2">
                    <a:lumMod val="25000"/>
                  </a:schemeClr>
                </a:solidFill>
                <a:latin typeface="Source Sans Pro Light" panose="020B0403030403020204" pitchFamily="34" charset="0"/>
                <a:ea typeface="Source Sans Pro Light" panose="020B0403030403020204" pitchFamily="34" charset="0"/>
              </a:rPr>
              <a:t> (código de resposta rápida). Trata-se de um código de barras bidimensional com capacidade de codificar atalhos para endereços eletrônicos. Para decifrar o código, é preciso ter um leitor de QR </a:t>
            </a:r>
            <a:r>
              <a:rPr lang="pt-BR" sz="900" i="1" dirty="0" err="1">
                <a:solidFill>
                  <a:schemeClr val="bg2">
                    <a:lumMod val="25000"/>
                  </a:schemeClr>
                </a:solidFill>
                <a:latin typeface="Source Sans Pro Light" panose="020B0403030403020204" pitchFamily="34" charset="0"/>
                <a:ea typeface="Source Sans Pro Light" panose="020B0403030403020204" pitchFamily="34" charset="0"/>
              </a:rPr>
              <a:t>Code</a:t>
            </a:r>
            <a:r>
              <a:rPr lang="pt-BR" sz="900" i="1" dirty="0">
                <a:solidFill>
                  <a:schemeClr val="bg2">
                    <a:lumMod val="25000"/>
                  </a:schemeClr>
                </a:solidFill>
                <a:latin typeface="Source Sans Pro Light" panose="020B0403030403020204" pitchFamily="34" charset="0"/>
                <a:ea typeface="Source Sans Pro Light" panose="020B0403030403020204" pitchFamily="34" charset="0"/>
              </a:rPr>
              <a:t> instalado no celular ou no computador. Feito isso, basta aproximar a câmera do smartphone ou a webcam do símbolo. Quase instantaneamente, o emblema dá acesso ao vídeo da visita da equipe de Administração Judicial.</a:t>
            </a:r>
          </a:p>
        </p:txBody>
      </p:sp>
      <p:grpSp>
        <p:nvGrpSpPr>
          <p:cNvPr id="7" name="Group 6">
            <a:extLst>
              <a:ext uri="{FF2B5EF4-FFF2-40B4-BE49-F238E27FC236}">
                <a16:creationId xmlns:a16="http://schemas.microsoft.com/office/drawing/2014/main" id="{D2A0137D-6034-4910-84FC-8739B81BC4C4}"/>
              </a:ext>
            </a:extLst>
          </p:cNvPr>
          <p:cNvGrpSpPr/>
          <p:nvPr/>
        </p:nvGrpSpPr>
        <p:grpSpPr>
          <a:xfrm>
            <a:off x="1917906" y="2540046"/>
            <a:ext cx="1830995" cy="3165931"/>
            <a:chOff x="2777030" y="1276350"/>
            <a:chExt cx="1871170" cy="3403312"/>
          </a:xfrm>
        </p:grpSpPr>
        <p:pic>
          <p:nvPicPr>
            <p:cNvPr id="8" name="Picture 7">
              <a:extLst>
                <a:ext uri="{FF2B5EF4-FFF2-40B4-BE49-F238E27FC236}">
                  <a16:creationId xmlns:a16="http://schemas.microsoft.com/office/drawing/2014/main" id="{D3F43D18-473B-494B-84E8-4EAB0905AC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9" name="Rectangle 8">
              <a:extLst>
                <a:ext uri="{FF2B5EF4-FFF2-40B4-BE49-F238E27FC236}">
                  <a16:creationId xmlns:a16="http://schemas.microsoft.com/office/drawing/2014/main" id="{0CF71CEC-251C-405B-8077-94066C6639BC}"/>
                </a:ext>
              </a:extLst>
            </p:cNvPr>
            <p:cNvSpPr/>
            <p:nvPr/>
          </p:nvSpPr>
          <p:spPr>
            <a:xfrm>
              <a:off x="2961703" y="1874759"/>
              <a:ext cx="1501824" cy="2211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pic>
        <p:nvPicPr>
          <p:cNvPr id="11" name="Picture 10">
            <a:extLst>
              <a:ext uri="{FF2B5EF4-FFF2-40B4-BE49-F238E27FC236}">
                <a16:creationId xmlns:a16="http://schemas.microsoft.com/office/drawing/2014/main" id="{96D740CB-2E6F-4EC6-932D-68E22D85EC32}"/>
              </a:ext>
            </a:extLst>
          </p:cNvPr>
          <p:cNvPicPr>
            <a:picLocks noChangeAspect="1"/>
          </p:cNvPicPr>
          <p:nvPr/>
        </p:nvPicPr>
        <p:blipFill>
          <a:blip r:embed="rId3"/>
          <a:stretch>
            <a:fillRect/>
          </a:stretch>
        </p:blipFill>
        <p:spPr>
          <a:xfrm>
            <a:off x="2297098" y="3586706"/>
            <a:ext cx="1072609" cy="1072609"/>
          </a:xfrm>
          <a:prstGeom prst="rect">
            <a:avLst/>
          </a:prstGeom>
        </p:spPr>
      </p:pic>
    </p:spTree>
    <p:extLst>
      <p:ext uri="{BB962C8B-B14F-4D97-AF65-F5344CB8AC3E}">
        <p14:creationId xmlns:p14="http://schemas.microsoft.com/office/powerpoint/2010/main" val="3797969210"/>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8B5305-5EE6-483D-BFF4-E7A66E6EF447}"/>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155282" y="3586864"/>
            <a:ext cx="2123063"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a:solidFill>
                  <a:schemeClr val="bg1"/>
                </a:solidFill>
                <a:latin typeface="Source Sans Pro" panose="020B0503030403020204" pitchFamily="34" charset="0"/>
              </a:rPr>
              <a:t>3. CRÉDITOS</a:t>
            </a:r>
            <a:endParaRPr lang="pt-BR" sz="1706"/>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790376" y="857255"/>
            <a:ext cx="3265750" cy="5143499"/>
          </a:xfrm>
          <a:prstGeom prst="rect">
            <a:avLst/>
          </a:prstGeom>
        </p:spPr>
        <p:txBody>
          <a:bodyPr vert="horz" lIns="68580" tIns="34290" rIns="68580" bIns="3429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5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3.1. Créditos por Classe</a:t>
            </a:r>
          </a:p>
          <a:p>
            <a:pPr>
              <a:lnSpc>
                <a:spcPct val="150000"/>
              </a:lnSpc>
            </a:pPr>
            <a:r>
              <a:rPr lang="pt-BR" sz="15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3.2. Principais Credores</a:t>
            </a:r>
          </a:p>
          <a:p>
            <a:pPr>
              <a:lnSpc>
                <a:spcPct val="150000"/>
              </a:lnSpc>
            </a:pPr>
            <a:endParaRPr lang="pt-BR" sz="15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668353" y="2098675"/>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4634784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EE42AE11-4358-4CEA-8D6E-C776C92A2779}"/>
              </a:ext>
            </a:extLst>
          </p:cNvPr>
          <p:cNvSpPr/>
          <p:nvPr/>
        </p:nvSpPr>
        <p:spPr>
          <a:xfrm>
            <a:off x="5818103" y="2206915"/>
            <a:ext cx="2812550" cy="2732928"/>
          </a:xfrm>
          <a:prstGeom prst="rect">
            <a:avLst/>
          </a:prstGeom>
        </p:spPr>
        <p:txBody>
          <a:bodyPr wrap="square" numCol="1" spcCol="180000">
            <a:spAutoFit/>
          </a:bodyPr>
          <a:lstStyle/>
          <a:p>
            <a:pPr marL="171450" indent="-171450" algn="just" defTabSz="237668">
              <a:lnSpc>
                <a:spcPct val="150000"/>
              </a:lnSpc>
              <a:buFont typeface="Arial" panose="020B0604020202020204" pitchFamily="34" charset="0"/>
              <a:buChar char="•"/>
            </a:pPr>
            <a:r>
              <a:rPr lang="pt-BR"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O passivo total declarado como sujeito à Recuperação Judicial atinge a monta de</a:t>
            </a:r>
            <a:r>
              <a:rPr lang="pt-BR" sz="1050" b="1"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R$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R$ 1.745.584,55</a:t>
            </a:r>
            <a:r>
              <a:rPr lang="pt-BR"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a:t>
            </a:r>
          </a:p>
          <a:p>
            <a:pPr marL="171450" indent="-171450" algn="just" defTabSz="237668">
              <a:lnSpc>
                <a:spcPct val="150000"/>
              </a:lnSpc>
              <a:buFont typeface="Arial" panose="020B0604020202020204" pitchFamily="34" charset="0"/>
              <a:buChar char="•"/>
            </a:pPr>
            <a:endParaRPr lang="pt-BR"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Arial" panose="020B0604020202020204" pitchFamily="34" charset="0"/>
              <a:buChar char="•"/>
            </a:pPr>
            <a:r>
              <a:rPr lang="pt-BR"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 lista de credores da Recuperanda é composta pela </a:t>
            </a:r>
            <a:r>
              <a:rPr lang="pt-BR"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Classe I – Trabalhistas (0,73%)</a:t>
            </a:r>
            <a:r>
              <a:rPr lang="pt-BR" sz="1050" b="1"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e </a:t>
            </a:r>
            <a:r>
              <a:rPr lang="pt-BR"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Classe III – Quirografários (99,27%).  </a:t>
            </a:r>
            <a:endPar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Arial" panose="020B0604020202020204" pitchFamily="34" charset="0"/>
              <a:buChar char="•"/>
            </a:pPr>
            <a:endParaRPr lang="en-US" sz="1050" b="1"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Arial" panose="020B0604020202020204" pitchFamily="34" charset="0"/>
              <a:buChar char="•"/>
            </a:pPr>
            <a:r>
              <a:rPr lang="en-US" sz="1050" dirty="0" err="1">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Destaca</a:t>
            </a:r>
            <a:r>
              <a:rPr lang="en-US"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-se o </a:t>
            </a:r>
            <a:r>
              <a:rPr lang="en-US" sz="1050" dirty="0" err="1">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baixo</a:t>
            </a:r>
            <a:r>
              <a:rPr lang="en-US"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en-US" sz="1050" dirty="0" err="1">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número</a:t>
            </a:r>
            <a:r>
              <a:rPr lang="en-US"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de </a:t>
            </a:r>
            <a:r>
              <a:rPr lang="en-US" sz="1050" dirty="0" err="1">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credores</a:t>
            </a:r>
            <a:r>
              <a:rPr lang="en-US"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en-US" sz="1050" dirty="0" err="1">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sendo</a:t>
            </a:r>
            <a:r>
              <a:rPr lang="en-US" sz="1050"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en-US" sz="1050" dirty="0" err="1">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apenas</a:t>
            </a:r>
            <a:r>
              <a:rPr lang="en-US" sz="1050" b="1" dirty="0">
                <a:solidFill>
                  <a:schemeClr val="bg2">
                    <a:lumMod val="25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7 </a:t>
            </a:r>
            <a:r>
              <a:rPr lang="en-US" sz="1050" b="1" dirty="0" err="1">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credores</a:t>
            </a:r>
            <a:r>
              <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en-US" sz="1050" b="1" dirty="0" err="1">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na</a:t>
            </a:r>
            <a:r>
              <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en-US" sz="1050" b="1" dirty="0" err="1">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Classe</a:t>
            </a:r>
            <a:r>
              <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I </a:t>
            </a:r>
            <a:r>
              <a:rPr lang="en-US" sz="1050"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e</a:t>
            </a:r>
            <a:r>
              <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5 </a:t>
            </a:r>
            <a:r>
              <a:rPr lang="en-US" sz="1050" b="1" dirty="0" err="1">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credores</a:t>
            </a:r>
            <a:r>
              <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en-US" sz="1050" b="1" dirty="0" err="1">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na</a:t>
            </a:r>
            <a:r>
              <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a:t>
            </a:r>
            <a:r>
              <a:rPr lang="en-US" sz="1050" b="1" dirty="0" err="1">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Classe</a:t>
            </a:r>
            <a:r>
              <a:rPr lang="en-US"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III.</a:t>
            </a:r>
            <a:endParaRPr lang="pt-BR" sz="1050" b="1" dirty="0">
              <a:solidFill>
                <a:srgbClr val="0070C0"/>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24B99BCE-5055-47F6-890D-AAB2EF876054}"/>
              </a:ext>
            </a:extLst>
          </p:cNvPr>
          <p:cNvGraphicFramePr>
            <a:graphicFrameLocks/>
          </p:cNvGraphicFramePr>
          <p:nvPr>
            <p:extLst>
              <p:ext uri="{D42A27DB-BD31-4B8C-83A1-F6EECF244321}">
                <p14:modId xmlns:p14="http://schemas.microsoft.com/office/powerpoint/2010/main" val="1342616368"/>
              </p:ext>
            </p:extLst>
          </p:nvPr>
        </p:nvGraphicFramePr>
        <p:xfrm>
          <a:off x="1006142" y="1518139"/>
          <a:ext cx="4458869" cy="429672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4F16E04-7CE8-4C32-B9DB-F5DED9638BB0}"/>
              </a:ext>
            </a:extLst>
          </p:cNvPr>
          <p:cNvSpPr txBox="1"/>
          <p:nvPr/>
        </p:nvSpPr>
        <p:spPr>
          <a:xfrm>
            <a:off x="1064018" y="615445"/>
            <a:ext cx="3262432"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3.1 </a:t>
            </a:r>
            <a:r>
              <a:rPr lang="en-US" sz="2400" b="1" dirty="0" err="1">
                <a:latin typeface="Source Sans Pro" panose="020B0503030403020204" pitchFamily="34" charset="0"/>
                <a:ea typeface="Source Sans Pro" panose="020B0503030403020204" pitchFamily="34" charset="0"/>
              </a:rPr>
              <a:t>Créditos</a:t>
            </a:r>
            <a:r>
              <a:rPr lang="en-US" sz="2400" b="1" dirty="0">
                <a:latin typeface="Source Sans Pro" panose="020B0503030403020204" pitchFamily="34" charset="0"/>
                <a:ea typeface="Source Sans Pro" panose="020B0503030403020204" pitchFamily="34" charset="0"/>
              </a:rPr>
              <a:t> por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Classe</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442776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EE42AE11-4358-4CEA-8D6E-C776C92A2779}"/>
              </a:ext>
            </a:extLst>
          </p:cNvPr>
          <p:cNvSpPr/>
          <p:nvPr/>
        </p:nvSpPr>
        <p:spPr>
          <a:xfrm>
            <a:off x="982795" y="2496915"/>
            <a:ext cx="3268363" cy="1763431"/>
          </a:xfrm>
          <a:prstGeom prst="rect">
            <a:avLst/>
          </a:prstGeom>
        </p:spPr>
        <p:txBody>
          <a:bodyPr wrap="square" numCol="1" spcCol="180000">
            <a:spAutoFit/>
          </a:bodyPr>
          <a:lstStyle/>
          <a:p>
            <a:pPr indent="237668" algn="just" defTabSz="237668">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Ao lado, apresenta-se através de gráfico os principais créditos sujeitos à Recuperação Judicial.</a:t>
            </a:r>
          </a:p>
          <a:p>
            <a:pPr indent="237668"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passivo sujeito à Recuperação Judicial é composto por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credores trabalhistas, instituições financeiras</a:t>
            </a:r>
            <a:r>
              <a:rPr lang="pt-BR" sz="1050"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 e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apenas um fornecedor de matéria-prima</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a:p>
            <a:pPr indent="237668"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577CC7F2-C1E5-4627-B836-C0D422B4B8F0}"/>
              </a:ext>
            </a:extLst>
          </p:cNvPr>
          <p:cNvGraphicFramePr>
            <a:graphicFrameLocks/>
          </p:cNvGraphicFramePr>
          <p:nvPr>
            <p:extLst>
              <p:ext uri="{D42A27DB-BD31-4B8C-83A1-F6EECF244321}">
                <p14:modId xmlns:p14="http://schemas.microsoft.com/office/powerpoint/2010/main" val="4044511157"/>
              </p:ext>
            </p:extLst>
          </p:nvPr>
        </p:nvGraphicFramePr>
        <p:xfrm>
          <a:off x="4499734" y="1029810"/>
          <a:ext cx="5008252" cy="5037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DEE0041F-0162-4BAF-B25E-27B9C995AC05}"/>
              </a:ext>
            </a:extLst>
          </p:cNvPr>
          <p:cNvSpPr txBox="1"/>
          <p:nvPr/>
        </p:nvSpPr>
        <p:spPr>
          <a:xfrm>
            <a:off x="1064018" y="615445"/>
            <a:ext cx="3302507"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3.2 </a:t>
            </a:r>
            <a:r>
              <a:rPr lang="en-US" sz="2400" b="1" dirty="0" err="1">
                <a:latin typeface="Source Sans Pro" panose="020B0503030403020204" pitchFamily="34" charset="0"/>
                <a:ea typeface="Source Sans Pro" panose="020B0503030403020204" pitchFamily="34" charset="0"/>
              </a:rPr>
              <a:t>Principais</a:t>
            </a:r>
            <a:r>
              <a:rPr lang="en-US" sz="2400" b="1" dirty="0">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Credores</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649563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C4DA42-A597-480A-B731-7D59794F09CD}"/>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017143" y="3612575"/>
            <a:ext cx="3302260"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dirty="0">
                <a:solidFill>
                  <a:schemeClr val="bg1"/>
                </a:solidFill>
                <a:latin typeface="Source Sans Pro" panose="020B0503030403020204" pitchFamily="34" charset="0"/>
              </a:rPr>
              <a:t>4. ANÁLISE ECONÔMICO- FINANCEIRA</a:t>
            </a:r>
            <a:endParaRPr lang="pt-BR" sz="1706"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59050" y="857250"/>
            <a:ext cx="3714750" cy="5143500"/>
          </a:xfrm>
          <a:prstGeom prst="rect">
            <a:avLst/>
          </a:prstGeom>
        </p:spPr>
        <p:txBody>
          <a:bodyPr vert="horz" lIns="68580" tIns="34290" rIns="68580" bIns="3429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4.1. Balanço Patrimonial</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4.2. Obrigações Tributárias</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4.3. Demonstração de Resultado</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4.4. Projeção de Fluxo de Caixa</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4.5. Indicadores Financeiros</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4.6. Fluxo de Caixa</a:t>
            </a:r>
          </a:p>
        </p:txBody>
      </p:sp>
      <p:sp>
        <p:nvSpPr>
          <p:cNvPr id="9" name="TextBox 8">
            <a:extLst>
              <a:ext uri="{FF2B5EF4-FFF2-40B4-BE49-F238E27FC236}">
                <a16:creationId xmlns:a16="http://schemas.microsoft.com/office/drawing/2014/main" id="{BB630F9C-FC3F-4EE9-A6BD-53DA5A617096}"/>
              </a:ext>
            </a:extLst>
          </p:cNvPr>
          <p:cNvSpPr txBox="1"/>
          <p:nvPr/>
        </p:nvSpPr>
        <p:spPr>
          <a:xfrm>
            <a:off x="534662" y="2205626"/>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33245110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2" name="TextBox 21"/>
          <p:cNvSpPr txBox="1"/>
          <p:nvPr/>
        </p:nvSpPr>
        <p:spPr>
          <a:xfrm>
            <a:off x="636406" y="1843204"/>
            <a:ext cx="3380353" cy="923330"/>
          </a:xfrm>
          <a:prstGeom prst="rect">
            <a:avLst/>
          </a:prstGeom>
          <a:noFill/>
        </p:spPr>
        <p:txBody>
          <a:bodyPr wrap="square">
            <a:spAutoFit/>
          </a:bodyPr>
          <a:lstStyle/>
          <a:p>
            <a:pPr lvl="1">
              <a:defRPr/>
            </a:pPr>
            <a:r>
              <a:rPr lang="en-US" sz="2700" b="1" kern="0" dirty="0">
                <a:solidFill>
                  <a:schemeClr val="bg1"/>
                </a:solidFill>
                <a:latin typeface="Source Sans Pro" panose="020B0503030403020204" pitchFamily="34" charset="0"/>
              </a:rPr>
              <a:t>RELATÓRIO </a:t>
            </a:r>
            <a:br>
              <a:rPr lang="en-US" sz="2700" b="1" kern="0" dirty="0">
                <a:solidFill>
                  <a:schemeClr val="bg1"/>
                </a:solidFill>
                <a:latin typeface="Source Sans Pro" panose="020B0503030403020204" pitchFamily="34" charset="0"/>
              </a:rPr>
            </a:br>
            <a:r>
              <a:rPr lang="en-US" sz="2700" b="1" kern="0" dirty="0">
                <a:solidFill>
                  <a:schemeClr val="bg1"/>
                </a:solidFill>
                <a:latin typeface="Source Sans Pro" panose="020B0503030403020204" pitchFamily="34" charset="0"/>
              </a:rPr>
              <a:t>DE ATIVIDADES</a:t>
            </a:r>
          </a:p>
        </p:txBody>
      </p:sp>
      <p:sp>
        <p:nvSpPr>
          <p:cNvPr id="18" name="Text Placeholder 4">
            <a:extLst>
              <a:ext uri="{FF2B5EF4-FFF2-40B4-BE49-F238E27FC236}">
                <a16:creationId xmlns:a16="http://schemas.microsoft.com/office/drawing/2014/main" id="{6D812F22-0ACA-4EDB-B56A-6C977C65B0D1}"/>
              </a:ext>
            </a:extLst>
          </p:cNvPr>
          <p:cNvSpPr txBox="1">
            <a:spLocks/>
          </p:cNvSpPr>
          <p:nvPr/>
        </p:nvSpPr>
        <p:spPr>
          <a:xfrm>
            <a:off x="1788687" y="3332598"/>
            <a:ext cx="1508867" cy="705848"/>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dirty="0">
                <a:solidFill>
                  <a:schemeClr val="bg1"/>
                </a:solidFill>
                <a:latin typeface="Source Sans Pro" panose="020B0503030403020204" pitchFamily="34" charset="0"/>
              </a:rPr>
              <a:t>ÍNDICE</a:t>
            </a:r>
          </a:p>
        </p:txBody>
      </p:sp>
      <p:graphicFrame>
        <p:nvGraphicFramePr>
          <p:cNvPr id="8" name="Table 7">
            <a:extLst>
              <a:ext uri="{FF2B5EF4-FFF2-40B4-BE49-F238E27FC236}">
                <a16:creationId xmlns:a16="http://schemas.microsoft.com/office/drawing/2014/main" id="{D1369BAF-4AA8-46D5-ABE3-F06C634F068B}"/>
              </a:ext>
            </a:extLst>
          </p:cNvPr>
          <p:cNvGraphicFramePr>
            <a:graphicFrameLocks noGrp="1"/>
          </p:cNvGraphicFramePr>
          <p:nvPr/>
        </p:nvGraphicFramePr>
        <p:xfrm>
          <a:off x="4777668" y="766087"/>
          <a:ext cx="3900168" cy="5675306"/>
        </p:xfrm>
        <a:graphic>
          <a:graphicData uri="http://schemas.openxmlformats.org/drawingml/2006/table">
            <a:tbl>
              <a:tblPr/>
              <a:tblGrid>
                <a:gridCol w="373534">
                  <a:extLst>
                    <a:ext uri="{9D8B030D-6E8A-4147-A177-3AD203B41FA5}">
                      <a16:colId xmlns:a16="http://schemas.microsoft.com/office/drawing/2014/main" val="3548555542"/>
                    </a:ext>
                  </a:extLst>
                </a:gridCol>
                <a:gridCol w="3345406">
                  <a:extLst>
                    <a:ext uri="{9D8B030D-6E8A-4147-A177-3AD203B41FA5}">
                      <a16:colId xmlns:a16="http://schemas.microsoft.com/office/drawing/2014/main" val="22172977"/>
                    </a:ext>
                  </a:extLst>
                </a:gridCol>
                <a:gridCol w="181228">
                  <a:extLst>
                    <a:ext uri="{9D8B030D-6E8A-4147-A177-3AD203B41FA5}">
                      <a16:colId xmlns:a16="http://schemas.microsoft.com/office/drawing/2014/main" val="3230522227"/>
                    </a:ext>
                  </a:extLst>
                </a:gridCol>
              </a:tblGrid>
              <a:tr h="179431">
                <a:tc gridSpan="2">
                  <a:txBody>
                    <a:bodyPr/>
                    <a:lstStyle/>
                    <a:p>
                      <a:pPr algn="l" rtl="0" fontAlgn="ctr">
                        <a:buClr>
                          <a:srgbClr val="000000"/>
                        </a:buClr>
                        <a:buSzPts val="1050"/>
                        <a:buFont typeface="Arial" panose="020B0604020202020204" pitchFamily="34" charset="0"/>
                        <a:buNone/>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1. Introdução ........................................................................................</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3</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36673205"/>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1.1. Considerações Preliminares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1855255"/>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1.2. Estágio Processual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5</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09675595"/>
                  </a:ext>
                </a:extLst>
              </a:tr>
              <a:tr h="22583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1.3. Cronograma Processual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6</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963601294"/>
                  </a:ext>
                </a:extLst>
              </a:tr>
              <a:tr h="225830">
                <a:tc gridSpan="2">
                  <a:txBody>
                    <a:bodyPr/>
                    <a:lstStyle/>
                    <a:p>
                      <a:pPr algn="l" rtl="0" fontAlgn="ctr">
                        <a:buClr>
                          <a:srgbClr val="000000"/>
                        </a:buClr>
                        <a:buSzPts val="1100"/>
                        <a:buFont typeface="Calibri" panose="020F0502020204030204" pitchFamily="34" charset="0"/>
                        <a:buNone/>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2. Informações sobre a Recuperanda ............................................</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8</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15470628"/>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2.1. Histórico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9</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05519933"/>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2.2. Informações Gerais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10</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77796570"/>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2.3. Quadro Societário..............................................................</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11</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0740279"/>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2.4. Quadro Funcional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12</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62799626"/>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2.5. Visita à Sede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13</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63573107"/>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2.6. Fiscalização das Atividades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15</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26622341"/>
                  </a:ext>
                </a:extLst>
              </a:tr>
              <a:tr h="225830">
                <a:tc gridSpan="2">
                  <a:txBody>
                    <a:bodyPr/>
                    <a:lstStyle/>
                    <a:p>
                      <a:pPr algn="l" rtl="0" fontAlgn="ctr">
                        <a:buClr>
                          <a:srgbClr val="000000"/>
                        </a:buClr>
                        <a:buSzPts val="1100"/>
                        <a:buFont typeface="Calibri" panose="020F0502020204030204" pitchFamily="34" charset="0"/>
                        <a:buNone/>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3. Créditos ............................................................................................</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16</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30117592"/>
                  </a:ext>
                </a:extLst>
              </a:tr>
              <a:tr h="213498">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3.1. Créditos por Classe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17</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69118236"/>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3.2. Principais Credores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18</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79866647"/>
                  </a:ext>
                </a:extLst>
              </a:tr>
              <a:tr h="258786">
                <a:tc gridSpan="2">
                  <a:txBody>
                    <a:bodyPr/>
                    <a:lstStyle/>
                    <a:p>
                      <a:pPr marL="0" marR="0" lvl="0" indent="0" algn="l" defTabSz="685800" rtl="0" eaLnBrk="1" fontAlgn="ctr"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4. Análise Econômico-Financeira ....................................................</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19</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32878019"/>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4.1. Balanço Patrimonial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20</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33526523"/>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4.2. Obrigações Tributárias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23</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26426224"/>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4.3. Demonstração de Resultado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24</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65723729"/>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4.4. Projeção de Fluxo de Caixa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26</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82282181"/>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4.5. Indicadores Financeiros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28</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6890272"/>
                  </a:ext>
                </a:extLst>
              </a:tr>
              <a:tr h="179431">
                <a:tc gridSpan="2">
                  <a:txBody>
                    <a:bodyPr/>
                    <a:lstStyle/>
                    <a:p>
                      <a:pPr marL="0" marR="0" lvl="0" indent="0" algn="l" defTabSz="685800" rtl="0" eaLnBrk="1" fontAlgn="ctr"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5. Análise Setorial ...............................................................................</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31</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07992971"/>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5.1. Preço do Aço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32</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22184513"/>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5.2. Principais </a:t>
                      </a:r>
                      <a:r>
                        <a:rPr lang="pt-BR" sz="1100" b="0" i="1" u="none" strike="noStrike" dirty="0">
                          <a:solidFill>
                            <a:srgbClr val="3B3838"/>
                          </a:solidFill>
                          <a:effectLst/>
                          <a:latin typeface="Source Sans Pro Light" panose="020B0403030403020204" pitchFamily="34" charset="0"/>
                          <a:ea typeface="Source Sans Pro Light" panose="020B0403030403020204" pitchFamily="34" charset="0"/>
                        </a:rPr>
                        <a:t>players</a:t>
                      </a:r>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 do setor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33</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80537574"/>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5.3. Covid-19 – Impactos Econômicos ................................</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34</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70109014"/>
                  </a:ext>
                </a:extLst>
              </a:tr>
              <a:tr h="259422">
                <a:tc gridSpan="2">
                  <a:txBody>
                    <a:bodyPr/>
                    <a:lstStyle/>
                    <a:p>
                      <a:pPr algn="l" rtl="0" fontAlgn="ctr">
                        <a:buClr>
                          <a:srgbClr val="000000"/>
                        </a:buClr>
                        <a:buSzPts val="1100"/>
                        <a:buFont typeface="Calibri" panose="020F0502020204030204" pitchFamily="34" charset="0"/>
                        <a:buNone/>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6. Informações Adicionais...................................................................</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37</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04226665"/>
                  </a:ext>
                </a:extLst>
              </a:tr>
              <a:tr h="179431">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6.1. Cumprimento das Obrigações........................................</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38</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60669387"/>
                  </a:ext>
                </a:extLst>
              </a:tr>
              <a:tr h="225830">
                <a:tc gridSpan="2">
                  <a:txBody>
                    <a:bodyPr/>
                    <a:lstStyle/>
                    <a:p>
                      <a:pPr algn="l" rtl="0" fontAlgn="ctr">
                        <a:buClr>
                          <a:srgbClr val="000000"/>
                        </a:buClr>
                        <a:buSzPts val="1100"/>
                        <a:buFont typeface="Calibri" panose="020F0502020204030204" pitchFamily="34" charset="0"/>
                        <a:buNone/>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7. Registro Fotográfico .........................................................................</a:t>
                      </a:r>
                      <a:endParaRPr lang="pt-BR"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39</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13681302"/>
                  </a:ext>
                </a:extLst>
              </a:tr>
              <a:tr h="225830">
                <a:tc gridSpan="2">
                  <a:txBody>
                    <a:bodyPr/>
                    <a:lstStyle/>
                    <a:p>
                      <a:pPr algn="l" rtl="0" fontAlgn="ctr">
                        <a:buClr>
                          <a:srgbClr val="000000"/>
                        </a:buClr>
                        <a:buSzPts val="1100"/>
                        <a:buFont typeface="Calibri" panose="020F0502020204030204" pitchFamily="34" charset="0"/>
                        <a:buNone/>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8. Glossário .............................................................................................</a:t>
                      </a:r>
                      <a:endParaRPr lang="pt-BR"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41</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74404929"/>
                  </a:ext>
                </a:extLst>
              </a:tr>
              <a:tr h="225830">
                <a:tc gridSpan="2">
                  <a:txBody>
                    <a:bodyPr/>
                    <a:lstStyle/>
                    <a:p>
                      <a:pPr algn="l" rtl="0" fontAlgn="ctr">
                        <a:buClr>
                          <a:srgbClr val="000000"/>
                        </a:buClr>
                        <a:buSzPts val="1100"/>
                        <a:buFont typeface="Calibri" panose="020F0502020204030204" pitchFamily="34" charset="0"/>
                        <a:buNone/>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9. Anexos .................................................................................................</a:t>
                      </a:r>
                      <a:endParaRPr lang="pt-BR"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44</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11417487"/>
                  </a:ext>
                </a:extLst>
              </a:tr>
            </a:tbl>
          </a:graphicData>
        </a:graphic>
      </p:graphicFrame>
    </p:spTree>
    <p:extLst>
      <p:ext uri="{BB962C8B-B14F-4D97-AF65-F5344CB8AC3E}">
        <p14:creationId xmlns:p14="http://schemas.microsoft.com/office/powerpoint/2010/main" val="146233823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6176691"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4.1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Balanço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Patrimonial</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827963" y="1422082"/>
            <a:ext cx="8159625" cy="309187"/>
          </a:xfrm>
          <a:prstGeom prst="rect">
            <a:avLst/>
          </a:prstGeom>
        </p:spPr>
        <p:txBody>
          <a:bodyPr wrap="square">
            <a:spAutoFit/>
          </a:bodyPr>
          <a:lstStyle/>
          <a:p>
            <a:pPr algn="just">
              <a:lnSpc>
                <a:spcPct val="150000"/>
              </a:lnSpc>
            </a:pPr>
            <a:r>
              <a:rPr lang="pt-BR" sz="1050" dirty="0">
                <a:solidFill>
                  <a:schemeClr val="bg2">
                    <a:lumMod val="10000"/>
                  </a:schemeClr>
                </a:solidFill>
                <a:latin typeface="Source Sans Pro Light" panose="020B0403030403020204" pitchFamily="34" charset="0"/>
              </a:rPr>
              <a:t>Apresenta-se a seguir o </a:t>
            </a:r>
            <a:r>
              <a:rPr lang="pt-BR" sz="1050" b="1" dirty="0">
                <a:solidFill>
                  <a:schemeClr val="accent6"/>
                </a:solidFill>
                <a:latin typeface="Source Sans Pro Light" panose="020B0403030403020204" pitchFamily="34" charset="0"/>
              </a:rPr>
              <a:t>demonstrativos contábeis </a:t>
            </a:r>
            <a:r>
              <a:rPr lang="pt-BR" sz="1050" dirty="0">
                <a:solidFill>
                  <a:schemeClr val="bg2">
                    <a:lumMod val="10000"/>
                  </a:schemeClr>
                </a:solidFill>
                <a:latin typeface="Source Sans Pro Light" panose="020B0403030403020204" pitchFamily="34" charset="0"/>
              </a:rPr>
              <a:t>referentes aos exercícios findos em 31 de dezembro de 2019,  31 de março e 30 de junho de 2020:</a:t>
            </a:r>
            <a:endParaRPr lang="en-US" sz="1050" dirty="0">
              <a:solidFill>
                <a:schemeClr val="bg2">
                  <a:lumMod val="10000"/>
                </a:schemeClr>
              </a:solidFill>
              <a:latin typeface="Source Sans Pro Light" panose="020B0403030403020204" pitchFamily="34" charset="0"/>
            </a:endParaRPr>
          </a:p>
        </p:txBody>
      </p:sp>
      <p:sp>
        <p:nvSpPr>
          <p:cNvPr id="8" name="Rectangle 7">
            <a:extLst>
              <a:ext uri="{FF2B5EF4-FFF2-40B4-BE49-F238E27FC236}">
                <a16:creationId xmlns:a16="http://schemas.microsoft.com/office/drawing/2014/main" id="{F6D000FA-24F7-47A6-B34D-919976695901}"/>
              </a:ext>
            </a:extLst>
          </p:cNvPr>
          <p:cNvSpPr/>
          <p:nvPr/>
        </p:nvSpPr>
        <p:spPr>
          <a:xfrm>
            <a:off x="1143001" y="6115259"/>
            <a:ext cx="7952018" cy="551561"/>
          </a:xfrm>
          <a:prstGeom prst="rect">
            <a:avLst/>
          </a:prstGeom>
        </p:spPr>
        <p:txBody>
          <a:bodyPr wrap="square" numCol="1" spcCol="180000" anchor="t">
            <a:spAutoFit/>
          </a:bodyPr>
          <a:lstStyle/>
          <a:p>
            <a:pPr algn="just" defTabSz="237668">
              <a:lnSpc>
                <a:spcPct val="150000"/>
              </a:lnSpc>
            </a:pPr>
            <a:r>
              <a:rPr lang="pt-BR" sz="105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ativo/passivo.</a:t>
            </a:r>
          </a:p>
          <a:p>
            <a:pPr algn="just" defTabSz="237668">
              <a:lnSpc>
                <a:spcPct val="150000"/>
              </a:lnSpc>
            </a:pPr>
            <a:r>
              <a:rPr lang="pt-BR" sz="105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dos saldos de período para período por rubrica.</a:t>
            </a:r>
          </a:p>
        </p:txBody>
      </p:sp>
      <p:graphicFrame>
        <p:nvGraphicFramePr>
          <p:cNvPr id="3" name="Table 2">
            <a:extLst>
              <a:ext uri="{FF2B5EF4-FFF2-40B4-BE49-F238E27FC236}">
                <a16:creationId xmlns:a16="http://schemas.microsoft.com/office/drawing/2014/main" id="{97DF550E-AC8B-43F7-9C61-8FBD667233AA}"/>
              </a:ext>
            </a:extLst>
          </p:cNvPr>
          <p:cNvGraphicFramePr>
            <a:graphicFrameLocks noGrp="1"/>
          </p:cNvGraphicFramePr>
          <p:nvPr>
            <p:extLst>
              <p:ext uri="{D42A27DB-BD31-4B8C-83A1-F6EECF244321}">
                <p14:modId xmlns:p14="http://schemas.microsoft.com/office/powerpoint/2010/main" val="3780092047"/>
              </p:ext>
            </p:extLst>
          </p:nvPr>
        </p:nvGraphicFramePr>
        <p:xfrm>
          <a:off x="1314450" y="2173839"/>
          <a:ext cx="7277100" cy="3498850"/>
        </p:xfrm>
        <a:graphic>
          <a:graphicData uri="http://schemas.openxmlformats.org/drawingml/2006/table">
            <a:tbl>
              <a:tblPr/>
              <a:tblGrid>
                <a:gridCol w="2844800">
                  <a:extLst>
                    <a:ext uri="{9D8B030D-6E8A-4147-A177-3AD203B41FA5}">
                      <a16:colId xmlns:a16="http://schemas.microsoft.com/office/drawing/2014/main" val="4147373721"/>
                    </a:ext>
                  </a:extLst>
                </a:gridCol>
                <a:gridCol w="762000">
                  <a:extLst>
                    <a:ext uri="{9D8B030D-6E8A-4147-A177-3AD203B41FA5}">
                      <a16:colId xmlns:a16="http://schemas.microsoft.com/office/drawing/2014/main" val="3348153323"/>
                    </a:ext>
                  </a:extLst>
                </a:gridCol>
                <a:gridCol w="431800">
                  <a:extLst>
                    <a:ext uri="{9D8B030D-6E8A-4147-A177-3AD203B41FA5}">
                      <a16:colId xmlns:a16="http://schemas.microsoft.com/office/drawing/2014/main" val="3569090983"/>
                    </a:ext>
                  </a:extLst>
                </a:gridCol>
                <a:gridCol w="431800">
                  <a:extLst>
                    <a:ext uri="{9D8B030D-6E8A-4147-A177-3AD203B41FA5}">
                      <a16:colId xmlns:a16="http://schemas.microsoft.com/office/drawing/2014/main" val="2841700128"/>
                    </a:ext>
                  </a:extLst>
                </a:gridCol>
                <a:gridCol w="762000">
                  <a:extLst>
                    <a:ext uri="{9D8B030D-6E8A-4147-A177-3AD203B41FA5}">
                      <a16:colId xmlns:a16="http://schemas.microsoft.com/office/drawing/2014/main" val="2041285389"/>
                    </a:ext>
                  </a:extLst>
                </a:gridCol>
                <a:gridCol w="431800">
                  <a:extLst>
                    <a:ext uri="{9D8B030D-6E8A-4147-A177-3AD203B41FA5}">
                      <a16:colId xmlns:a16="http://schemas.microsoft.com/office/drawing/2014/main" val="1042723644"/>
                    </a:ext>
                  </a:extLst>
                </a:gridCol>
                <a:gridCol w="393700">
                  <a:extLst>
                    <a:ext uri="{9D8B030D-6E8A-4147-A177-3AD203B41FA5}">
                      <a16:colId xmlns:a16="http://schemas.microsoft.com/office/drawing/2014/main" val="4258402709"/>
                    </a:ext>
                  </a:extLst>
                </a:gridCol>
                <a:gridCol w="762000">
                  <a:extLst>
                    <a:ext uri="{9D8B030D-6E8A-4147-A177-3AD203B41FA5}">
                      <a16:colId xmlns:a16="http://schemas.microsoft.com/office/drawing/2014/main" val="1922429554"/>
                    </a:ext>
                  </a:extLst>
                </a:gridCol>
                <a:gridCol w="457200">
                  <a:extLst>
                    <a:ext uri="{9D8B030D-6E8A-4147-A177-3AD203B41FA5}">
                      <a16:colId xmlns:a16="http://schemas.microsoft.com/office/drawing/2014/main" val="3175537963"/>
                    </a:ext>
                  </a:extLst>
                </a:gridCol>
              </a:tblGrid>
              <a:tr h="184150">
                <a:tc>
                  <a:txBody>
                    <a:bodyPr/>
                    <a:lstStyle/>
                    <a:p>
                      <a:pPr algn="l" fontAlgn="b"/>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b">
                    <a:lnL>
                      <a:noFill/>
                    </a:lnL>
                    <a:lnR>
                      <a:noFill/>
                    </a:lnR>
                    <a:lnT>
                      <a:noFill/>
                    </a:lnT>
                    <a:lnB>
                      <a:noFill/>
                    </a:lnB>
                  </a:tcPr>
                </a:tc>
                <a:tc>
                  <a:txBody>
                    <a:bodyPr/>
                    <a:lstStyle/>
                    <a:p>
                      <a:pPr algn="ct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jun/20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50" b="1" i="1" u="none" strike="noStrike">
                          <a:solidFill>
                            <a:srgbClr val="000000"/>
                          </a:solidFill>
                          <a:effectLst/>
                          <a:latin typeface="Source Sans Pro Light" panose="020B0403030403020204" pitchFamily="34" charset="0"/>
                          <a:ea typeface="Source Sans Pro Light" panose="020B0403030403020204" pitchFamily="34" charset="0"/>
                        </a:rPr>
                        <a:t>AV</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50" b="1" i="1" u="none" strike="noStrike">
                          <a:solidFill>
                            <a:srgbClr val="000000"/>
                          </a:solidFill>
                          <a:effectLst/>
                          <a:latin typeface="Source Sans Pro Light" panose="020B0403030403020204" pitchFamily="34" charset="0"/>
                          <a:ea typeface="Source Sans Pro Light" panose="020B0403030403020204" pitchFamily="34" charset="0"/>
                        </a:rPr>
                        <a:t>AH</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mar/20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50" b="1" i="1" u="none" strike="noStrike">
                          <a:solidFill>
                            <a:srgbClr val="000000"/>
                          </a:solidFill>
                          <a:effectLst/>
                          <a:latin typeface="Source Sans Pro Light" panose="020B0403030403020204" pitchFamily="34" charset="0"/>
                          <a:ea typeface="Source Sans Pro Light" panose="020B0403030403020204" pitchFamily="34" charset="0"/>
                        </a:rPr>
                        <a:t>AV</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50" b="1" i="1" u="none" strike="noStrike">
                          <a:solidFill>
                            <a:srgbClr val="000000"/>
                          </a:solidFill>
                          <a:effectLst/>
                          <a:latin typeface="Source Sans Pro Light" panose="020B0403030403020204" pitchFamily="34" charset="0"/>
                          <a:ea typeface="Source Sans Pro Light" panose="020B0403030403020204" pitchFamily="34" charset="0"/>
                        </a:rPr>
                        <a:t>AH</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dez/19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50" b="1" i="1" u="none" strike="noStrike">
                          <a:solidFill>
                            <a:srgbClr val="000000"/>
                          </a:solidFill>
                          <a:effectLst/>
                          <a:latin typeface="Source Sans Pro Light" panose="020B0403030403020204" pitchFamily="34" charset="0"/>
                          <a:ea typeface="Source Sans Pro Light" panose="020B0403030403020204" pitchFamily="34" charset="0"/>
                        </a:rPr>
                        <a:t>AV</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40555880"/>
                  </a:ext>
                </a:extLst>
              </a:tr>
              <a:tr h="18415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ATIVO</a:t>
                      </a:r>
                    </a:p>
                  </a:txBody>
                  <a:tcPr marL="0" marR="0" marT="0" marB="0" anchor="b">
                    <a:lnL>
                      <a:noFill/>
                    </a:lnL>
                    <a:lnR>
                      <a:noFill/>
                    </a:lnR>
                    <a:lnT>
                      <a:noFill/>
                    </a:lnT>
                    <a:lnB>
                      <a:noFill/>
                    </a:lnB>
                    <a:solidFill>
                      <a:srgbClr val="FFFFFF"/>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704.945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1.308.501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1.500.613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264816418"/>
                  </a:ext>
                </a:extLst>
              </a:tr>
              <a:tr h="18415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CIRCULANTE</a:t>
                      </a:r>
                    </a:p>
                  </a:txBody>
                  <a:tcPr marL="0" marR="0" marT="0" marB="0" anchor="b">
                    <a:lnL>
                      <a:noFill/>
                    </a:lnL>
                    <a:lnR>
                      <a:noFill/>
                    </a:lnR>
                    <a:lnT>
                      <a:noFill/>
                    </a:lnT>
                    <a:lnB>
                      <a:noFill/>
                    </a:lnB>
                    <a:solidFill>
                      <a:srgbClr val="FFFFFF"/>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279.589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-14%</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325.772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25%</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-53%</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692.119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46%</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392728807"/>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Caixa e Equivalentes de Caixa</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7.384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-90%</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74.562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6%</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-63%</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200.931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13%</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3729365235"/>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Contas a Receber</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66.100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207%</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21.547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-92%</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285.530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19%</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3491324002"/>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Estoques</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206.105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29%</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229.663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18%</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12%</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205.659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14%</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241639073"/>
                  </a:ext>
                </a:extLst>
              </a:tr>
              <a:tr h="18415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NÃO CIRCULANTE</a:t>
                      </a:r>
                    </a:p>
                  </a:txBody>
                  <a:tcPr marL="0" marR="0" marT="0" marB="0" anchor="b">
                    <a:lnL>
                      <a:noFill/>
                    </a:lnL>
                    <a:lnR>
                      <a:noFill/>
                    </a:lnR>
                    <a:lnT>
                      <a:noFill/>
                    </a:lnT>
                    <a:lnB>
                      <a:noFill/>
                    </a:lnB>
                    <a:solidFill>
                      <a:srgbClr val="FFFFFF"/>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425.355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60%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-57%</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982.729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75%</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22%</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808.494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54%</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195406727"/>
                  </a:ext>
                </a:extLst>
              </a:tr>
              <a:tr h="184150">
                <a:tc>
                  <a:txBody>
                    <a:bodyPr/>
                    <a:lstStyle/>
                    <a:p>
                      <a:pPr algn="l" fontAlgn="b"/>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Realizável a Longo Prazo</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3.433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dirty="0">
                          <a:solidFill>
                            <a:srgbClr val="000000"/>
                          </a:solidFill>
                          <a:effectLst/>
                          <a:latin typeface="Source Sans Pro Light" panose="020B0403030403020204" pitchFamily="34" charset="0"/>
                          <a:ea typeface="Source Sans Pro Light" panose="020B0403030403020204" pitchFamily="34" charset="0"/>
                        </a:rPr>
                        <a:t>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-99%</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535.449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41%</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34%</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400.449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27%</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2829489128"/>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Ativo Imobilizado</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421.922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60%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-6%</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447.280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34%</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408.045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27%</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632573390"/>
                  </a:ext>
                </a:extLst>
              </a:tr>
              <a:tr h="18415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PASSIVO E PATRIMÔNIO LÍQUIDO</a:t>
                      </a:r>
                    </a:p>
                  </a:txBody>
                  <a:tcPr marL="0" marR="0" marT="0" marB="0" anchor="b">
                    <a:lnL>
                      <a:noFill/>
                    </a:lnL>
                    <a:lnR>
                      <a:noFill/>
                    </a:lnR>
                    <a:lnT>
                      <a:noFill/>
                    </a:lnT>
                    <a:lnB>
                      <a:noFill/>
                    </a:lnB>
                    <a:solidFill>
                      <a:srgbClr val="FFFFFF"/>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1.691.786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1.531.045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1.500.613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100%</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3390533268"/>
                  </a:ext>
                </a:extLst>
              </a:tr>
              <a:tr h="18415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PASSIVO</a:t>
                      </a:r>
                    </a:p>
                  </a:txBody>
                  <a:tcPr marL="0" marR="0" marT="0" marB="0" anchor="b">
                    <a:lnL>
                      <a:noFill/>
                    </a:lnL>
                    <a:lnR>
                      <a:noFill/>
                    </a:lnR>
                    <a:lnT>
                      <a:noFill/>
                    </a:lnT>
                    <a:lnB>
                      <a:noFill/>
                    </a:lnB>
                    <a:solidFill>
                      <a:srgbClr val="FFFFFF"/>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2.029.400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120%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1.868.660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122%</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1.838.228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122%</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2040814488"/>
                  </a:ext>
                </a:extLst>
              </a:tr>
              <a:tr h="18415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CIRCULANTE</a:t>
                      </a:r>
                    </a:p>
                  </a:txBody>
                  <a:tcPr marL="0" marR="0" marT="0" marB="0" anchor="b">
                    <a:lnL>
                      <a:noFill/>
                    </a:lnL>
                    <a:lnR>
                      <a:noFill/>
                    </a:lnR>
                    <a:lnT>
                      <a:noFill/>
                    </a:lnT>
                    <a:lnB>
                      <a:noFill/>
                    </a:lnB>
                    <a:solidFill>
                      <a:srgbClr val="FFFFFF"/>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1.519.406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1.376.664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42%</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971.959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65%</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384163031"/>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Obrigações Trabalhistas</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9.771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-49%</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18.976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108%</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9.145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2101664959"/>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Tributos a Recolher</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45.815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-11%</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51.217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44%</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35.676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932615831"/>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Fornecedores</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127.389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8%</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37%</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92.649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6%</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95%</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47.454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2635153706"/>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Empréstimos e Financiamentos</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1.336.431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79%</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1.213.823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79%</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38%</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879.684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59%</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3709606245"/>
                  </a:ext>
                </a:extLst>
              </a:tr>
              <a:tr h="18415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NÃO CIRCULANTE</a:t>
                      </a:r>
                    </a:p>
                  </a:txBody>
                  <a:tcPr marL="0" marR="0" marT="0" marB="0" anchor="b">
                    <a:lnL>
                      <a:noFill/>
                    </a:lnL>
                    <a:lnR>
                      <a:noFill/>
                    </a:lnR>
                    <a:lnT>
                      <a:noFill/>
                    </a:lnT>
                    <a:lnB>
                      <a:noFill/>
                    </a:lnB>
                    <a:solidFill>
                      <a:srgbClr val="FFFFFF"/>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509.995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491.996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32%</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-43%</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866.269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58%</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641776810"/>
                  </a:ext>
                </a:extLst>
              </a:tr>
              <a:tr h="18415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Obrigações a Longo Prazo</a:t>
                      </a:r>
                    </a:p>
                  </a:txBody>
                  <a:tcPr marL="0" marR="0" marT="0"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509.995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491.996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32%</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-43%</a:t>
                      </a:r>
                    </a:p>
                  </a:txBody>
                  <a:tcPr marL="0" marR="0" marT="0" marB="0" anchor="ctr">
                    <a:lnL>
                      <a:noFill/>
                    </a:lnL>
                    <a:lnR>
                      <a:noFill/>
                    </a:lnR>
                    <a:lnT>
                      <a:noFill/>
                    </a:lnT>
                    <a:lnB>
                      <a:noFill/>
                    </a:lnB>
                    <a:solidFill>
                      <a:srgbClr val="F2F2F2"/>
                    </a:solidFill>
                  </a:tcPr>
                </a:tc>
                <a:tc>
                  <a:txBody>
                    <a:bodyPr/>
                    <a:lstStyle/>
                    <a:p>
                      <a:pPr algn="r"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866.269 </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58%</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209148133"/>
                  </a:ext>
                </a:extLst>
              </a:tr>
              <a:tr h="18415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PATRIMÔNIO LÍQUIDO</a:t>
                      </a:r>
                    </a:p>
                  </a:txBody>
                  <a:tcPr marL="0" marR="0" marT="0" marB="0" anchor="b">
                    <a:lnL>
                      <a:noFill/>
                    </a:lnL>
                    <a:lnR>
                      <a:noFill/>
                    </a:lnR>
                    <a:lnT>
                      <a:noFill/>
                    </a:lnT>
                    <a:lnB>
                      <a:noFill/>
                    </a:lnB>
                    <a:solidFill>
                      <a:srgbClr val="FFFFFF"/>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(337.615)</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-20%</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0%</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(337.615)</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-22%</a:t>
                      </a:r>
                    </a:p>
                  </a:txBody>
                  <a:tcPr marL="0" marR="0" marT="0" marB="0" anchor="ctr">
                    <a:lnL>
                      <a:noFill/>
                    </a:lnL>
                    <a:lnR>
                      <a:noFill/>
                    </a:lnR>
                    <a:lnT>
                      <a:noFill/>
                    </a:lnT>
                    <a:lnB>
                      <a:noFill/>
                    </a:lnB>
                    <a:solidFill>
                      <a:srgbClr val="F2F2F2"/>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0%</a:t>
                      </a:r>
                    </a:p>
                  </a:txBody>
                  <a:tcPr marL="0" marR="0" marT="0" marB="0" anchor="ctr">
                    <a:lnL>
                      <a:noFill/>
                    </a:lnL>
                    <a:lnR>
                      <a:noFill/>
                    </a:lnR>
                    <a:lnT>
                      <a:noFill/>
                    </a:lnT>
                    <a:lnB>
                      <a:noFill/>
                    </a:lnB>
                    <a:solidFill>
                      <a:srgbClr val="F2F2F2"/>
                    </a:solidFill>
                  </a:tcPr>
                </a:tc>
                <a:tc>
                  <a:txBody>
                    <a:bodyPr/>
                    <a:lstStyle/>
                    <a:p>
                      <a:pPr algn="r"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(337.615)</a:t>
                      </a:r>
                    </a:p>
                  </a:txBody>
                  <a:tcPr marL="0" marR="0" marT="0" marB="0" anchor="b">
                    <a:lnL>
                      <a:noFill/>
                    </a:lnL>
                    <a:lnR>
                      <a:noFill/>
                    </a:lnR>
                    <a:lnT>
                      <a:noFill/>
                    </a:lnT>
                    <a:lnB>
                      <a:noFill/>
                    </a:lnB>
                    <a:solidFill>
                      <a:srgbClr val="FFFFFF"/>
                    </a:solidFill>
                  </a:tcPr>
                </a:tc>
                <a:tc>
                  <a:txBody>
                    <a:bodyPr/>
                    <a:lstStyle/>
                    <a:p>
                      <a:pPr algn="ctr" fontAlgn="ctr"/>
                      <a:r>
                        <a:rPr lang="pt-BR" sz="1050" b="0" i="1" u="none" strike="noStrike" dirty="0">
                          <a:solidFill>
                            <a:srgbClr val="000000"/>
                          </a:solidFill>
                          <a:effectLst/>
                          <a:latin typeface="Source Sans Pro Light" panose="020B0403030403020204" pitchFamily="34" charset="0"/>
                          <a:ea typeface="Source Sans Pro Light" panose="020B0403030403020204" pitchFamily="34" charset="0"/>
                        </a:rPr>
                        <a:t>-22%</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2915905461"/>
                  </a:ext>
                </a:extLst>
              </a:tr>
            </a:tbl>
          </a:graphicData>
        </a:graphic>
      </p:graphicFrame>
    </p:spTree>
    <p:extLst>
      <p:ext uri="{BB962C8B-B14F-4D97-AF65-F5344CB8AC3E}">
        <p14:creationId xmlns:p14="http://schemas.microsoft.com/office/powerpoint/2010/main" val="1835088900"/>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6176691"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4.1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Balanço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Patrimonial</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827964" y="1319666"/>
            <a:ext cx="7877514" cy="573490"/>
          </a:xfrm>
          <a:prstGeom prst="rect">
            <a:avLst/>
          </a:prstGeom>
        </p:spPr>
        <p:txBody>
          <a:bodyPr wrap="square">
            <a:spAutoFit/>
          </a:bodyPr>
          <a:lstStyle/>
          <a:p>
            <a:pPr algn="just">
              <a:lnSpc>
                <a:spcPct val="150000"/>
              </a:lnSpc>
            </a:pPr>
            <a:r>
              <a:rPr lang="pt-BR" sz="1050" dirty="0">
                <a:solidFill>
                  <a:schemeClr val="bg2">
                    <a:lumMod val="10000"/>
                  </a:schemeClr>
                </a:solidFill>
                <a:latin typeface="Source Sans Pro Light" panose="020B0403030403020204" pitchFamily="34" charset="0"/>
              </a:rPr>
              <a:t>Ao analisar as rubricas de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Ativo </a:t>
            </a:r>
            <a:r>
              <a:rPr lang="pt-BR" sz="1050" dirty="0">
                <a:solidFill>
                  <a:schemeClr val="bg2">
                    <a:lumMod val="10000"/>
                  </a:schemeClr>
                </a:solidFill>
                <a:latin typeface="Source Sans Pro Light" panose="020B0403030403020204" pitchFamily="34" charset="0"/>
              </a:rPr>
              <a:t>e seus respectivos saldos contábeis, esta Equipe Técnica entende que os seguintes aspectos merecem ser destacados:</a:t>
            </a:r>
            <a:endParaRPr lang="en-US" sz="1050" dirty="0">
              <a:solidFill>
                <a:schemeClr val="bg2">
                  <a:lumMod val="10000"/>
                </a:schemeClr>
              </a:solidFill>
              <a:latin typeface="Source Sans Pro Light" panose="020B0403030403020204" pitchFamily="34" charset="0"/>
            </a:endParaRPr>
          </a:p>
        </p:txBody>
      </p:sp>
      <p:sp>
        <p:nvSpPr>
          <p:cNvPr id="8" name="Rectangle 7">
            <a:extLst>
              <a:ext uri="{FF2B5EF4-FFF2-40B4-BE49-F238E27FC236}">
                <a16:creationId xmlns:a16="http://schemas.microsoft.com/office/drawing/2014/main" id="{4323857C-FBDA-41B7-91FF-9B537998AB75}"/>
              </a:ext>
            </a:extLst>
          </p:cNvPr>
          <p:cNvSpPr/>
          <p:nvPr/>
        </p:nvSpPr>
        <p:spPr>
          <a:xfrm>
            <a:off x="827964" y="2201053"/>
            <a:ext cx="4327753" cy="4429546"/>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É possível observar reduções significativas dos saldos das contas de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Caixa e Equivalentes de Caixa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Contas a Receber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durante o primeiro semestre de 2020. Tais diminuições estão relacionadas com os impactos nas vendas e demais dificuldades impostas pela pandemia</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 montante registrado no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Ativo</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Imobilizado</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representava 60% do valor total dos ativos em junho de 2020. Os bens de maior valor contábil referiam-se a máquinas e equipamentos (R$ 331.487,62) e veículos (R$  55.000,00);</a:t>
            </a:r>
            <a:endParaRPr lang="pt-BR" sz="1050" dirty="0">
              <a:solidFill>
                <a:schemeClr val="tx1">
                  <a:lumMod val="5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tx1">
                  <a:lumMod val="5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Em relação aos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ativos</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realizáveis</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curto</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prazo</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nota-se que até o mês de abril de 2020 havia empréstimos contabilizados em favor dos sócios da Empresa, os quais ultrapassavam R$ 400.000,00. Conforme relatado pelos representantes da Recuperanda, este montante tem como origem recursos utilizados pelos sócios e que excederam o pró-labore mensal (que era fixado no equivalente a um salário mínimo). Os representantes ressaltam que tais valores eram utilizados para subsistência dos sócios e que novo valor já foi estabelecido como pró-labore (R$ 2.800,00) para os próximos meses, monta esta que não será excedida.</a:t>
            </a:r>
            <a:endParaRPr lang="pt-BR" sz="1050" dirty="0">
              <a:solidFill>
                <a:schemeClr val="tx1">
                  <a:lumMod val="5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p:txBody>
      </p:sp>
      <p:grpSp>
        <p:nvGrpSpPr>
          <p:cNvPr id="9" name="Group 4">
            <a:extLst>
              <a:ext uri="{FF2B5EF4-FFF2-40B4-BE49-F238E27FC236}">
                <a16:creationId xmlns:a16="http://schemas.microsoft.com/office/drawing/2014/main" id="{4EFFFC32-0F35-4113-945E-0891D3FB7693}"/>
              </a:ext>
            </a:extLst>
          </p:cNvPr>
          <p:cNvGrpSpPr>
            <a:grpSpLocks noChangeAspect="1"/>
          </p:cNvGrpSpPr>
          <p:nvPr/>
        </p:nvGrpSpPr>
        <p:grpSpPr bwMode="auto">
          <a:xfrm flipH="1">
            <a:off x="5641369" y="2718928"/>
            <a:ext cx="3507875" cy="2976563"/>
            <a:chOff x="1630" y="1324"/>
            <a:chExt cx="3737" cy="2500"/>
          </a:xfrm>
        </p:grpSpPr>
        <p:sp>
          <p:nvSpPr>
            <p:cNvPr id="10" name="Freeform 6">
              <a:extLst>
                <a:ext uri="{FF2B5EF4-FFF2-40B4-BE49-F238E27FC236}">
                  <a16:creationId xmlns:a16="http://schemas.microsoft.com/office/drawing/2014/main" id="{6D37B68B-E8CD-467D-BF09-3666F06FB185}"/>
                </a:ext>
              </a:extLst>
            </p:cNvPr>
            <p:cNvSpPr>
              <a:spLocks/>
            </p:cNvSpPr>
            <p:nvPr/>
          </p:nvSpPr>
          <p:spPr bwMode="auto">
            <a:xfrm>
              <a:off x="3821" y="2156"/>
              <a:ext cx="812" cy="850"/>
            </a:xfrm>
            <a:custGeom>
              <a:avLst/>
              <a:gdLst>
                <a:gd name="T0" fmla="*/ 443 w 812"/>
                <a:gd name="T1" fmla="*/ 0 h 850"/>
                <a:gd name="T2" fmla="*/ 812 w 812"/>
                <a:gd name="T3" fmla="*/ 850 h 850"/>
                <a:gd name="T4" fmla="*/ 369 w 812"/>
                <a:gd name="T5" fmla="*/ 850 h 850"/>
                <a:gd name="T6" fmla="*/ 0 w 812"/>
                <a:gd name="T7" fmla="*/ 0 h 850"/>
                <a:gd name="T8" fmla="*/ 203 w 812"/>
                <a:gd name="T9" fmla="*/ 0 h 850"/>
                <a:gd name="T10" fmla="*/ 443 w 812"/>
                <a:gd name="T11" fmla="*/ 0 h 850"/>
              </a:gdLst>
              <a:ahLst/>
              <a:cxnLst>
                <a:cxn ang="0">
                  <a:pos x="T0" y="T1"/>
                </a:cxn>
                <a:cxn ang="0">
                  <a:pos x="T2" y="T3"/>
                </a:cxn>
                <a:cxn ang="0">
                  <a:pos x="T4" y="T5"/>
                </a:cxn>
                <a:cxn ang="0">
                  <a:pos x="T6" y="T7"/>
                </a:cxn>
                <a:cxn ang="0">
                  <a:pos x="T8" y="T9"/>
                </a:cxn>
                <a:cxn ang="0">
                  <a:pos x="T10" y="T11"/>
                </a:cxn>
              </a:cxnLst>
              <a:rect l="0" t="0" r="r" b="b"/>
              <a:pathLst>
                <a:path w="812" h="850">
                  <a:moveTo>
                    <a:pt x="443" y="0"/>
                  </a:moveTo>
                  <a:lnTo>
                    <a:pt x="812" y="850"/>
                  </a:lnTo>
                  <a:lnTo>
                    <a:pt x="369" y="850"/>
                  </a:lnTo>
                  <a:lnTo>
                    <a:pt x="0" y="0"/>
                  </a:lnTo>
                  <a:lnTo>
                    <a:pt x="203" y="0"/>
                  </a:lnTo>
                  <a:lnTo>
                    <a:pt x="443"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1" name="Freeform 7">
              <a:extLst>
                <a:ext uri="{FF2B5EF4-FFF2-40B4-BE49-F238E27FC236}">
                  <a16:creationId xmlns:a16="http://schemas.microsoft.com/office/drawing/2014/main" id="{8ECEF2EF-133B-48EC-9C6C-745C9752320F}"/>
                </a:ext>
              </a:extLst>
            </p:cNvPr>
            <p:cNvSpPr>
              <a:spLocks/>
            </p:cNvSpPr>
            <p:nvPr/>
          </p:nvSpPr>
          <p:spPr bwMode="auto">
            <a:xfrm>
              <a:off x="3821" y="2156"/>
              <a:ext cx="812" cy="850"/>
            </a:xfrm>
            <a:custGeom>
              <a:avLst/>
              <a:gdLst>
                <a:gd name="T0" fmla="*/ 443 w 812"/>
                <a:gd name="T1" fmla="*/ 0 h 850"/>
                <a:gd name="T2" fmla="*/ 812 w 812"/>
                <a:gd name="T3" fmla="*/ 850 h 850"/>
                <a:gd name="T4" fmla="*/ 369 w 812"/>
                <a:gd name="T5" fmla="*/ 850 h 850"/>
                <a:gd name="T6" fmla="*/ 0 w 812"/>
                <a:gd name="T7" fmla="*/ 0 h 850"/>
                <a:gd name="T8" fmla="*/ 203 w 812"/>
                <a:gd name="T9" fmla="*/ 0 h 850"/>
                <a:gd name="T10" fmla="*/ 443 w 812"/>
                <a:gd name="T11" fmla="*/ 0 h 850"/>
              </a:gdLst>
              <a:ahLst/>
              <a:cxnLst>
                <a:cxn ang="0">
                  <a:pos x="T0" y="T1"/>
                </a:cxn>
                <a:cxn ang="0">
                  <a:pos x="T2" y="T3"/>
                </a:cxn>
                <a:cxn ang="0">
                  <a:pos x="T4" y="T5"/>
                </a:cxn>
                <a:cxn ang="0">
                  <a:pos x="T6" y="T7"/>
                </a:cxn>
                <a:cxn ang="0">
                  <a:pos x="T8" y="T9"/>
                </a:cxn>
                <a:cxn ang="0">
                  <a:pos x="T10" y="T11"/>
                </a:cxn>
              </a:cxnLst>
              <a:rect l="0" t="0" r="r" b="b"/>
              <a:pathLst>
                <a:path w="812" h="850">
                  <a:moveTo>
                    <a:pt x="443" y="0"/>
                  </a:moveTo>
                  <a:lnTo>
                    <a:pt x="812" y="850"/>
                  </a:lnTo>
                  <a:lnTo>
                    <a:pt x="369" y="850"/>
                  </a:lnTo>
                  <a:lnTo>
                    <a:pt x="0" y="0"/>
                  </a:lnTo>
                  <a:lnTo>
                    <a:pt x="203" y="0"/>
                  </a:lnTo>
                  <a:lnTo>
                    <a:pt x="4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2" name="Freeform 8">
              <a:extLst>
                <a:ext uri="{FF2B5EF4-FFF2-40B4-BE49-F238E27FC236}">
                  <a16:creationId xmlns:a16="http://schemas.microsoft.com/office/drawing/2014/main" id="{DD1DA87B-66A5-4375-97FE-7FB229F2D52C}"/>
                </a:ext>
              </a:extLst>
            </p:cNvPr>
            <p:cNvSpPr>
              <a:spLocks/>
            </p:cNvSpPr>
            <p:nvPr/>
          </p:nvSpPr>
          <p:spPr bwMode="auto">
            <a:xfrm>
              <a:off x="2968" y="2424"/>
              <a:ext cx="812" cy="854"/>
            </a:xfrm>
            <a:custGeom>
              <a:avLst/>
              <a:gdLst>
                <a:gd name="T0" fmla="*/ 443 w 812"/>
                <a:gd name="T1" fmla="*/ 0 h 854"/>
                <a:gd name="T2" fmla="*/ 812 w 812"/>
                <a:gd name="T3" fmla="*/ 854 h 854"/>
                <a:gd name="T4" fmla="*/ 369 w 812"/>
                <a:gd name="T5" fmla="*/ 854 h 854"/>
                <a:gd name="T6" fmla="*/ 0 w 812"/>
                <a:gd name="T7" fmla="*/ 0 h 854"/>
                <a:gd name="T8" fmla="*/ 443 w 812"/>
                <a:gd name="T9" fmla="*/ 0 h 854"/>
              </a:gdLst>
              <a:ahLst/>
              <a:cxnLst>
                <a:cxn ang="0">
                  <a:pos x="T0" y="T1"/>
                </a:cxn>
                <a:cxn ang="0">
                  <a:pos x="T2" y="T3"/>
                </a:cxn>
                <a:cxn ang="0">
                  <a:pos x="T4" y="T5"/>
                </a:cxn>
                <a:cxn ang="0">
                  <a:pos x="T6" y="T7"/>
                </a:cxn>
                <a:cxn ang="0">
                  <a:pos x="T8" y="T9"/>
                </a:cxn>
              </a:cxnLst>
              <a:rect l="0" t="0" r="r" b="b"/>
              <a:pathLst>
                <a:path w="812" h="854">
                  <a:moveTo>
                    <a:pt x="443" y="0"/>
                  </a:moveTo>
                  <a:lnTo>
                    <a:pt x="812" y="854"/>
                  </a:lnTo>
                  <a:lnTo>
                    <a:pt x="369" y="854"/>
                  </a:lnTo>
                  <a:lnTo>
                    <a:pt x="0" y="0"/>
                  </a:lnTo>
                  <a:lnTo>
                    <a:pt x="443"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3" name="Freeform 9">
              <a:extLst>
                <a:ext uri="{FF2B5EF4-FFF2-40B4-BE49-F238E27FC236}">
                  <a16:creationId xmlns:a16="http://schemas.microsoft.com/office/drawing/2014/main" id="{1853AA8E-840E-4A84-8FD8-EBAD3468ED2D}"/>
                </a:ext>
              </a:extLst>
            </p:cNvPr>
            <p:cNvSpPr>
              <a:spLocks/>
            </p:cNvSpPr>
            <p:nvPr/>
          </p:nvSpPr>
          <p:spPr bwMode="auto">
            <a:xfrm>
              <a:off x="2968" y="2424"/>
              <a:ext cx="812" cy="854"/>
            </a:xfrm>
            <a:custGeom>
              <a:avLst/>
              <a:gdLst>
                <a:gd name="T0" fmla="*/ 443 w 812"/>
                <a:gd name="T1" fmla="*/ 0 h 854"/>
                <a:gd name="T2" fmla="*/ 812 w 812"/>
                <a:gd name="T3" fmla="*/ 854 h 854"/>
                <a:gd name="T4" fmla="*/ 369 w 812"/>
                <a:gd name="T5" fmla="*/ 854 h 854"/>
                <a:gd name="T6" fmla="*/ 0 w 812"/>
                <a:gd name="T7" fmla="*/ 0 h 854"/>
                <a:gd name="T8" fmla="*/ 443 w 812"/>
                <a:gd name="T9" fmla="*/ 0 h 854"/>
              </a:gdLst>
              <a:ahLst/>
              <a:cxnLst>
                <a:cxn ang="0">
                  <a:pos x="T0" y="T1"/>
                </a:cxn>
                <a:cxn ang="0">
                  <a:pos x="T2" y="T3"/>
                </a:cxn>
                <a:cxn ang="0">
                  <a:pos x="T4" y="T5"/>
                </a:cxn>
                <a:cxn ang="0">
                  <a:pos x="T6" y="T7"/>
                </a:cxn>
                <a:cxn ang="0">
                  <a:pos x="T8" y="T9"/>
                </a:cxn>
              </a:cxnLst>
              <a:rect l="0" t="0" r="r" b="b"/>
              <a:pathLst>
                <a:path w="812" h="854">
                  <a:moveTo>
                    <a:pt x="443" y="0"/>
                  </a:moveTo>
                  <a:lnTo>
                    <a:pt x="812" y="854"/>
                  </a:lnTo>
                  <a:lnTo>
                    <a:pt x="369" y="854"/>
                  </a:lnTo>
                  <a:lnTo>
                    <a:pt x="0" y="0"/>
                  </a:lnTo>
                  <a:lnTo>
                    <a:pt x="4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4" name="Freeform 10">
              <a:extLst>
                <a:ext uri="{FF2B5EF4-FFF2-40B4-BE49-F238E27FC236}">
                  <a16:creationId xmlns:a16="http://schemas.microsoft.com/office/drawing/2014/main" id="{9F31C834-EBAF-41E8-AF8A-5160A65A737E}"/>
                </a:ext>
              </a:extLst>
            </p:cNvPr>
            <p:cNvSpPr>
              <a:spLocks/>
            </p:cNvSpPr>
            <p:nvPr/>
          </p:nvSpPr>
          <p:spPr bwMode="auto">
            <a:xfrm>
              <a:off x="2115" y="2696"/>
              <a:ext cx="812" cy="855"/>
            </a:xfrm>
            <a:custGeom>
              <a:avLst/>
              <a:gdLst>
                <a:gd name="T0" fmla="*/ 443 w 812"/>
                <a:gd name="T1" fmla="*/ 0 h 855"/>
                <a:gd name="T2" fmla="*/ 812 w 812"/>
                <a:gd name="T3" fmla="*/ 855 h 855"/>
                <a:gd name="T4" fmla="*/ 369 w 812"/>
                <a:gd name="T5" fmla="*/ 855 h 855"/>
                <a:gd name="T6" fmla="*/ 0 w 812"/>
                <a:gd name="T7" fmla="*/ 0 h 855"/>
                <a:gd name="T8" fmla="*/ 443 w 812"/>
                <a:gd name="T9" fmla="*/ 0 h 855"/>
              </a:gdLst>
              <a:ahLst/>
              <a:cxnLst>
                <a:cxn ang="0">
                  <a:pos x="T0" y="T1"/>
                </a:cxn>
                <a:cxn ang="0">
                  <a:pos x="T2" y="T3"/>
                </a:cxn>
                <a:cxn ang="0">
                  <a:pos x="T4" y="T5"/>
                </a:cxn>
                <a:cxn ang="0">
                  <a:pos x="T6" y="T7"/>
                </a:cxn>
                <a:cxn ang="0">
                  <a:pos x="T8" y="T9"/>
                </a:cxn>
              </a:cxnLst>
              <a:rect l="0" t="0" r="r" b="b"/>
              <a:pathLst>
                <a:path w="812" h="855">
                  <a:moveTo>
                    <a:pt x="443" y="0"/>
                  </a:moveTo>
                  <a:lnTo>
                    <a:pt x="812" y="855"/>
                  </a:lnTo>
                  <a:lnTo>
                    <a:pt x="369" y="855"/>
                  </a:lnTo>
                  <a:lnTo>
                    <a:pt x="0" y="0"/>
                  </a:lnTo>
                  <a:lnTo>
                    <a:pt x="443"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5" name="Freeform 11">
              <a:extLst>
                <a:ext uri="{FF2B5EF4-FFF2-40B4-BE49-F238E27FC236}">
                  <a16:creationId xmlns:a16="http://schemas.microsoft.com/office/drawing/2014/main" id="{4E4D2552-2E09-492A-A65A-156E96C31C3D}"/>
                </a:ext>
              </a:extLst>
            </p:cNvPr>
            <p:cNvSpPr>
              <a:spLocks/>
            </p:cNvSpPr>
            <p:nvPr/>
          </p:nvSpPr>
          <p:spPr bwMode="auto">
            <a:xfrm>
              <a:off x="2115" y="2696"/>
              <a:ext cx="812" cy="855"/>
            </a:xfrm>
            <a:custGeom>
              <a:avLst/>
              <a:gdLst>
                <a:gd name="T0" fmla="*/ 443 w 812"/>
                <a:gd name="T1" fmla="*/ 0 h 855"/>
                <a:gd name="T2" fmla="*/ 812 w 812"/>
                <a:gd name="T3" fmla="*/ 855 h 855"/>
                <a:gd name="T4" fmla="*/ 369 w 812"/>
                <a:gd name="T5" fmla="*/ 855 h 855"/>
                <a:gd name="T6" fmla="*/ 0 w 812"/>
                <a:gd name="T7" fmla="*/ 0 h 855"/>
                <a:gd name="T8" fmla="*/ 443 w 812"/>
                <a:gd name="T9" fmla="*/ 0 h 855"/>
              </a:gdLst>
              <a:ahLst/>
              <a:cxnLst>
                <a:cxn ang="0">
                  <a:pos x="T0" y="T1"/>
                </a:cxn>
                <a:cxn ang="0">
                  <a:pos x="T2" y="T3"/>
                </a:cxn>
                <a:cxn ang="0">
                  <a:pos x="T4" y="T5"/>
                </a:cxn>
                <a:cxn ang="0">
                  <a:pos x="T6" y="T7"/>
                </a:cxn>
                <a:cxn ang="0">
                  <a:pos x="T8" y="T9"/>
                </a:cxn>
              </a:cxnLst>
              <a:rect l="0" t="0" r="r" b="b"/>
              <a:pathLst>
                <a:path w="812" h="855">
                  <a:moveTo>
                    <a:pt x="443" y="0"/>
                  </a:moveTo>
                  <a:lnTo>
                    <a:pt x="812" y="855"/>
                  </a:lnTo>
                  <a:lnTo>
                    <a:pt x="369" y="855"/>
                  </a:lnTo>
                  <a:lnTo>
                    <a:pt x="0" y="0"/>
                  </a:lnTo>
                  <a:lnTo>
                    <a:pt x="4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6" name="Freeform 12">
              <a:extLst>
                <a:ext uri="{FF2B5EF4-FFF2-40B4-BE49-F238E27FC236}">
                  <a16:creationId xmlns:a16="http://schemas.microsoft.com/office/drawing/2014/main" id="{1560B991-517A-416D-8705-9EB80D28C14E}"/>
                </a:ext>
              </a:extLst>
            </p:cNvPr>
            <p:cNvSpPr>
              <a:spLocks/>
            </p:cNvSpPr>
            <p:nvPr/>
          </p:nvSpPr>
          <p:spPr bwMode="auto">
            <a:xfrm>
              <a:off x="3332" y="2156"/>
              <a:ext cx="928" cy="1122"/>
            </a:xfrm>
            <a:custGeom>
              <a:avLst/>
              <a:gdLst>
                <a:gd name="T0" fmla="*/ 485 w 928"/>
                <a:gd name="T1" fmla="*/ 0 h 1122"/>
                <a:gd name="T2" fmla="*/ 0 w 928"/>
                <a:gd name="T3" fmla="*/ 1122 h 1122"/>
                <a:gd name="T4" fmla="*/ 448 w 928"/>
                <a:gd name="T5" fmla="*/ 1122 h 1122"/>
                <a:gd name="T6" fmla="*/ 928 w 928"/>
                <a:gd name="T7" fmla="*/ 0 h 1122"/>
                <a:gd name="T8" fmla="*/ 485 w 928"/>
                <a:gd name="T9" fmla="*/ 0 h 1122"/>
              </a:gdLst>
              <a:ahLst/>
              <a:cxnLst>
                <a:cxn ang="0">
                  <a:pos x="T0" y="T1"/>
                </a:cxn>
                <a:cxn ang="0">
                  <a:pos x="T2" y="T3"/>
                </a:cxn>
                <a:cxn ang="0">
                  <a:pos x="T4" y="T5"/>
                </a:cxn>
                <a:cxn ang="0">
                  <a:pos x="T6" y="T7"/>
                </a:cxn>
                <a:cxn ang="0">
                  <a:pos x="T8" y="T9"/>
                </a:cxn>
              </a:cxnLst>
              <a:rect l="0" t="0" r="r" b="b"/>
              <a:pathLst>
                <a:path w="928" h="1122">
                  <a:moveTo>
                    <a:pt x="485" y="0"/>
                  </a:moveTo>
                  <a:lnTo>
                    <a:pt x="0" y="1122"/>
                  </a:lnTo>
                  <a:lnTo>
                    <a:pt x="448" y="1122"/>
                  </a:lnTo>
                  <a:lnTo>
                    <a:pt x="928" y="0"/>
                  </a:lnTo>
                  <a:lnTo>
                    <a:pt x="485" y="0"/>
                  </a:lnTo>
                  <a:close/>
                </a:path>
              </a:pathLst>
            </a:custGeom>
            <a:solidFill>
              <a:srgbClr val="BCB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7" name="Freeform 13">
              <a:extLst>
                <a:ext uri="{FF2B5EF4-FFF2-40B4-BE49-F238E27FC236}">
                  <a16:creationId xmlns:a16="http://schemas.microsoft.com/office/drawing/2014/main" id="{ACCFFA4B-BCFD-4F63-AD61-FFF90211EB10}"/>
                </a:ext>
              </a:extLst>
            </p:cNvPr>
            <p:cNvSpPr>
              <a:spLocks/>
            </p:cNvSpPr>
            <p:nvPr/>
          </p:nvSpPr>
          <p:spPr bwMode="auto">
            <a:xfrm>
              <a:off x="3332" y="2156"/>
              <a:ext cx="928" cy="1122"/>
            </a:xfrm>
            <a:custGeom>
              <a:avLst/>
              <a:gdLst>
                <a:gd name="T0" fmla="*/ 485 w 928"/>
                <a:gd name="T1" fmla="*/ 0 h 1122"/>
                <a:gd name="T2" fmla="*/ 0 w 928"/>
                <a:gd name="T3" fmla="*/ 1122 h 1122"/>
                <a:gd name="T4" fmla="*/ 448 w 928"/>
                <a:gd name="T5" fmla="*/ 1122 h 1122"/>
                <a:gd name="T6" fmla="*/ 928 w 928"/>
                <a:gd name="T7" fmla="*/ 0 h 1122"/>
                <a:gd name="T8" fmla="*/ 485 w 928"/>
                <a:gd name="T9" fmla="*/ 0 h 1122"/>
              </a:gdLst>
              <a:ahLst/>
              <a:cxnLst>
                <a:cxn ang="0">
                  <a:pos x="T0" y="T1"/>
                </a:cxn>
                <a:cxn ang="0">
                  <a:pos x="T2" y="T3"/>
                </a:cxn>
                <a:cxn ang="0">
                  <a:pos x="T4" y="T5"/>
                </a:cxn>
                <a:cxn ang="0">
                  <a:pos x="T6" y="T7"/>
                </a:cxn>
                <a:cxn ang="0">
                  <a:pos x="T8" y="T9"/>
                </a:cxn>
              </a:cxnLst>
              <a:rect l="0" t="0" r="r" b="b"/>
              <a:pathLst>
                <a:path w="928" h="1122">
                  <a:moveTo>
                    <a:pt x="485" y="0"/>
                  </a:moveTo>
                  <a:lnTo>
                    <a:pt x="0" y="1122"/>
                  </a:lnTo>
                  <a:lnTo>
                    <a:pt x="448" y="1122"/>
                  </a:lnTo>
                  <a:lnTo>
                    <a:pt x="928" y="0"/>
                  </a:lnTo>
                  <a:lnTo>
                    <a:pt x="4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8" name="Freeform 14">
              <a:extLst>
                <a:ext uri="{FF2B5EF4-FFF2-40B4-BE49-F238E27FC236}">
                  <a16:creationId xmlns:a16="http://schemas.microsoft.com/office/drawing/2014/main" id="{2D43EACE-FD39-4448-B990-32ED8D2A3BED}"/>
                </a:ext>
              </a:extLst>
            </p:cNvPr>
            <p:cNvSpPr>
              <a:spLocks/>
            </p:cNvSpPr>
            <p:nvPr/>
          </p:nvSpPr>
          <p:spPr bwMode="auto">
            <a:xfrm>
              <a:off x="3332" y="2156"/>
              <a:ext cx="928" cy="1122"/>
            </a:xfrm>
            <a:custGeom>
              <a:avLst/>
              <a:gdLst>
                <a:gd name="T0" fmla="*/ 928 w 928"/>
                <a:gd name="T1" fmla="*/ 0 h 1122"/>
                <a:gd name="T2" fmla="*/ 485 w 928"/>
                <a:gd name="T3" fmla="*/ 0 h 1122"/>
                <a:gd name="T4" fmla="*/ 226 w 928"/>
                <a:gd name="T5" fmla="*/ 600 h 1122"/>
                <a:gd name="T6" fmla="*/ 5 w 928"/>
                <a:gd name="T7" fmla="*/ 1118 h 1122"/>
                <a:gd name="T8" fmla="*/ 0 w 928"/>
                <a:gd name="T9" fmla="*/ 1122 h 1122"/>
                <a:gd name="T10" fmla="*/ 448 w 928"/>
                <a:gd name="T11" fmla="*/ 1122 h 1122"/>
                <a:gd name="T12" fmla="*/ 928 w 928"/>
                <a:gd name="T13" fmla="*/ 0 h 1122"/>
              </a:gdLst>
              <a:ahLst/>
              <a:cxnLst>
                <a:cxn ang="0">
                  <a:pos x="T0" y="T1"/>
                </a:cxn>
                <a:cxn ang="0">
                  <a:pos x="T2" y="T3"/>
                </a:cxn>
                <a:cxn ang="0">
                  <a:pos x="T4" y="T5"/>
                </a:cxn>
                <a:cxn ang="0">
                  <a:pos x="T6" y="T7"/>
                </a:cxn>
                <a:cxn ang="0">
                  <a:pos x="T8" y="T9"/>
                </a:cxn>
                <a:cxn ang="0">
                  <a:pos x="T10" y="T11"/>
                </a:cxn>
                <a:cxn ang="0">
                  <a:pos x="T12" y="T13"/>
                </a:cxn>
              </a:cxnLst>
              <a:rect l="0" t="0" r="r" b="b"/>
              <a:pathLst>
                <a:path w="928" h="1122">
                  <a:moveTo>
                    <a:pt x="928" y="0"/>
                  </a:moveTo>
                  <a:lnTo>
                    <a:pt x="485" y="0"/>
                  </a:lnTo>
                  <a:lnTo>
                    <a:pt x="226" y="600"/>
                  </a:lnTo>
                  <a:lnTo>
                    <a:pt x="5" y="1118"/>
                  </a:lnTo>
                  <a:lnTo>
                    <a:pt x="0" y="1122"/>
                  </a:lnTo>
                  <a:lnTo>
                    <a:pt x="448" y="1122"/>
                  </a:lnTo>
                  <a:lnTo>
                    <a:pt x="92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19" name="Freeform 15">
              <a:extLst>
                <a:ext uri="{FF2B5EF4-FFF2-40B4-BE49-F238E27FC236}">
                  <a16:creationId xmlns:a16="http://schemas.microsoft.com/office/drawing/2014/main" id="{49DA0AE9-0C16-4BC3-A6BE-D0A35C41605E}"/>
                </a:ext>
              </a:extLst>
            </p:cNvPr>
            <p:cNvSpPr>
              <a:spLocks/>
            </p:cNvSpPr>
            <p:nvPr/>
          </p:nvSpPr>
          <p:spPr bwMode="auto">
            <a:xfrm>
              <a:off x="3332" y="2156"/>
              <a:ext cx="928" cy="1122"/>
            </a:xfrm>
            <a:custGeom>
              <a:avLst/>
              <a:gdLst>
                <a:gd name="T0" fmla="*/ 928 w 928"/>
                <a:gd name="T1" fmla="*/ 0 h 1122"/>
                <a:gd name="T2" fmla="*/ 485 w 928"/>
                <a:gd name="T3" fmla="*/ 0 h 1122"/>
                <a:gd name="T4" fmla="*/ 226 w 928"/>
                <a:gd name="T5" fmla="*/ 600 h 1122"/>
                <a:gd name="T6" fmla="*/ 5 w 928"/>
                <a:gd name="T7" fmla="*/ 1118 h 1122"/>
                <a:gd name="T8" fmla="*/ 0 w 928"/>
                <a:gd name="T9" fmla="*/ 1122 h 1122"/>
                <a:gd name="T10" fmla="*/ 448 w 928"/>
                <a:gd name="T11" fmla="*/ 1122 h 1122"/>
                <a:gd name="T12" fmla="*/ 928 w 928"/>
                <a:gd name="T13" fmla="*/ 0 h 1122"/>
              </a:gdLst>
              <a:ahLst/>
              <a:cxnLst>
                <a:cxn ang="0">
                  <a:pos x="T0" y="T1"/>
                </a:cxn>
                <a:cxn ang="0">
                  <a:pos x="T2" y="T3"/>
                </a:cxn>
                <a:cxn ang="0">
                  <a:pos x="T4" y="T5"/>
                </a:cxn>
                <a:cxn ang="0">
                  <a:pos x="T6" y="T7"/>
                </a:cxn>
                <a:cxn ang="0">
                  <a:pos x="T8" y="T9"/>
                </a:cxn>
                <a:cxn ang="0">
                  <a:pos x="T10" y="T11"/>
                </a:cxn>
                <a:cxn ang="0">
                  <a:pos x="T12" y="T13"/>
                </a:cxn>
              </a:cxnLst>
              <a:rect l="0" t="0" r="r" b="b"/>
              <a:pathLst>
                <a:path w="928" h="1122">
                  <a:moveTo>
                    <a:pt x="928" y="0"/>
                  </a:moveTo>
                  <a:lnTo>
                    <a:pt x="485" y="0"/>
                  </a:lnTo>
                  <a:lnTo>
                    <a:pt x="226" y="600"/>
                  </a:lnTo>
                  <a:lnTo>
                    <a:pt x="5" y="1118"/>
                  </a:lnTo>
                  <a:lnTo>
                    <a:pt x="0" y="1122"/>
                  </a:lnTo>
                  <a:lnTo>
                    <a:pt x="448" y="1122"/>
                  </a:lnTo>
                  <a:lnTo>
                    <a:pt x="9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0" name="Freeform 16">
              <a:extLst>
                <a:ext uri="{FF2B5EF4-FFF2-40B4-BE49-F238E27FC236}">
                  <a16:creationId xmlns:a16="http://schemas.microsoft.com/office/drawing/2014/main" id="{B81B2F0A-CF3E-4D5D-930C-DF79127A34D2}"/>
                </a:ext>
              </a:extLst>
            </p:cNvPr>
            <p:cNvSpPr>
              <a:spLocks/>
            </p:cNvSpPr>
            <p:nvPr/>
          </p:nvSpPr>
          <p:spPr bwMode="auto">
            <a:xfrm>
              <a:off x="2484" y="2424"/>
              <a:ext cx="927" cy="1127"/>
            </a:xfrm>
            <a:custGeom>
              <a:avLst/>
              <a:gdLst>
                <a:gd name="T0" fmla="*/ 484 w 927"/>
                <a:gd name="T1" fmla="*/ 0 h 1127"/>
                <a:gd name="T2" fmla="*/ 0 w 927"/>
                <a:gd name="T3" fmla="*/ 1127 h 1127"/>
                <a:gd name="T4" fmla="*/ 443 w 927"/>
                <a:gd name="T5" fmla="*/ 1127 h 1127"/>
                <a:gd name="T6" fmla="*/ 927 w 927"/>
                <a:gd name="T7" fmla="*/ 0 h 1127"/>
                <a:gd name="T8" fmla="*/ 484 w 927"/>
                <a:gd name="T9" fmla="*/ 0 h 1127"/>
              </a:gdLst>
              <a:ahLst/>
              <a:cxnLst>
                <a:cxn ang="0">
                  <a:pos x="T0" y="T1"/>
                </a:cxn>
                <a:cxn ang="0">
                  <a:pos x="T2" y="T3"/>
                </a:cxn>
                <a:cxn ang="0">
                  <a:pos x="T4" y="T5"/>
                </a:cxn>
                <a:cxn ang="0">
                  <a:pos x="T6" y="T7"/>
                </a:cxn>
                <a:cxn ang="0">
                  <a:pos x="T8" y="T9"/>
                </a:cxn>
              </a:cxnLst>
              <a:rect l="0" t="0" r="r" b="b"/>
              <a:pathLst>
                <a:path w="927" h="1127">
                  <a:moveTo>
                    <a:pt x="484" y="0"/>
                  </a:moveTo>
                  <a:lnTo>
                    <a:pt x="0" y="1127"/>
                  </a:lnTo>
                  <a:lnTo>
                    <a:pt x="443" y="1127"/>
                  </a:lnTo>
                  <a:lnTo>
                    <a:pt x="927" y="0"/>
                  </a:lnTo>
                  <a:lnTo>
                    <a:pt x="484" y="0"/>
                  </a:lnTo>
                  <a:close/>
                </a:path>
              </a:pathLst>
            </a:custGeom>
            <a:solidFill>
              <a:srgbClr val="BCB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1" name="Freeform 17">
              <a:extLst>
                <a:ext uri="{FF2B5EF4-FFF2-40B4-BE49-F238E27FC236}">
                  <a16:creationId xmlns:a16="http://schemas.microsoft.com/office/drawing/2014/main" id="{DB07DF35-022B-4B06-9BBF-8AEDC0963D06}"/>
                </a:ext>
              </a:extLst>
            </p:cNvPr>
            <p:cNvSpPr>
              <a:spLocks/>
            </p:cNvSpPr>
            <p:nvPr/>
          </p:nvSpPr>
          <p:spPr bwMode="auto">
            <a:xfrm>
              <a:off x="2484" y="2424"/>
              <a:ext cx="927" cy="1127"/>
            </a:xfrm>
            <a:custGeom>
              <a:avLst/>
              <a:gdLst>
                <a:gd name="T0" fmla="*/ 484 w 927"/>
                <a:gd name="T1" fmla="*/ 0 h 1127"/>
                <a:gd name="T2" fmla="*/ 0 w 927"/>
                <a:gd name="T3" fmla="*/ 1127 h 1127"/>
                <a:gd name="T4" fmla="*/ 443 w 927"/>
                <a:gd name="T5" fmla="*/ 1127 h 1127"/>
                <a:gd name="T6" fmla="*/ 927 w 927"/>
                <a:gd name="T7" fmla="*/ 0 h 1127"/>
                <a:gd name="T8" fmla="*/ 484 w 927"/>
                <a:gd name="T9" fmla="*/ 0 h 1127"/>
              </a:gdLst>
              <a:ahLst/>
              <a:cxnLst>
                <a:cxn ang="0">
                  <a:pos x="T0" y="T1"/>
                </a:cxn>
                <a:cxn ang="0">
                  <a:pos x="T2" y="T3"/>
                </a:cxn>
                <a:cxn ang="0">
                  <a:pos x="T4" y="T5"/>
                </a:cxn>
                <a:cxn ang="0">
                  <a:pos x="T6" y="T7"/>
                </a:cxn>
                <a:cxn ang="0">
                  <a:pos x="T8" y="T9"/>
                </a:cxn>
              </a:cxnLst>
              <a:rect l="0" t="0" r="r" b="b"/>
              <a:pathLst>
                <a:path w="927" h="1127">
                  <a:moveTo>
                    <a:pt x="484" y="0"/>
                  </a:moveTo>
                  <a:lnTo>
                    <a:pt x="0" y="1127"/>
                  </a:lnTo>
                  <a:lnTo>
                    <a:pt x="443" y="1127"/>
                  </a:lnTo>
                  <a:lnTo>
                    <a:pt x="927" y="0"/>
                  </a:lnTo>
                  <a:lnTo>
                    <a:pt x="4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2" name="Freeform 18">
              <a:extLst>
                <a:ext uri="{FF2B5EF4-FFF2-40B4-BE49-F238E27FC236}">
                  <a16:creationId xmlns:a16="http://schemas.microsoft.com/office/drawing/2014/main" id="{03E9CE84-7153-481E-9BFB-37859E509279}"/>
                </a:ext>
              </a:extLst>
            </p:cNvPr>
            <p:cNvSpPr>
              <a:spLocks/>
            </p:cNvSpPr>
            <p:nvPr/>
          </p:nvSpPr>
          <p:spPr bwMode="auto">
            <a:xfrm>
              <a:off x="2484" y="2424"/>
              <a:ext cx="927" cy="1127"/>
            </a:xfrm>
            <a:custGeom>
              <a:avLst/>
              <a:gdLst>
                <a:gd name="T0" fmla="*/ 927 w 927"/>
                <a:gd name="T1" fmla="*/ 0 h 1127"/>
                <a:gd name="T2" fmla="*/ 484 w 927"/>
                <a:gd name="T3" fmla="*/ 0 h 1127"/>
                <a:gd name="T4" fmla="*/ 221 w 927"/>
                <a:gd name="T5" fmla="*/ 610 h 1127"/>
                <a:gd name="T6" fmla="*/ 0 w 927"/>
                <a:gd name="T7" fmla="*/ 1127 h 1127"/>
                <a:gd name="T8" fmla="*/ 443 w 927"/>
                <a:gd name="T9" fmla="*/ 1127 h 1127"/>
                <a:gd name="T10" fmla="*/ 927 w 927"/>
                <a:gd name="T11" fmla="*/ 0 h 1127"/>
              </a:gdLst>
              <a:ahLst/>
              <a:cxnLst>
                <a:cxn ang="0">
                  <a:pos x="T0" y="T1"/>
                </a:cxn>
                <a:cxn ang="0">
                  <a:pos x="T2" y="T3"/>
                </a:cxn>
                <a:cxn ang="0">
                  <a:pos x="T4" y="T5"/>
                </a:cxn>
                <a:cxn ang="0">
                  <a:pos x="T6" y="T7"/>
                </a:cxn>
                <a:cxn ang="0">
                  <a:pos x="T8" y="T9"/>
                </a:cxn>
                <a:cxn ang="0">
                  <a:pos x="T10" y="T11"/>
                </a:cxn>
              </a:cxnLst>
              <a:rect l="0" t="0" r="r" b="b"/>
              <a:pathLst>
                <a:path w="927" h="1127">
                  <a:moveTo>
                    <a:pt x="927" y="0"/>
                  </a:moveTo>
                  <a:lnTo>
                    <a:pt x="484" y="0"/>
                  </a:lnTo>
                  <a:lnTo>
                    <a:pt x="221" y="610"/>
                  </a:lnTo>
                  <a:lnTo>
                    <a:pt x="0" y="1127"/>
                  </a:lnTo>
                  <a:lnTo>
                    <a:pt x="443" y="1127"/>
                  </a:lnTo>
                  <a:lnTo>
                    <a:pt x="927"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3" name="Freeform 19">
              <a:extLst>
                <a:ext uri="{FF2B5EF4-FFF2-40B4-BE49-F238E27FC236}">
                  <a16:creationId xmlns:a16="http://schemas.microsoft.com/office/drawing/2014/main" id="{D58945CB-00C8-45E3-9254-D8E62350959B}"/>
                </a:ext>
              </a:extLst>
            </p:cNvPr>
            <p:cNvSpPr>
              <a:spLocks/>
            </p:cNvSpPr>
            <p:nvPr/>
          </p:nvSpPr>
          <p:spPr bwMode="auto">
            <a:xfrm>
              <a:off x="2484" y="2424"/>
              <a:ext cx="927" cy="1127"/>
            </a:xfrm>
            <a:custGeom>
              <a:avLst/>
              <a:gdLst>
                <a:gd name="T0" fmla="*/ 927 w 927"/>
                <a:gd name="T1" fmla="*/ 0 h 1127"/>
                <a:gd name="T2" fmla="*/ 484 w 927"/>
                <a:gd name="T3" fmla="*/ 0 h 1127"/>
                <a:gd name="T4" fmla="*/ 221 w 927"/>
                <a:gd name="T5" fmla="*/ 610 h 1127"/>
                <a:gd name="T6" fmla="*/ 0 w 927"/>
                <a:gd name="T7" fmla="*/ 1127 h 1127"/>
                <a:gd name="T8" fmla="*/ 443 w 927"/>
                <a:gd name="T9" fmla="*/ 1127 h 1127"/>
                <a:gd name="T10" fmla="*/ 927 w 927"/>
                <a:gd name="T11" fmla="*/ 0 h 1127"/>
              </a:gdLst>
              <a:ahLst/>
              <a:cxnLst>
                <a:cxn ang="0">
                  <a:pos x="T0" y="T1"/>
                </a:cxn>
                <a:cxn ang="0">
                  <a:pos x="T2" y="T3"/>
                </a:cxn>
                <a:cxn ang="0">
                  <a:pos x="T4" y="T5"/>
                </a:cxn>
                <a:cxn ang="0">
                  <a:pos x="T6" y="T7"/>
                </a:cxn>
                <a:cxn ang="0">
                  <a:pos x="T8" y="T9"/>
                </a:cxn>
                <a:cxn ang="0">
                  <a:pos x="T10" y="T11"/>
                </a:cxn>
              </a:cxnLst>
              <a:rect l="0" t="0" r="r" b="b"/>
              <a:pathLst>
                <a:path w="927" h="1127">
                  <a:moveTo>
                    <a:pt x="927" y="0"/>
                  </a:moveTo>
                  <a:lnTo>
                    <a:pt x="484" y="0"/>
                  </a:lnTo>
                  <a:lnTo>
                    <a:pt x="221" y="610"/>
                  </a:lnTo>
                  <a:lnTo>
                    <a:pt x="0" y="1127"/>
                  </a:lnTo>
                  <a:lnTo>
                    <a:pt x="443" y="1127"/>
                  </a:lnTo>
                  <a:lnTo>
                    <a:pt x="9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4" name="Freeform 20">
              <a:extLst>
                <a:ext uri="{FF2B5EF4-FFF2-40B4-BE49-F238E27FC236}">
                  <a16:creationId xmlns:a16="http://schemas.microsoft.com/office/drawing/2014/main" id="{AF40B2B6-1236-412A-A931-11065B4CBF4D}"/>
                </a:ext>
              </a:extLst>
            </p:cNvPr>
            <p:cNvSpPr>
              <a:spLocks/>
            </p:cNvSpPr>
            <p:nvPr/>
          </p:nvSpPr>
          <p:spPr bwMode="auto">
            <a:xfrm>
              <a:off x="1630" y="2696"/>
              <a:ext cx="928" cy="1128"/>
            </a:xfrm>
            <a:custGeom>
              <a:avLst/>
              <a:gdLst>
                <a:gd name="T0" fmla="*/ 0 w 928"/>
                <a:gd name="T1" fmla="*/ 1128 h 1128"/>
                <a:gd name="T2" fmla="*/ 448 w 928"/>
                <a:gd name="T3" fmla="*/ 1128 h 1128"/>
                <a:gd name="T4" fmla="*/ 928 w 928"/>
                <a:gd name="T5" fmla="*/ 0 h 1128"/>
                <a:gd name="T6" fmla="*/ 485 w 928"/>
                <a:gd name="T7" fmla="*/ 0 h 1128"/>
                <a:gd name="T8" fmla="*/ 0 w 928"/>
                <a:gd name="T9" fmla="*/ 1128 h 1128"/>
              </a:gdLst>
              <a:ahLst/>
              <a:cxnLst>
                <a:cxn ang="0">
                  <a:pos x="T0" y="T1"/>
                </a:cxn>
                <a:cxn ang="0">
                  <a:pos x="T2" y="T3"/>
                </a:cxn>
                <a:cxn ang="0">
                  <a:pos x="T4" y="T5"/>
                </a:cxn>
                <a:cxn ang="0">
                  <a:pos x="T6" y="T7"/>
                </a:cxn>
                <a:cxn ang="0">
                  <a:pos x="T8" y="T9"/>
                </a:cxn>
              </a:cxnLst>
              <a:rect l="0" t="0" r="r" b="b"/>
              <a:pathLst>
                <a:path w="928" h="1128">
                  <a:moveTo>
                    <a:pt x="0" y="1128"/>
                  </a:moveTo>
                  <a:lnTo>
                    <a:pt x="448" y="1128"/>
                  </a:lnTo>
                  <a:lnTo>
                    <a:pt x="928" y="0"/>
                  </a:lnTo>
                  <a:lnTo>
                    <a:pt x="485" y="0"/>
                  </a:lnTo>
                  <a:lnTo>
                    <a:pt x="0" y="1128"/>
                  </a:lnTo>
                  <a:close/>
                </a:path>
              </a:pathLst>
            </a:custGeom>
            <a:solidFill>
              <a:srgbClr val="BCB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5" name="Freeform 21">
              <a:extLst>
                <a:ext uri="{FF2B5EF4-FFF2-40B4-BE49-F238E27FC236}">
                  <a16:creationId xmlns:a16="http://schemas.microsoft.com/office/drawing/2014/main" id="{3F8ACE34-88DB-49C3-8B5C-EDF84A26F07B}"/>
                </a:ext>
              </a:extLst>
            </p:cNvPr>
            <p:cNvSpPr>
              <a:spLocks/>
            </p:cNvSpPr>
            <p:nvPr/>
          </p:nvSpPr>
          <p:spPr bwMode="auto">
            <a:xfrm>
              <a:off x="1630" y="2696"/>
              <a:ext cx="928" cy="1128"/>
            </a:xfrm>
            <a:custGeom>
              <a:avLst/>
              <a:gdLst>
                <a:gd name="T0" fmla="*/ 0 w 928"/>
                <a:gd name="T1" fmla="*/ 1128 h 1128"/>
                <a:gd name="T2" fmla="*/ 448 w 928"/>
                <a:gd name="T3" fmla="*/ 1128 h 1128"/>
                <a:gd name="T4" fmla="*/ 928 w 928"/>
                <a:gd name="T5" fmla="*/ 0 h 1128"/>
                <a:gd name="T6" fmla="*/ 485 w 928"/>
                <a:gd name="T7" fmla="*/ 0 h 1128"/>
                <a:gd name="T8" fmla="*/ 0 w 928"/>
                <a:gd name="T9" fmla="*/ 1128 h 1128"/>
              </a:gdLst>
              <a:ahLst/>
              <a:cxnLst>
                <a:cxn ang="0">
                  <a:pos x="T0" y="T1"/>
                </a:cxn>
                <a:cxn ang="0">
                  <a:pos x="T2" y="T3"/>
                </a:cxn>
                <a:cxn ang="0">
                  <a:pos x="T4" y="T5"/>
                </a:cxn>
                <a:cxn ang="0">
                  <a:pos x="T6" y="T7"/>
                </a:cxn>
                <a:cxn ang="0">
                  <a:pos x="T8" y="T9"/>
                </a:cxn>
              </a:cxnLst>
              <a:rect l="0" t="0" r="r" b="b"/>
              <a:pathLst>
                <a:path w="928" h="1128">
                  <a:moveTo>
                    <a:pt x="0" y="1128"/>
                  </a:moveTo>
                  <a:lnTo>
                    <a:pt x="448" y="1128"/>
                  </a:lnTo>
                  <a:lnTo>
                    <a:pt x="928" y="0"/>
                  </a:lnTo>
                  <a:lnTo>
                    <a:pt x="485" y="0"/>
                  </a:lnTo>
                  <a:lnTo>
                    <a:pt x="0" y="1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6" name="Freeform 22">
              <a:extLst>
                <a:ext uri="{FF2B5EF4-FFF2-40B4-BE49-F238E27FC236}">
                  <a16:creationId xmlns:a16="http://schemas.microsoft.com/office/drawing/2014/main" id="{92AB7191-D069-4BF4-AACE-C4AE036679FE}"/>
                </a:ext>
              </a:extLst>
            </p:cNvPr>
            <p:cNvSpPr>
              <a:spLocks/>
            </p:cNvSpPr>
            <p:nvPr/>
          </p:nvSpPr>
          <p:spPr bwMode="auto">
            <a:xfrm>
              <a:off x="1630" y="2696"/>
              <a:ext cx="928" cy="1128"/>
            </a:xfrm>
            <a:custGeom>
              <a:avLst/>
              <a:gdLst>
                <a:gd name="T0" fmla="*/ 928 w 928"/>
                <a:gd name="T1" fmla="*/ 0 h 1128"/>
                <a:gd name="T2" fmla="*/ 485 w 928"/>
                <a:gd name="T3" fmla="*/ 0 h 1128"/>
                <a:gd name="T4" fmla="*/ 0 w 928"/>
                <a:gd name="T5" fmla="*/ 1128 h 1128"/>
                <a:gd name="T6" fmla="*/ 448 w 928"/>
                <a:gd name="T7" fmla="*/ 1128 h 1128"/>
                <a:gd name="T8" fmla="*/ 928 w 928"/>
                <a:gd name="T9" fmla="*/ 0 h 1128"/>
              </a:gdLst>
              <a:ahLst/>
              <a:cxnLst>
                <a:cxn ang="0">
                  <a:pos x="T0" y="T1"/>
                </a:cxn>
                <a:cxn ang="0">
                  <a:pos x="T2" y="T3"/>
                </a:cxn>
                <a:cxn ang="0">
                  <a:pos x="T4" y="T5"/>
                </a:cxn>
                <a:cxn ang="0">
                  <a:pos x="T6" y="T7"/>
                </a:cxn>
                <a:cxn ang="0">
                  <a:pos x="T8" y="T9"/>
                </a:cxn>
              </a:cxnLst>
              <a:rect l="0" t="0" r="r" b="b"/>
              <a:pathLst>
                <a:path w="928" h="1128">
                  <a:moveTo>
                    <a:pt x="928" y="0"/>
                  </a:moveTo>
                  <a:lnTo>
                    <a:pt x="485" y="0"/>
                  </a:lnTo>
                  <a:lnTo>
                    <a:pt x="0" y="1128"/>
                  </a:lnTo>
                  <a:lnTo>
                    <a:pt x="448" y="1128"/>
                  </a:lnTo>
                  <a:lnTo>
                    <a:pt x="92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7" name="Freeform 23">
              <a:extLst>
                <a:ext uri="{FF2B5EF4-FFF2-40B4-BE49-F238E27FC236}">
                  <a16:creationId xmlns:a16="http://schemas.microsoft.com/office/drawing/2014/main" id="{C6DA003A-1A29-42C5-90B7-A663A2B4C90D}"/>
                </a:ext>
              </a:extLst>
            </p:cNvPr>
            <p:cNvSpPr>
              <a:spLocks/>
            </p:cNvSpPr>
            <p:nvPr/>
          </p:nvSpPr>
          <p:spPr bwMode="auto">
            <a:xfrm>
              <a:off x="1630" y="2696"/>
              <a:ext cx="928" cy="1128"/>
            </a:xfrm>
            <a:custGeom>
              <a:avLst/>
              <a:gdLst>
                <a:gd name="T0" fmla="*/ 928 w 928"/>
                <a:gd name="T1" fmla="*/ 0 h 1128"/>
                <a:gd name="T2" fmla="*/ 485 w 928"/>
                <a:gd name="T3" fmla="*/ 0 h 1128"/>
                <a:gd name="T4" fmla="*/ 0 w 928"/>
                <a:gd name="T5" fmla="*/ 1128 h 1128"/>
                <a:gd name="T6" fmla="*/ 448 w 928"/>
                <a:gd name="T7" fmla="*/ 1128 h 1128"/>
                <a:gd name="T8" fmla="*/ 928 w 928"/>
                <a:gd name="T9" fmla="*/ 0 h 1128"/>
              </a:gdLst>
              <a:ahLst/>
              <a:cxnLst>
                <a:cxn ang="0">
                  <a:pos x="T0" y="T1"/>
                </a:cxn>
                <a:cxn ang="0">
                  <a:pos x="T2" y="T3"/>
                </a:cxn>
                <a:cxn ang="0">
                  <a:pos x="T4" y="T5"/>
                </a:cxn>
                <a:cxn ang="0">
                  <a:pos x="T6" y="T7"/>
                </a:cxn>
                <a:cxn ang="0">
                  <a:pos x="T8" y="T9"/>
                </a:cxn>
              </a:cxnLst>
              <a:rect l="0" t="0" r="r" b="b"/>
              <a:pathLst>
                <a:path w="928" h="1128">
                  <a:moveTo>
                    <a:pt x="928" y="0"/>
                  </a:moveTo>
                  <a:lnTo>
                    <a:pt x="485" y="0"/>
                  </a:lnTo>
                  <a:lnTo>
                    <a:pt x="0" y="1128"/>
                  </a:lnTo>
                  <a:lnTo>
                    <a:pt x="448" y="1128"/>
                  </a:lnTo>
                  <a:lnTo>
                    <a:pt x="9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8" name="Freeform 24">
              <a:extLst>
                <a:ext uri="{FF2B5EF4-FFF2-40B4-BE49-F238E27FC236}">
                  <a16:creationId xmlns:a16="http://schemas.microsoft.com/office/drawing/2014/main" id="{5771CBDD-0289-409C-95C3-9333AA98E6CC}"/>
                </a:ext>
              </a:extLst>
            </p:cNvPr>
            <p:cNvSpPr>
              <a:spLocks/>
            </p:cNvSpPr>
            <p:nvPr/>
          </p:nvSpPr>
          <p:spPr bwMode="auto">
            <a:xfrm>
              <a:off x="4190" y="1324"/>
              <a:ext cx="1177" cy="1682"/>
            </a:xfrm>
            <a:custGeom>
              <a:avLst/>
              <a:gdLst>
                <a:gd name="T0" fmla="*/ 955 w 1177"/>
                <a:gd name="T1" fmla="*/ 0 h 1682"/>
                <a:gd name="T2" fmla="*/ 300 w 1177"/>
                <a:gd name="T3" fmla="*/ 499 h 1682"/>
                <a:gd name="T4" fmla="*/ 517 w 1177"/>
                <a:gd name="T5" fmla="*/ 499 h 1682"/>
                <a:gd name="T6" fmla="*/ 0 w 1177"/>
                <a:gd name="T7" fmla="*/ 1682 h 1682"/>
                <a:gd name="T8" fmla="*/ 443 w 1177"/>
                <a:gd name="T9" fmla="*/ 1682 h 1682"/>
                <a:gd name="T10" fmla="*/ 960 w 1177"/>
                <a:gd name="T11" fmla="*/ 499 h 1682"/>
                <a:gd name="T12" fmla="*/ 1177 w 1177"/>
                <a:gd name="T13" fmla="*/ 499 h 1682"/>
                <a:gd name="T14" fmla="*/ 955 w 1177"/>
                <a:gd name="T15" fmla="*/ 0 h 16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7" h="1682">
                  <a:moveTo>
                    <a:pt x="955" y="0"/>
                  </a:moveTo>
                  <a:lnTo>
                    <a:pt x="300" y="499"/>
                  </a:lnTo>
                  <a:lnTo>
                    <a:pt x="517" y="499"/>
                  </a:lnTo>
                  <a:lnTo>
                    <a:pt x="0" y="1682"/>
                  </a:lnTo>
                  <a:lnTo>
                    <a:pt x="443" y="1682"/>
                  </a:lnTo>
                  <a:lnTo>
                    <a:pt x="960" y="499"/>
                  </a:lnTo>
                  <a:lnTo>
                    <a:pt x="1177" y="499"/>
                  </a:lnTo>
                  <a:lnTo>
                    <a:pt x="955" y="0"/>
                  </a:lnTo>
                  <a:close/>
                </a:path>
              </a:pathLst>
            </a:custGeom>
            <a:solidFill>
              <a:srgbClr val="BCB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9" name="Freeform 25">
              <a:extLst>
                <a:ext uri="{FF2B5EF4-FFF2-40B4-BE49-F238E27FC236}">
                  <a16:creationId xmlns:a16="http://schemas.microsoft.com/office/drawing/2014/main" id="{8E4E73EA-3119-410D-A69C-8034EF993C47}"/>
                </a:ext>
              </a:extLst>
            </p:cNvPr>
            <p:cNvSpPr>
              <a:spLocks/>
            </p:cNvSpPr>
            <p:nvPr/>
          </p:nvSpPr>
          <p:spPr bwMode="auto">
            <a:xfrm>
              <a:off x="4190" y="1324"/>
              <a:ext cx="1177" cy="1682"/>
            </a:xfrm>
            <a:custGeom>
              <a:avLst/>
              <a:gdLst>
                <a:gd name="T0" fmla="*/ 955 w 1177"/>
                <a:gd name="T1" fmla="*/ 0 h 1682"/>
                <a:gd name="T2" fmla="*/ 300 w 1177"/>
                <a:gd name="T3" fmla="*/ 499 h 1682"/>
                <a:gd name="T4" fmla="*/ 517 w 1177"/>
                <a:gd name="T5" fmla="*/ 499 h 1682"/>
                <a:gd name="T6" fmla="*/ 0 w 1177"/>
                <a:gd name="T7" fmla="*/ 1682 h 1682"/>
                <a:gd name="T8" fmla="*/ 443 w 1177"/>
                <a:gd name="T9" fmla="*/ 1682 h 1682"/>
                <a:gd name="T10" fmla="*/ 960 w 1177"/>
                <a:gd name="T11" fmla="*/ 499 h 1682"/>
                <a:gd name="T12" fmla="*/ 1177 w 1177"/>
                <a:gd name="T13" fmla="*/ 499 h 1682"/>
                <a:gd name="T14" fmla="*/ 955 w 1177"/>
                <a:gd name="T15" fmla="*/ 0 h 16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7" h="1682">
                  <a:moveTo>
                    <a:pt x="955" y="0"/>
                  </a:moveTo>
                  <a:lnTo>
                    <a:pt x="300" y="499"/>
                  </a:lnTo>
                  <a:lnTo>
                    <a:pt x="517" y="499"/>
                  </a:lnTo>
                  <a:lnTo>
                    <a:pt x="0" y="1682"/>
                  </a:lnTo>
                  <a:lnTo>
                    <a:pt x="443" y="1682"/>
                  </a:lnTo>
                  <a:lnTo>
                    <a:pt x="960" y="499"/>
                  </a:lnTo>
                  <a:lnTo>
                    <a:pt x="1177" y="499"/>
                  </a:lnTo>
                  <a:lnTo>
                    <a:pt x="9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30" name="Freeform 26">
              <a:extLst>
                <a:ext uri="{FF2B5EF4-FFF2-40B4-BE49-F238E27FC236}">
                  <a16:creationId xmlns:a16="http://schemas.microsoft.com/office/drawing/2014/main" id="{8A0E5D0D-5777-4686-B0AC-F2D40FA51770}"/>
                </a:ext>
              </a:extLst>
            </p:cNvPr>
            <p:cNvSpPr>
              <a:spLocks/>
            </p:cNvSpPr>
            <p:nvPr/>
          </p:nvSpPr>
          <p:spPr bwMode="auto">
            <a:xfrm>
              <a:off x="4190" y="1324"/>
              <a:ext cx="1177" cy="1682"/>
            </a:xfrm>
            <a:custGeom>
              <a:avLst/>
              <a:gdLst>
                <a:gd name="T0" fmla="*/ 955 w 1177"/>
                <a:gd name="T1" fmla="*/ 0 h 1682"/>
                <a:gd name="T2" fmla="*/ 300 w 1177"/>
                <a:gd name="T3" fmla="*/ 499 h 1682"/>
                <a:gd name="T4" fmla="*/ 517 w 1177"/>
                <a:gd name="T5" fmla="*/ 499 h 1682"/>
                <a:gd name="T6" fmla="*/ 222 w 1177"/>
                <a:gd name="T7" fmla="*/ 1169 h 1682"/>
                <a:gd name="T8" fmla="*/ 0 w 1177"/>
                <a:gd name="T9" fmla="*/ 1682 h 1682"/>
                <a:gd name="T10" fmla="*/ 443 w 1177"/>
                <a:gd name="T11" fmla="*/ 1682 h 1682"/>
                <a:gd name="T12" fmla="*/ 960 w 1177"/>
                <a:gd name="T13" fmla="*/ 499 h 1682"/>
                <a:gd name="T14" fmla="*/ 1177 w 1177"/>
                <a:gd name="T15" fmla="*/ 499 h 1682"/>
                <a:gd name="T16" fmla="*/ 955 w 1177"/>
                <a:gd name="T17" fmla="*/ 0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1682">
                  <a:moveTo>
                    <a:pt x="955" y="0"/>
                  </a:moveTo>
                  <a:lnTo>
                    <a:pt x="300" y="499"/>
                  </a:lnTo>
                  <a:lnTo>
                    <a:pt x="517" y="499"/>
                  </a:lnTo>
                  <a:lnTo>
                    <a:pt x="222" y="1169"/>
                  </a:lnTo>
                  <a:lnTo>
                    <a:pt x="0" y="1682"/>
                  </a:lnTo>
                  <a:lnTo>
                    <a:pt x="443" y="1682"/>
                  </a:lnTo>
                  <a:lnTo>
                    <a:pt x="960" y="499"/>
                  </a:lnTo>
                  <a:lnTo>
                    <a:pt x="1177" y="499"/>
                  </a:lnTo>
                  <a:lnTo>
                    <a:pt x="95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31" name="Freeform 27">
              <a:extLst>
                <a:ext uri="{FF2B5EF4-FFF2-40B4-BE49-F238E27FC236}">
                  <a16:creationId xmlns:a16="http://schemas.microsoft.com/office/drawing/2014/main" id="{3CB203F1-0D1D-4BAA-A0D5-51E120CFDD8E}"/>
                </a:ext>
              </a:extLst>
            </p:cNvPr>
            <p:cNvSpPr>
              <a:spLocks/>
            </p:cNvSpPr>
            <p:nvPr/>
          </p:nvSpPr>
          <p:spPr bwMode="auto">
            <a:xfrm>
              <a:off x="4190" y="1324"/>
              <a:ext cx="1177" cy="1682"/>
            </a:xfrm>
            <a:custGeom>
              <a:avLst/>
              <a:gdLst>
                <a:gd name="T0" fmla="*/ 955 w 1177"/>
                <a:gd name="T1" fmla="*/ 0 h 1682"/>
                <a:gd name="T2" fmla="*/ 300 w 1177"/>
                <a:gd name="T3" fmla="*/ 499 h 1682"/>
                <a:gd name="T4" fmla="*/ 517 w 1177"/>
                <a:gd name="T5" fmla="*/ 499 h 1682"/>
                <a:gd name="T6" fmla="*/ 222 w 1177"/>
                <a:gd name="T7" fmla="*/ 1169 h 1682"/>
                <a:gd name="T8" fmla="*/ 0 w 1177"/>
                <a:gd name="T9" fmla="*/ 1682 h 1682"/>
                <a:gd name="T10" fmla="*/ 443 w 1177"/>
                <a:gd name="T11" fmla="*/ 1682 h 1682"/>
                <a:gd name="T12" fmla="*/ 960 w 1177"/>
                <a:gd name="T13" fmla="*/ 499 h 1682"/>
                <a:gd name="T14" fmla="*/ 1177 w 1177"/>
                <a:gd name="T15" fmla="*/ 499 h 1682"/>
                <a:gd name="T16" fmla="*/ 955 w 1177"/>
                <a:gd name="T17" fmla="*/ 0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1682">
                  <a:moveTo>
                    <a:pt x="955" y="0"/>
                  </a:moveTo>
                  <a:lnTo>
                    <a:pt x="300" y="499"/>
                  </a:lnTo>
                  <a:lnTo>
                    <a:pt x="517" y="499"/>
                  </a:lnTo>
                  <a:lnTo>
                    <a:pt x="222" y="1169"/>
                  </a:lnTo>
                  <a:lnTo>
                    <a:pt x="0" y="1682"/>
                  </a:lnTo>
                  <a:lnTo>
                    <a:pt x="443" y="1682"/>
                  </a:lnTo>
                  <a:lnTo>
                    <a:pt x="960" y="499"/>
                  </a:lnTo>
                  <a:lnTo>
                    <a:pt x="1177" y="499"/>
                  </a:lnTo>
                  <a:lnTo>
                    <a:pt x="9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grpSp>
      <p:sp>
        <p:nvSpPr>
          <p:cNvPr id="32" name="TextBox 31">
            <a:extLst>
              <a:ext uri="{FF2B5EF4-FFF2-40B4-BE49-F238E27FC236}">
                <a16:creationId xmlns:a16="http://schemas.microsoft.com/office/drawing/2014/main" id="{C66B70F3-B106-4346-B057-7E470B13864E}"/>
              </a:ext>
            </a:extLst>
          </p:cNvPr>
          <p:cNvSpPr txBox="1"/>
          <p:nvPr/>
        </p:nvSpPr>
        <p:spPr>
          <a:xfrm>
            <a:off x="2456237" y="1781079"/>
            <a:ext cx="896399" cy="461665"/>
          </a:xfrm>
          <a:prstGeom prst="rect">
            <a:avLst/>
          </a:prstGeom>
          <a:noFill/>
        </p:spPr>
        <p:txBody>
          <a:bodyPr wrap="none" rtlCol="0">
            <a:spAutoFit/>
          </a:bodyPr>
          <a:lstStyle/>
          <a:p>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Ativo</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1872438"/>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
                                        <p:tgtEl>
                                          <p:spTgt spid="9"/>
                                        </p:tgtEl>
                                      </p:cBhvr>
                                    </p:animEffect>
                                    <p:anim calcmode="lin" valueType="num">
                                      <p:cBhvr>
                                        <p:cTn id="16" dur="400" fill="hold"/>
                                        <p:tgtEl>
                                          <p:spTgt spid="9"/>
                                        </p:tgtEl>
                                        <p:attrNameLst>
                                          <p:attrName>ppt_x</p:attrName>
                                        </p:attrNameLst>
                                      </p:cBhvr>
                                      <p:tavLst>
                                        <p:tav tm="0">
                                          <p:val>
                                            <p:strVal val="#ppt_x"/>
                                          </p:val>
                                        </p:tav>
                                        <p:tav tm="100000">
                                          <p:val>
                                            <p:strVal val="#ppt_x"/>
                                          </p:val>
                                        </p:tav>
                                      </p:tavLst>
                                    </p:anim>
                                    <p:anim calcmode="lin" valueType="num">
                                      <p:cBhvr>
                                        <p:cTn id="17" dur="400" fill="hold"/>
                                        <p:tgtEl>
                                          <p:spTgt spid="9"/>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6176691"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4.1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Balanço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Patrimonial</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827963" y="1317174"/>
            <a:ext cx="7912945" cy="573490"/>
          </a:xfrm>
          <a:prstGeom prst="rect">
            <a:avLst/>
          </a:prstGeom>
        </p:spPr>
        <p:txBody>
          <a:bodyPr wrap="square">
            <a:spAutoFit/>
          </a:bodyPr>
          <a:lstStyle/>
          <a:p>
            <a:pPr algn="just">
              <a:lnSpc>
                <a:spcPct val="150000"/>
              </a:lnSpc>
            </a:pPr>
            <a:r>
              <a:rPr lang="pt-BR" sz="1050" dirty="0">
                <a:solidFill>
                  <a:schemeClr val="bg2">
                    <a:lumMod val="10000"/>
                  </a:schemeClr>
                </a:solidFill>
                <a:latin typeface="Source Sans Pro Light" panose="020B0403030403020204" pitchFamily="34" charset="0"/>
              </a:rPr>
              <a:t>Ao analisar as rubricas de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Passivo </a:t>
            </a:r>
            <a:r>
              <a:rPr lang="pt-BR" sz="1050" dirty="0">
                <a:solidFill>
                  <a:schemeClr val="bg2">
                    <a:lumMod val="10000"/>
                  </a:schemeClr>
                </a:solidFill>
                <a:latin typeface="Source Sans Pro Light" panose="020B0403030403020204" pitchFamily="34" charset="0"/>
              </a:rPr>
              <a:t>e seus respectivos saldos contábeis, esta Equipe Técnica entende que os seguintes aspectos merecem ser destacados:</a:t>
            </a:r>
            <a:endParaRPr lang="en-US" sz="1050" dirty="0">
              <a:solidFill>
                <a:schemeClr val="bg2">
                  <a:lumMod val="10000"/>
                </a:schemeClr>
              </a:solidFill>
              <a:latin typeface="Source Sans Pro Light" panose="020B0403030403020204" pitchFamily="34" charset="0"/>
            </a:endParaRPr>
          </a:p>
        </p:txBody>
      </p:sp>
      <p:sp>
        <p:nvSpPr>
          <p:cNvPr id="8" name="Rectangle 7">
            <a:extLst>
              <a:ext uri="{FF2B5EF4-FFF2-40B4-BE49-F238E27FC236}">
                <a16:creationId xmlns:a16="http://schemas.microsoft.com/office/drawing/2014/main" id="{4323857C-FBDA-41B7-91FF-9B537998AB75}"/>
              </a:ext>
            </a:extLst>
          </p:cNvPr>
          <p:cNvSpPr/>
          <p:nvPr/>
        </p:nvSpPr>
        <p:spPr>
          <a:xfrm>
            <a:off x="4900479" y="2173888"/>
            <a:ext cx="4384294" cy="4429546"/>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Em relação ao passivo da Recuperanda, constata-se que grande parte das dívidas estão relacionadas a empréstimos e financiamentos, os quais representavam 89% do somatório da rubricas de passivos em junho de 2020. Importante destacar que todos as obrigações com bancos e que compõem a rubrica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Empréstimos e Financiamentos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estão sujeitas aos efeitos deste processo recuperatório;</a:t>
            </a: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Considerando o porte da Recuperanda, pode-se afirmar que a rubrica de fornecedores aumentou consideravelmente no primeiro semestre de 2020. A dívida é concentrada nos fornecedores de matéria-prima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Gerdau</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Metal</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Wire</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com os quais possuía obrigações que, em junho de 2020, montavam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R$ 41.365,00 </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R$ 70.665,39</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respectivamente;</a:t>
            </a: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As obrigações de longo prazo também apresentavam quantia significativa em junho de 2020. As principais dívidas de longo prazo da Recuperanda referem-se, essencialmente, ao parcelamento tributário do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Simples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Nacional</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(R$ 280.689,29) e a empréstimos contraídos com a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Unicred</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(R$ 152.653,20).</a:t>
            </a:r>
            <a:endParaRPr lang="pt-BR" sz="1050" dirty="0">
              <a:solidFill>
                <a:schemeClr val="tx1">
                  <a:lumMod val="5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65B1A24-5A3A-4EED-994A-2DCD7591A93A}"/>
              </a:ext>
            </a:extLst>
          </p:cNvPr>
          <p:cNvSpPr txBox="1"/>
          <p:nvPr/>
        </p:nvSpPr>
        <p:spPr>
          <a:xfrm>
            <a:off x="6483325" y="1712223"/>
            <a:ext cx="1218603" cy="461665"/>
          </a:xfrm>
          <a:prstGeom prst="rect">
            <a:avLst/>
          </a:prstGeom>
          <a:noFill/>
        </p:spPr>
        <p:txBody>
          <a:bodyPr wrap="none" rtlCol="0">
            <a:spAutoFit/>
          </a:bodyPr>
          <a:lstStyle/>
          <a:p>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Passivo</a:t>
            </a:r>
            <a:endParaRPr lang="en-US" sz="2400" b="1" dirty="0">
              <a:latin typeface="Source Sans Pro" panose="020B0503030403020204" pitchFamily="34" charset="0"/>
              <a:ea typeface="Source Sans Pro" panose="020B0503030403020204" pitchFamily="34" charset="0"/>
            </a:endParaRPr>
          </a:p>
        </p:txBody>
      </p:sp>
      <p:pic>
        <p:nvPicPr>
          <p:cNvPr id="3" name="Graphic 2" descr="Loan">
            <a:extLst>
              <a:ext uri="{FF2B5EF4-FFF2-40B4-BE49-F238E27FC236}">
                <a16:creationId xmlns:a16="http://schemas.microsoft.com/office/drawing/2014/main" id="{77C79B79-9DE9-468C-AC7B-6C6A754B3A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914" y="2457113"/>
            <a:ext cx="3237374" cy="3237374"/>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222584707"/>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6587060"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4.2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Obrigações</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Tributárias</a:t>
            </a:r>
            <a:endParaRPr lang="en-US" sz="2400" b="1" dirty="0">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6A581035-4547-4F12-9B9E-29BE5F7BCD29}"/>
              </a:ext>
            </a:extLst>
          </p:cNvPr>
          <p:cNvSpPr/>
          <p:nvPr/>
        </p:nvSpPr>
        <p:spPr>
          <a:xfrm>
            <a:off x="827964" y="1956188"/>
            <a:ext cx="4327753" cy="3460050"/>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Dentre as obrigações que são impostas pela Lei nº 11.101/2005, merece destaque a importância de manter em dia os pagamentos das dívidas contraídas após o ajuizamento do pedido de Recuperação Judicial, bem como das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dívidas</a:t>
            </a: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tributárias</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sob pena inclusive de convolação em falência nos termos da Lei nº 11.101/2005. </a:t>
            </a:r>
          </a:p>
          <a:p>
            <a:pPr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Nesse diapasão, esta Equipe Técnica inspecionou certidões negativas de débitos fiscais e outros documentos emitidos pelas autoridades fazendárias, de forma a concluir que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há</a:t>
            </a: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uma dívida com a União que perfaz R$ 31.657,43</a:t>
            </a:r>
            <a:r>
              <a:rPr lang="pt-BR" sz="1050"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oriunda do não pagamento do Simples Nacional referente ao mês de outubro de 2018.</a:t>
            </a:r>
          </a:p>
          <a:p>
            <a:pPr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Todos os demais tributos e encargos sociais estavam em dia até a data de elaboração do presente relatório.</a:t>
            </a:r>
          </a:p>
        </p:txBody>
      </p:sp>
      <p:pic>
        <p:nvPicPr>
          <p:cNvPr id="4" name="Graphic 3" descr="Tax">
            <a:extLst>
              <a:ext uri="{FF2B5EF4-FFF2-40B4-BE49-F238E27FC236}">
                <a16:creationId xmlns:a16="http://schemas.microsoft.com/office/drawing/2014/main" id="{CB1363BA-6D7A-4EE0-9B08-97E85EDF97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6329" y="2201053"/>
            <a:ext cx="2970320" cy="297032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827699686"/>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7390165"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4.3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Demonstração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de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Resultado</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827964" y="1319666"/>
            <a:ext cx="7877514" cy="309187"/>
          </a:xfrm>
          <a:prstGeom prst="rect">
            <a:avLst/>
          </a:prstGeom>
        </p:spPr>
        <p:txBody>
          <a:bodyPr wrap="square">
            <a:spAutoFit/>
          </a:bodyPr>
          <a:lstStyle/>
          <a:p>
            <a:pPr>
              <a:lnSpc>
                <a:spcPct val="150000"/>
              </a:lnSpc>
            </a:pPr>
            <a:r>
              <a:rPr lang="pt-BR" sz="1050" dirty="0">
                <a:solidFill>
                  <a:schemeClr val="bg2">
                    <a:lumMod val="10000"/>
                  </a:schemeClr>
                </a:solidFill>
                <a:latin typeface="Source Sans Pro Light" panose="020B0403030403020204" pitchFamily="34" charset="0"/>
              </a:rPr>
              <a:t>Apresenta-se a seguir a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Demonstração</a:t>
            </a:r>
            <a:r>
              <a:rPr lang="pt-BR" sz="1050" b="1" dirty="0">
                <a:solidFill>
                  <a:srgbClr val="0070C0"/>
                </a:solidFill>
                <a:latin typeface="Source Sans Pro Light" panose="020B0403030403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a:t>
            </a:r>
            <a:r>
              <a:rPr lang="pt-BR" sz="1050" b="1" dirty="0">
                <a:solidFill>
                  <a:srgbClr val="0070C0"/>
                </a:solidFill>
                <a:latin typeface="Source Sans Pro Light" panose="020B0403030403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Resultado</a:t>
            </a:r>
            <a:r>
              <a:rPr lang="pt-BR" sz="1050" b="1" dirty="0">
                <a:solidFill>
                  <a:srgbClr val="0070C0"/>
                </a:solidFill>
                <a:latin typeface="Source Sans Pro Light" panose="020B0403030403020204" pitchFamily="34" charset="0"/>
              </a:rPr>
              <a:t> </a:t>
            </a:r>
            <a:r>
              <a:rPr lang="pt-BR" sz="1050" dirty="0">
                <a:solidFill>
                  <a:schemeClr val="bg2">
                    <a:lumMod val="10000"/>
                  </a:schemeClr>
                </a:solidFill>
                <a:latin typeface="Source Sans Pro Light" panose="020B0403030403020204" pitchFamily="34" charset="0"/>
              </a:rPr>
              <a:t>da Recuperanda, considerando os resultados acumulados  do 1º e 2º trimestre de 2020.</a:t>
            </a:r>
            <a:endParaRPr lang="en-US" sz="1050" dirty="0">
              <a:solidFill>
                <a:schemeClr val="bg2">
                  <a:lumMod val="10000"/>
                </a:schemeClr>
              </a:solidFill>
              <a:latin typeface="Source Sans Pro Light" panose="020B0403030403020204" pitchFamily="34" charset="0"/>
            </a:endParaRPr>
          </a:p>
        </p:txBody>
      </p:sp>
      <p:graphicFrame>
        <p:nvGraphicFramePr>
          <p:cNvPr id="3" name="Table 2">
            <a:extLst>
              <a:ext uri="{FF2B5EF4-FFF2-40B4-BE49-F238E27FC236}">
                <a16:creationId xmlns:a16="http://schemas.microsoft.com/office/drawing/2014/main" id="{005F7DA2-7D8B-4074-988D-E34B46D6B7FA}"/>
              </a:ext>
            </a:extLst>
          </p:cNvPr>
          <p:cNvGraphicFramePr>
            <a:graphicFrameLocks noGrp="1"/>
          </p:cNvGraphicFramePr>
          <p:nvPr>
            <p:extLst>
              <p:ext uri="{D42A27DB-BD31-4B8C-83A1-F6EECF244321}">
                <p14:modId xmlns:p14="http://schemas.microsoft.com/office/powerpoint/2010/main" val="2628382617"/>
              </p:ext>
            </p:extLst>
          </p:nvPr>
        </p:nvGraphicFramePr>
        <p:xfrm>
          <a:off x="1210721" y="2236793"/>
          <a:ext cx="7112000" cy="3270525"/>
        </p:xfrm>
        <a:graphic>
          <a:graphicData uri="http://schemas.openxmlformats.org/drawingml/2006/table">
            <a:tbl>
              <a:tblPr/>
              <a:tblGrid>
                <a:gridCol w="2730500">
                  <a:extLst>
                    <a:ext uri="{9D8B030D-6E8A-4147-A177-3AD203B41FA5}">
                      <a16:colId xmlns:a16="http://schemas.microsoft.com/office/drawing/2014/main" val="1856504791"/>
                    </a:ext>
                  </a:extLst>
                </a:gridCol>
                <a:gridCol w="790575">
                  <a:extLst>
                    <a:ext uri="{9D8B030D-6E8A-4147-A177-3AD203B41FA5}">
                      <a16:colId xmlns:a16="http://schemas.microsoft.com/office/drawing/2014/main" val="2698092289"/>
                    </a:ext>
                  </a:extLst>
                </a:gridCol>
                <a:gridCol w="438150">
                  <a:extLst>
                    <a:ext uri="{9D8B030D-6E8A-4147-A177-3AD203B41FA5}">
                      <a16:colId xmlns:a16="http://schemas.microsoft.com/office/drawing/2014/main" val="3127994943"/>
                    </a:ext>
                  </a:extLst>
                </a:gridCol>
                <a:gridCol w="790575">
                  <a:extLst>
                    <a:ext uri="{9D8B030D-6E8A-4147-A177-3AD203B41FA5}">
                      <a16:colId xmlns:a16="http://schemas.microsoft.com/office/drawing/2014/main" val="320854785"/>
                    </a:ext>
                  </a:extLst>
                </a:gridCol>
                <a:gridCol w="304800">
                  <a:extLst>
                    <a:ext uri="{9D8B030D-6E8A-4147-A177-3AD203B41FA5}">
                      <a16:colId xmlns:a16="http://schemas.microsoft.com/office/drawing/2014/main" val="4126755319"/>
                    </a:ext>
                  </a:extLst>
                </a:gridCol>
                <a:gridCol w="790575">
                  <a:extLst>
                    <a:ext uri="{9D8B030D-6E8A-4147-A177-3AD203B41FA5}">
                      <a16:colId xmlns:a16="http://schemas.microsoft.com/office/drawing/2014/main" val="3010716760"/>
                    </a:ext>
                  </a:extLst>
                </a:gridCol>
                <a:gridCol w="476250">
                  <a:extLst>
                    <a:ext uri="{9D8B030D-6E8A-4147-A177-3AD203B41FA5}">
                      <a16:colId xmlns:a16="http://schemas.microsoft.com/office/drawing/2014/main" val="2803210647"/>
                    </a:ext>
                  </a:extLst>
                </a:gridCol>
                <a:gridCol w="790575">
                  <a:extLst>
                    <a:ext uri="{9D8B030D-6E8A-4147-A177-3AD203B41FA5}">
                      <a16:colId xmlns:a16="http://schemas.microsoft.com/office/drawing/2014/main" val="3608933281"/>
                    </a:ext>
                  </a:extLst>
                </a:gridCol>
              </a:tblGrid>
              <a:tr h="200025">
                <a:tc>
                  <a:txBody>
                    <a:bodyPr/>
                    <a:lstStyle/>
                    <a:p>
                      <a:pPr algn="l" fontAlgn="b"/>
                      <a:endParaRPr lang="pt-BR" sz="105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b">
                    <a:lnL>
                      <a:noFill/>
                    </a:lnL>
                    <a:lnR>
                      <a:noFill/>
                    </a:lnR>
                    <a:lnT>
                      <a:noFill/>
                    </a:lnT>
                    <a:lnB>
                      <a:noFill/>
                    </a:lnB>
                  </a:tcPr>
                </a:tc>
                <a:tc gridSpan="3">
                  <a:txBody>
                    <a:bodyPr/>
                    <a:lstStyle/>
                    <a:p>
                      <a:pPr algn="ct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Períodos de 3 meses findos em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b"/>
                      <a:endParaRPr lang="pt-BR" sz="105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b">
                    <a:lnL>
                      <a:noFill/>
                    </a:lnL>
                    <a:lnR>
                      <a:noFill/>
                    </a:lnR>
                    <a:lnT>
                      <a:noFill/>
                    </a:lnT>
                    <a:lnB>
                      <a:noFill/>
                    </a:lnB>
                  </a:tcPr>
                </a:tc>
                <a:tc gridSpan="3">
                  <a:txBody>
                    <a:bodyPr/>
                    <a:lstStyle/>
                    <a:p>
                      <a:pPr algn="ct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Períodos de 3 meses findos em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62428690"/>
                  </a:ext>
                </a:extLst>
              </a:tr>
              <a:tr h="190500">
                <a:tc>
                  <a:txBody>
                    <a:bodyPr/>
                    <a:lstStyle/>
                    <a:p>
                      <a:pPr algn="l" fontAlgn="b"/>
                      <a:endParaRPr lang="pt-BR" sz="105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b">
                    <a:lnL>
                      <a:noFill/>
                    </a:lnL>
                    <a:lnR>
                      <a:noFill/>
                    </a:lnR>
                    <a:lnT>
                      <a:noFill/>
                    </a:lnT>
                    <a:lnB>
                      <a:noFill/>
                    </a:lnB>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b">
                    <a:lnL>
                      <a:noFill/>
                    </a:lnL>
                    <a:lnR>
                      <a:noFill/>
                    </a:lnR>
                    <a:lnT>
                      <a:noFill/>
                    </a:lnT>
                    <a:lnB>
                      <a:noFill/>
                    </a:lnB>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61360"/>
                  </a:ext>
                </a:extLst>
              </a:tr>
              <a:tr h="288000">
                <a:tc>
                  <a:txBody>
                    <a:bodyPr/>
                    <a:lstStyle/>
                    <a:p>
                      <a:pPr algn="l" fontAlgn="b"/>
                      <a:endParaRPr lang="pt-BR" sz="105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b">
                    <a:lnL>
                      <a:noFill/>
                    </a:lnL>
                    <a:lnR>
                      <a:noFill/>
                    </a:lnR>
                    <a:lnT>
                      <a:noFill/>
                    </a:lnT>
                    <a:lnB>
                      <a:noFill/>
                    </a:lnB>
                  </a:tcPr>
                </a:tc>
                <a:tc>
                  <a:txBody>
                    <a:bodyPr/>
                    <a:lstStyle/>
                    <a:p>
                      <a:pPr algn="ctr" fontAlgn="ctr"/>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30/06/2020</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50" b="1" i="1" u="none" strike="noStrike" dirty="0">
                          <a:solidFill>
                            <a:srgbClr val="000000"/>
                          </a:solidFill>
                          <a:effectLst/>
                          <a:latin typeface="Source Sans Pro Light" panose="020B0403030403020204" pitchFamily="34" charset="0"/>
                          <a:ea typeface="Source Sans Pro Light" panose="020B0403030403020204" pitchFamily="34" charset="0"/>
                        </a:rPr>
                        <a:t>AH</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30/06/2019</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b">
                    <a:lnL>
                      <a:noFill/>
                    </a:lnL>
                    <a:lnR>
                      <a:noFill/>
                    </a:lnR>
                    <a:lnT>
                      <a:noFill/>
                    </a:lnT>
                    <a:lnB>
                      <a:noFill/>
                    </a:lnB>
                  </a:tcPr>
                </a:tc>
                <a:tc>
                  <a:txBody>
                    <a:bodyPr/>
                    <a:lstStyle/>
                    <a:p>
                      <a:pPr algn="ctr" fontAlgn="ctr"/>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31/03/2020</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50" b="1" i="1" u="none" strike="noStrike" dirty="0">
                          <a:solidFill>
                            <a:srgbClr val="000000"/>
                          </a:solidFill>
                          <a:effectLst/>
                          <a:latin typeface="Source Sans Pro Light" panose="020B0403030403020204" pitchFamily="34" charset="0"/>
                          <a:ea typeface="Source Sans Pro Light" panose="020B0403030403020204" pitchFamily="34" charset="0"/>
                        </a:rPr>
                        <a:t>AH</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31/03/2019</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096471"/>
                  </a:ext>
                </a:extLst>
              </a:tr>
              <a:tr h="288000">
                <a:tc>
                  <a:txBody>
                    <a:bodyPr/>
                    <a:lstStyle/>
                    <a:p>
                      <a:pPr algn="l" fontAlgn="b"/>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RECEITA OPERACIONAL BRUTA</a:t>
                      </a:r>
                    </a:p>
                  </a:txBody>
                  <a:tcPr marL="0" marR="0" marT="0" marB="0" anchor="b">
                    <a:lnL>
                      <a:noFill/>
                    </a:lnL>
                    <a:lnR>
                      <a:noFill/>
                    </a:lnR>
                    <a:lnT>
                      <a:noFill/>
                    </a:lnT>
                    <a:lnB>
                      <a:noFill/>
                    </a:lnB>
                    <a:solidFill>
                      <a:srgbClr val="FFFFFF"/>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265.133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-82%</a:t>
                      </a:r>
                    </a:p>
                  </a:txBody>
                  <a:tcPr marL="0" marR="0" marT="0" marB="0" anchor="ctr">
                    <a:lnL>
                      <a:noFill/>
                    </a:lnL>
                    <a:lnR>
                      <a:noFill/>
                    </a:lnR>
                    <a:lnT>
                      <a:noFill/>
                    </a:lnT>
                    <a:lnB>
                      <a:noFill/>
                    </a:lnB>
                    <a:solidFill>
                      <a:srgbClr val="F2F2F2"/>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481.745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446.465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a:t>
                      </a:r>
                    </a:p>
                  </a:txBody>
                  <a:tcPr marL="0" marR="0" marT="0" marB="0" anchor="ctr">
                    <a:lnL>
                      <a:noFill/>
                    </a:lnL>
                    <a:lnR>
                      <a:noFill/>
                    </a:lnR>
                    <a:lnT>
                      <a:noFill/>
                    </a:lnT>
                    <a:lnB>
                      <a:noFill/>
                    </a:lnB>
                    <a:solidFill>
                      <a:srgbClr val="F2F2F2"/>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426.119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59158729"/>
                  </a:ext>
                </a:extLst>
              </a:tr>
              <a:tr h="288000">
                <a:tc>
                  <a:txBody>
                    <a:bodyPr/>
                    <a:lstStyle/>
                    <a:p>
                      <a:pPr algn="l" fontAlgn="b"/>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Deduções da Receita Bruta</a:t>
                      </a:r>
                    </a:p>
                  </a:txBody>
                  <a:tcPr marL="0" marR="0" marT="0" marB="0" anchor="b">
                    <a:lnL>
                      <a:noFill/>
                    </a:lnL>
                    <a:lnR>
                      <a:noFill/>
                    </a:lnR>
                    <a:lnT>
                      <a:noFill/>
                    </a:lnT>
                    <a:lnB>
                      <a:noFill/>
                    </a:lnB>
                    <a:solidFill>
                      <a:srgbClr val="FFFFFF"/>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(46.298)</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21%</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(55.821)</a:t>
                      </a:r>
                    </a:p>
                  </a:txBody>
                  <a:tcPr marL="0" marR="0" marT="0" marB="0" anchor="ctr">
                    <a:lnL>
                      <a:noFill/>
                    </a:lnL>
                    <a:lnR>
                      <a:noFill/>
                    </a:lnR>
                    <a:lnT>
                      <a:noFill/>
                    </a:lnT>
                    <a:lnB>
                      <a:noFill/>
                    </a:lnB>
                    <a:solidFill>
                      <a:srgbClr val="FFFFFF"/>
                    </a:solidFill>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(47.156)</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(48.227)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15123727"/>
                  </a:ext>
                </a:extLst>
              </a:tr>
              <a:tr h="28800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RECEITA LÍQUIDA</a:t>
                      </a:r>
                    </a:p>
                  </a:txBody>
                  <a:tcPr marL="0" marR="0" marT="0" marB="0" anchor="b">
                    <a:lnL>
                      <a:noFill/>
                    </a:lnL>
                    <a:lnR>
                      <a:noFill/>
                    </a:lnR>
                    <a:lnT>
                      <a:noFill/>
                    </a:lnT>
                    <a:lnB>
                      <a:noFill/>
                    </a:lnB>
                    <a:solidFill>
                      <a:srgbClr val="FFFFFF"/>
                    </a:solidFill>
                  </a:tcPr>
                </a:tc>
                <a:tc>
                  <a:txBody>
                    <a:bodyPr/>
                    <a:lstStyle/>
                    <a:p>
                      <a:pPr algn="r" fontAlgn="ctr"/>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218.835 </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dirty="0">
                          <a:solidFill>
                            <a:srgbClr val="000000"/>
                          </a:solidFill>
                          <a:effectLst/>
                          <a:latin typeface="Source Sans Pro Light" panose="020B0403030403020204" pitchFamily="34" charset="0"/>
                          <a:ea typeface="Source Sans Pro Light" panose="020B0403030403020204" pitchFamily="34" charset="0"/>
                        </a:rPr>
                        <a:t>-95%</a:t>
                      </a:r>
                    </a:p>
                  </a:txBody>
                  <a:tcPr marL="0" marR="0" marT="0" marB="0" anchor="ctr">
                    <a:lnL>
                      <a:noFill/>
                    </a:lnL>
                    <a:lnR>
                      <a:noFill/>
                    </a:lnR>
                    <a:lnT>
                      <a:noFill/>
                    </a:lnT>
                    <a:lnB>
                      <a:noFill/>
                    </a:lnB>
                    <a:solidFill>
                      <a:srgbClr val="F2F2F2"/>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425.924 </a:t>
                      </a:r>
                    </a:p>
                  </a:txBody>
                  <a:tcPr marL="0" marR="0" marT="0" marB="0" anchor="ctr">
                    <a:lnL>
                      <a:noFill/>
                    </a:lnL>
                    <a:lnR>
                      <a:noFill/>
                    </a:lnR>
                    <a:lnT>
                      <a:noFill/>
                    </a:lnT>
                    <a:lnB>
                      <a:noFill/>
                    </a:lnB>
                    <a:solidFill>
                      <a:srgbClr val="FFFFFF"/>
                    </a:solidFill>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399.309 </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a:t>
                      </a:r>
                    </a:p>
                  </a:txBody>
                  <a:tcPr marL="0" marR="0" marT="0" marB="0" anchor="ctr">
                    <a:lnL>
                      <a:noFill/>
                    </a:lnL>
                    <a:lnR>
                      <a:noFill/>
                    </a:lnR>
                    <a:lnT>
                      <a:noFill/>
                    </a:lnT>
                    <a:lnB>
                      <a:noFill/>
                    </a:lnB>
                    <a:solidFill>
                      <a:srgbClr val="F2F2F2"/>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377.891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3485204"/>
                  </a:ext>
                </a:extLst>
              </a:tr>
              <a:tr h="28800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Custo dos Produtos Vendidos</a:t>
                      </a:r>
                    </a:p>
                  </a:txBody>
                  <a:tcPr marL="0" marR="0" marT="0" marB="0" anchor="b">
                    <a:lnL>
                      <a:noFill/>
                    </a:lnL>
                    <a:lnR>
                      <a:noFill/>
                    </a:lnR>
                    <a:lnT>
                      <a:noFill/>
                    </a:lnT>
                    <a:lnB>
                      <a:noFill/>
                    </a:lnB>
                    <a:solidFill>
                      <a:srgbClr val="FFFFFF"/>
                    </a:solidFill>
                  </a:tcPr>
                </a:tc>
                <a:tc>
                  <a:txBody>
                    <a:bodyPr/>
                    <a:lstStyle/>
                    <a:p>
                      <a:pPr algn="r" fontAlgn="ctr"/>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(238.300)</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dirty="0">
                          <a:solidFill>
                            <a:srgbClr val="000000"/>
                          </a:solidFill>
                          <a:effectLst/>
                          <a:latin typeface="Source Sans Pro Light" panose="020B0403030403020204" pitchFamily="34" charset="0"/>
                          <a:ea typeface="Source Sans Pro Light" panose="020B0403030403020204" pitchFamily="34" charset="0"/>
                        </a:rPr>
                        <a:t>-65%</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(83.063)</a:t>
                      </a:r>
                    </a:p>
                  </a:txBody>
                  <a:tcPr marL="0" marR="0" marT="0" marB="0" anchor="ctr">
                    <a:lnL>
                      <a:noFill/>
                    </a:lnL>
                    <a:lnR>
                      <a:noFill/>
                    </a:lnR>
                    <a:lnT>
                      <a:noFill/>
                    </a:lnT>
                    <a:lnB>
                      <a:noFill/>
                    </a:lnB>
                    <a:solidFill>
                      <a:srgbClr val="FFFFFF"/>
                    </a:solidFill>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(260.001)</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108%</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(540.113)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2754453"/>
                  </a:ext>
                </a:extLst>
              </a:tr>
              <a:tr h="288000">
                <a:tc>
                  <a:txBody>
                    <a:bodyPr/>
                    <a:lstStyle/>
                    <a:p>
                      <a:pPr algn="l" fontAlgn="b"/>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Despesas Operacionais</a:t>
                      </a:r>
                    </a:p>
                  </a:txBody>
                  <a:tcPr marL="0" marR="0" marT="0" marB="0" anchor="b">
                    <a:lnL>
                      <a:noFill/>
                    </a:lnL>
                    <a:lnR>
                      <a:noFill/>
                    </a:lnR>
                    <a:lnT>
                      <a:noFill/>
                    </a:lnT>
                    <a:lnB>
                      <a:noFill/>
                    </a:lnB>
                    <a:solidFill>
                      <a:srgbClr val="FFFFFF"/>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(616.347)</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-82%</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(111.351)</a:t>
                      </a:r>
                    </a:p>
                  </a:txBody>
                  <a:tcPr marL="0" marR="0" marT="0" marB="0" anchor="ctr">
                    <a:lnL>
                      <a:noFill/>
                    </a:lnL>
                    <a:lnR>
                      <a:noFill/>
                    </a:lnR>
                    <a:lnT>
                      <a:noFill/>
                    </a:lnT>
                    <a:lnB>
                      <a:noFill/>
                    </a:lnB>
                    <a:solidFill>
                      <a:srgbClr val="FFFFFF"/>
                    </a:solidFill>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(283.171)</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-57%</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(121.830)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5977088"/>
                  </a:ext>
                </a:extLst>
              </a:tr>
              <a:tr h="28800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RESULTADO OPERACIONAL </a:t>
                      </a:r>
                    </a:p>
                  </a:txBody>
                  <a:tcPr marL="0" marR="0" marT="0" marB="0" anchor="b">
                    <a:lnL>
                      <a:noFill/>
                    </a:lnL>
                    <a:lnR>
                      <a:noFill/>
                    </a:lnR>
                    <a:lnT>
                      <a:noFill/>
                    </a:lnT>
                    <a:lnB>
                      <a:noFill/>
                    </a:lnB>
                    <a:solidFill>
                      <a:srgbClr val="FFFFFF"/>
                    </a:solidFill>
                  </a:tcPr>
                </a:tc>
                <a:tc>
                  <a:txBody>
                    <a:bodyPr/>
                    <a:lstStyle/>
                    <a:p>
                      <a:pPr algn="r" fontAlgn="ctr"/>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(635.812)</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-136%</a:t>
                      </a:r>
                    </a:p>
                  </a:txBody>
                  <a:tcPr marL="0" marR="0" marT="0" marB="0" anchor="ctr">
                    <a:lnL>
                      <a:noFill/>
                    </a:lnL>
                    <a:lnR>
                      <a:noFill/>
                    </a:lnR>
                    <a:lnT>
                      <a:noFill/>
                    </a:lnT>
                    <a:lnB>
                      <a:noFill/>
                    </a:lnB>
                    <a:solidFill>
                      <a:srgbClr val="F2F2F2"/>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231.510 </a:t>
                      </a:r>
                    </a:p>
                  </a:txBody>
                  <a:tcPr marL="0" marR="0" marT="0" marB="0" anchor="ctr">
                    <a:lnL>
                      <a:noFill/>
                    </a:lnL>
                    <a:lnR>
                      <a:noFill/>
                    </a:lnR>
                    <a:lnT>
                      <a:noFill/>
                    </a:lnT>
                    <a:lnB>
                      <a:noFill/>
                    </a:lnB>
                    <a:solidFill>
                      <a:srgbClr val="FFFFFF"/>
                    </a:solidFill>
                  </a:tcPr>
                </a:tc>
                <a:tc>
                  <a:txBody>
                    <a:bodyPr/>
                    <a:lstStyle/>
                    <a:p>
                      <a:pPr algn="ctr" fontAlgn="ctr"/>
                      <a:endParaRPr lang="pt-BR" sz="105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(143.863)</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97%</a:t>
                      </a:r>
                    </a:p>
                  </a:txBody>
                  <a:tcPr marL="0" marR="0" marT="0" marB="0" anchor="ctr">
                    <a:lnL>
                      <a:noFill/>
                    </a:lnL>
                    <a:lnR>
                      <a:noFill/>
                    </a:lnR>
                    <a:lnT>
                      <a:noFill/>
                    </a:lnT>
                    <a:lnB>
                      <a:noFill/>
                    </a:lnB>
                    <a:solidFill>
                      <a:srgbClr val="F2F2F2"/>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(284.052)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78252587"/>
                  </a:ext>
                </a:extLst>
              </a:tr>
              <a:tr h="288000">
                <a:tc>
                  <a:txBody>
                    <a:bodyPr/>
                    <a:lstStyle/>
                    <a:p>
                      <a:pPr algn="l" fontAlgn="b"/>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Resultado Financeiro</a:t>
                      </a:r>
                    </a:p>
                  </a:txBody>
                  <a:tcPr marL="0" marR="0" marT="0" marB="0" anchor="b">
                    <a:lnL>
                      <a:noFill/>
                    </a:lnL>
                    <a:lnR>
                      <a:noFill/>
                    </a:lnR>
                    <a:lnT>
                      <a:noFill/>
                    </a:lnT>
                    <a:lnB>
                      <a:noFill/>
                    </a:lnB>
                    <a:solidFill>
                      <a:srgbClr val="FFFFFF"/>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(126.348)</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-35%</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(82.665)</a:t>
                      </a:r>
                    </a:p>
                  </a:txBody>
                  <a:tcPr marL="0" marR="0" marT="0" marB="0" anchor="ctr">
                    <a:lnL>
                      <a:noFill/>
                    </a:lnL>
                    <a:lnR>
                      <a:noFill/>
                    </a:lnR>
                    <a:lnT>
                      <a:noFill/>
                    </a:lnT>
                    <a:lnB>
                      <a:noFill/>
                    </a:lnB>
                    <a:solidFill>
                      <a:srgbClr val="FFFFFF"/>
                    </a:solidFill>
                  </a:tcPr>
                </a:tc>
                <a:tc>
                  <a:txBody>
                    <a:bodyPr/>
                    <a:lstStyle/>
                    <a:p>
                      <a:pPr algn="ctr" fontAlgn="ctr"/>
                      <a:endParaRPr lang="pt-BR" sz="105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(76.980)</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11%</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(85.273)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6378819"/>
                  </a:ext>
                </a:extLst>
              </a:tr>
              <a:tr h="288000">
                <a:tc>
                  <a:txBody>
                    <a:bodyPr/>
                    <a:lstStyle/>
                    <a:p>
                      <a:pPr algn="l" fontAlgn="b"/>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Outras Receitas e Despesas Operacionais</a:t>
                      </a:r>
                    </a:p>
                  </a:txBody>
                  <a:tcPr marL="0" marR="0" marT="0" marB="0" anchor="b">
                    <a:lnL>
                      <a:noFill/>
                    </a:lnL>
                    <a:lnR>
                      <a:noFill/>
                    </a:lnR>
                    <a:lnT>
                      <a:noFill/>
                    </a:lnT>
                    <a:lnB>
                      <a:noFill/>
                    </a:lnB>
                    <a:solidFill>
                      <a:srgbClr val="FFFFFF"/>
                    </a:solidFill>
                  </a:tcPr>
                </a:tc>
                <a:tc>
                  <a:txBody>
                    <a:bodyPr/>
                    <a:lstStyle/>
                    <a:p>
                      <a:pPr algn="r" fontAlgn="ctr"/>
                      <a:r>
                        <a:rPr lang="pt-BR" sz="1050" b="0" i="0" u="none" strike="noStrike">
                          <a:solidFill>
                            <a:srgbClr val="000000"/>
                          </a:solidFill>
                          <a:effectLst/>
                          <a:latin typeface="Source Sans Pro Light" panose="020B0403030403020204" pitchFamily="34" charset="0"/>
                          <a:ea typeface="Source Sans Pro Light" panose="020B0403030403020204" pitchFamily="34" charset="0"/>
                        </a:rPr>
                        <a:t>             (2.137)</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-82%</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(382)</a:t>
                      </a:r>
                    </a:p>
                  </a:txBody>
                  <a:tcPr marL="0" marR="0" marT="0" marB="0" anchor="ctr">
                    <a:lnL>
                      <a:noFill/>
                    </a:lnL>
                    <a:lnR>
                      <a:noFill/>
                    </a:lnR>
                    <a:lnT>
                      <a:noFill/>
                    </a:lnT>
                    <a:lnB>
                      <a:noFill/>
                    </a:lnB>
                    <a:solidFill>
                      <a:srgbClr val="FFFFFF"/>
                    </a:solidFill>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(1.701)</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-29%</a:t>
                      </a:r>
                    </a:p>
                  </a:txBody>
                  <a:tcPr marL="0" marR="0" marT="0" marB="0" anchor="ctr">
                    <a:lnL>
                      <a:noFill/>
                    </a:lnL>
                    <a:lnR>
                      <a:noFill/>
                    </a:lnR>
                    <a:lnT>
                      <a:noFill/>
                    </a:lnT>
                    <a:lnB>
                      <a:noFill/>
                    </a:lnB>
                    <a:solidFill>
                      <a:srgbClr val="F2F2F2"/>
                    </a:solidFill>
                  </a:tcPr>
                </a:tc>
                <a:tc>
                  <a:txBody>
                    <a:bodyPr/>
                    <a:lstStyle/>
                    <a:p>
                      <a:pPr algn="r" fontAlgn="ct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(1.200)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52907143"/>
                  </a:ext>
                </a:extLst>
              </a:tr>
              <a:tr h="288000">
                <a:tc>
                  <a:txBody>
                    <a:bodyPr/>
                    <a:lstStyle/>
                    <a:p>
                      <a:pPr algn="l" fontAlgn="b"/>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RESULTADO LÍQUIDO DO PERÍODO</a:t>
                      </a:r>
                    </a:p>
                  </a:txBody>
                  <a:tcPr marL="0" marR="0" marT="0" marB="0" anchor="b">
                    <a:lnL>
                      <a:noFill/>
                    </a:lnL>
                    <a:lnR>
                      <a:noFill/>
                    </a:lnR>
                    <a:lnT>
                      <a:noFill/>
                    </a:lnT>
                    <a:lnB>
                      <a:noFill/>
                    </a:lnB>
                    <a:solidFill>
                      <a:srgbClr val="FFFFFF"/>
                    </a:solidFill>
                  </a:tcPr>
                </a:tc>
                <a:tc>
                  <a:txBody>
                    <a:bodyPr/>
                    <a:lstStyle/>
                    <a:p>
                      <a:pPr algn="r" fontAlgn="ctr"/>
                      <a:r>
                        <a:rPr lang="pt-BR" sz="1050" b="1" i="0" u="none" strike="noStrike">
                          <a:solidFill>
                            <a:srgbClr val="000000"/>
                          </a:solidFill>
                          <a:effectLst/>
                          <a:latin typeface="Source Sans Pro Light" panose="020B0403030403020204" pitchFamily="34" charset="0"/>
                          <a:ea typeface="Source Sans Pro Light" panose="020B0403030403020204" pitchFamily="34" charset="0"/>
                        </a:rPr>
                        <a:t>    (764.297)</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a:solidFill>
                            <a:srgbClr val="000000"/>
                          </a:solidFill>
                          <a:effectLst/>
                          <a:latin typeface="Source Sans Pro Light" panose="020B0403030403020204" pitchFamily="34" charset="0"/>
                          <a:ea typeface="Source Sans Pro Light" panose="020B0403030403020204" pitchFamily="34" charset="0"/>
                        </a:rPr>
                        <a:t>-119%</a:t>
                      </a:r>
                    </a:p>
                  </a:txBody>
                  <a:tcPr marL="0" marR="0" marT="0" marB="0" anchor="ctr">
                    <a:lnL>
                      <a:noFill/>
                    </a:lnL>
                    <a:lnR>
                      <a:noFill/>
                    </a:lnR>
                    <a:lnT>
                      <a:noFill/>
                    </a:lnT>
                    <a:lnB>
                      <a:noFill/>
                    </a:lnB>
                    <a:solidFill>
                      <a:srgbClr val="F2F2F2"/>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148.463 </a:t>
                      </a:r>
                    </a:p>
                  </a:txBody>
                  <a:tcPr marL="0" marR="0" marT="0" marB="0" anchor="ctr">
                    <a:lnL>
                      <a:noFill/>
                    </a:lnL>
                    <a:lnR>
                      <a:noFill/>
                    </a:lnR>
                    <a:lnT>
                      <a:noFill/>
                    </a:lnT>
                    <a:lnB>
                      <a:noFill/>
                    </a:lnB>
                    <a:solidFill>
                      <a:srgbClr val="FFFFFF"/>
                    </a:solidFill>
                  </a:tcPr>
                </a:tc>
                <a:tc>
                  <a:txBody>
                    <a:bodyPr/>
                    <a:lstStyle/>
                    <a:p>
                      <a:pPr algn="ctr" fontAlgn="ct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lnL>
                      <a:noFill/>
                    </a:lnL>
                    <a:lnR>
                      <a:noFill/>
                    </a:lnR>
                    <a:lnT>
                      <a:noFill/>
                    </a:lnT>
                    <a:lnB>
                      <a:noFill/>
                    </a:lnB>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(222.544)</a:t>
                      </a:r>
                    </a:p>
                  </a:txBody>
                  <a:tcPr marL="0" marR="0" marT="0" marB="0" anchor="ctr">
                    <a:lnL>
                      <a:noFill/>
                    </a:lnL>
                    <a:lnR>
                      <a:noFill/>
                    </a:lnR>
                    <a:lnT>
                      <a:noFill/>
                    </a:lnT>
                    <a:lnB>
                      <a:noFill/>
                    </a:lnB>
                    <a:solidFill>
                      <a:srgbClr val="FFFFFF"/>
                    </a:solidFill>
                  </a:tcPr>
                </a:tc>
                <a:tc>
                  <a:txBody>
                    <a:bodyPr/>
                    <a:lstStyle/>
                    <a:p>
                      <a:pPr algn="ctr" fontAlgn="ctr"/>
                      <a:r>
                        <a:rPr lang="pt-BR" sz="1050" b="0" i="1" u="none" strike="noStrike" dirty="0">
                          <a:solidFill>
                            <a:srgbClr val="000000"/>
                          </a:solidFill>
                          <a:effectLst/>
                          <a:latin typeface="Source Sans Pro Light" panose="020B0403030403020204" pitchFamily="34" charset="0"/>
                          <a:ea typeface="Source Sans Pro Light" panose="020B0403030403020204" pitchFamily="34" charset="0"/>
                        </a:rPr>
                        <a:t>66%</a:t>
                      </a:r>
                    </a:p>
                  </a:txBody>
                  <a:tcPr marL="0" marR="0" marT="0" marB="0" anchor="ctr">
                    <a:lnL>
                      <a:noFill/>
                    </a:lnL>
                    <a:lnR>
                      <a:noFill/>
                    </a:lnR>
                    <a:lnT>
                      <a:noFill/>
                    </a:lnT>
                    <a:lnB>
                      <a:noFill/>
                    </a:lnB>
                    <a:solidFill>
                      <a:srgbClr val="F2F2F2"/>
                    </a:solidFill>
                  </a:tcPr>
                </a:tc>
                <a:tc>
                  <a:txBody>
                    <a:bodyPr/>
                    <a:lstStyle/>
                    <a:p>
                      <a:pPr algn="r" fontAlgn="ctr"/>
                      <a:r>
                        <a:rPr lang="pt-BR" sz="1050" b="1" i="0" u="none" strike="noStrike" dirty="0">
                          <a:solidFill>
                            <a:srgbClr val="000000"/>
                          </a:solidFill>
                          <a:effectLst/>
                          <a:latin typeface="Source Sans Pro Light" panose="020B0403030403020204" pitchFamily="34" charset="0"/>
                          <a:ea typeface="Source Sans Pro Light" panose="020B0403030403020204" pitchFamily="34" charset="0"/>
                        </a:rPr>
                        <a:t>    (370.524)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35227022"/>
                  </a:ext>
                </a:extLst>
              </a:tr>
            </a:tbl>
          </a:graphicData>
        </a:graphic>
      </p:graphicFrame>
      <p:sp>
        <p:nvSpPr>
          <p:cNvPr id="4" name="Rectangle 3">
            <a:extLst>
              <a:ext uri="{FF2B5EF4-FFF2-40B4-BE49-F238E27FC236}">
                <a16:creationId xmlns:a16="http://schemas.microsoft.com/office/drawing/2014/main" id="{C84A843B-2423-40B0-951A-758B6483E1ED}"/>
              </a:ext>
            </a:extLst>
          </p:cNvPr>
          <p:cNvSpPr/>
          <p:nvPr/>
        </p:nvSpPr>
        <p:spPr>
          <a:xfrm>
            <a:off x="1143001" y="6115259"/>
            <a:ext cx="7952018" cy="309187"/>
          </a:xfrm>
          <a:prstGeom prst="rect">
            <a:avLst/>
          </a:prstGeom>
        </p:spPr>
        <p:txBody>
          <a:bodyPr wrap="square" numCol="1" spcCol="180000" anchor="t">
            <a:spAutoFit/>
          </a:bodyPr>
          <a:lstStyle/>
          <a:p>
            <a:pPr algn="just" defTabSz="237668">
              <a:lnSpc>
                <a:spcPct val="150000"/>
              </a:lnSpc>
            </a:pPr>
            <a:r>
              <a:rPr lang="pt-BR" sz="105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dos saldos de período para período por rubrica.</a:t>
            </a:r>
          </a:p>
        </p:txBody>
      </p:sp>
    </p:spTree>
    <p:extLst>
      <p:ext uri="{BB962C8B-B14F-4D97-AF65-F5344CB8AC3E}">
        <p14:creationId xmlns:p14="http://schemas.microsoft.com/office/powerpoint/2010/main" val="249109641"/>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7223452"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4.3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Demonstração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de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Resultado</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827964" y="1319666"/>
            <a:ext cx="7877514" cy="573490"/>
          </a:xfrm>
          <a:prstGeom prst="rect">
            <a:avLst/>
          </a:prstGeom>
        </p:spPr>
        <p:txBody>
          <a:bodyPr wrap="square">
            <a:spAutoFit/>
          </a:bodyPr>
          <a:lstStyle/>
          <a:p>
            <a:pPr algn="just">
              <a:lnSpc>
                <a:spcPct val="150000"/>
              </a:lnSpc>
            </a:pPr>
            <a:r>
              <a:rPr lang="pt-BR" sz="1100" dirty="0">
                <a:solidFill>
                  <a:schemeClr val="bg2">
                    <a:lumMod val="10000"/>
                  </a:schemeClr>
                </a:solidFill>
                <a:latin typeface="Source Sans Pro Light" panose="020B0403030403020204" pitchFamily="34" charset="0"/>
              </a:rPr>
              <a:t>Ao comparar o desempenho apresentado pela Recuperanda nos dois primeiros trimestres de 2020 com respectivos períodos de 2019, esta Equipe Técnica entende que os seguintes aspectos merecem ser destacados:</a:t>
            </a:r>
            <a:endParaRPr lang="en-US" sz="1100" dirty="0">
              <a:solidFill>
                <a:schemeClr val="bg2">
                  <a:lumMod val="10000"/>
                </a:schemeClr>
              </a:solidFill>
              <a:latin typeface="Source Sans Pro Light" panose="020B0403030403020204" pitchFamily="34" charset="0"/>
            </a:endParaRPr>
          </a:p>
        </p:txBody>
      </p:sp>
      <p:sp>
        <p:nvSpPr>
          <p:cNvPr id="8" name="Rectangle 7">
            <a:extLst>
              <a:ext uri="{FF2B5EF4-FFF2-40B4-BE49-F238E27FC236}">
                <a16:creationId xmlns:a16="http://schemas.microsoft.com/office/drawing/2014/main" id="{4323857C-FBDA-41B7-91FF-9B537998AB75}"/>
              </a:ext>
            </a:extLst>
          </p:cNvPr>
          <p:cNvSpPr/>
          <p:nvPr/>
        </p:nvSpPr>
        <p:spPr>
          <a:xfrm>
            <a:off x="4982824" y="2013594"/>
            <a:ext cx="4463020" cy="4671920"/>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Nota-se brusca redução das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receitas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auferidas pela Empresa no segundo trimestre de 2020. A oscilação está diretamente atrelada aos impactos impostos pela pandemia entre os meses de abril e junho de 2020;</a:t>
            </a: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As variações dos saldos da rubrica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Custo</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dos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Produtos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Vendidos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não apresentam correlação com a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Receita Bruta</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contabilizada nos respectivos períodos. Essa ausência de simetria indica provável inconsistência dos critérios de reconhecimento contábil dos custos de produção;</a:t>
            </a:r>
            <a:endParaRPr lang="pt-BR" sz="1050" dirty="0">
              <a:solidFill>
                <a:schemeClr val="tx1">
                  <a:lumMod val="5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tx1">
                  <a:lumMod val="5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 significativo montante de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R$ 616,3 mil </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registrado em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Despesas Operacionais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é fruto de correções realizadas pela contabilidade da Recuperanda no mês de abril de 2020. Tais ajustes foram classificados como despesas indedutíveis e têm por origem os empréstimos aos sócios (citados na página 21 deste relatório) que estavam contabilizados na rubrica de  ativo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Realizável</a:t>
            </a:r>
            <a:r>
              <a:rPr lang="pt-BR" sz="1050" b="0" i="0" u="none" strike="noStrike" dirty="0">
                <a:solidFill>
                  <a:srgbClr val="000000"/>
                </a:solidFill>
                <a:effectLst/>
                <a:latin typeface="Source Sans Pro Light" panose="020B0403030403020204" pitchFamily="34" charset="0"/>
                <a:ea typeface="Source Sans Pro Light" panose="020B0403030403020204" pitchFamily="34" charset="0"/>
              </a:rPr>
              <a:t> </a:t>
            </a:r>
            <a:r>
              <a:rPr lang="pt-BR" sz="105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 Longo Prazo</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050" i="0" u="none" strike="noStrike" dirty="0">
                <a:solidFill>
                  <a:schemeClr val="bg2">
                    <a:lumMod val="10000"/>
                  </a:schemeClr>
                </a:solidFill>
                <a:effectLst/>
                <a:latin typeface="Source Sans Pro Light" panose="020B0403030403020204" pitchFamily="34" charset="0"/>
                <a:ea typeface="Source Sans Pro Light" panose="020B0403030403020204" pitchFamily="34" charset="0"/>
              </a:rPr>
              <a:t>	Como consequência dos impactos pandêmicos e dos ajustes contábeis supracitados, registrou-se </a:t>
            </a:r>
            <a:r>
              <a:rPr lang="pt-BR" sz="1050" b="1" i="0" u="none" strike="noStrike" dirty="0">
                <a:solidFill>
                  <a:srgbClr val="C00000"/>
                </a:solidFill>
                <a:effectLst/>
                <a:latin typeface="Source Sans Pro Light" panose="020B0403030403020204" pitchFamily="34" charset="0"/>
                <a:ea typeface="Source Sans Pro Light" panose="020B0403030403020204" pitchFamily="34" charset="0"/>
              </a:rPr>
              <a:t>um </a:t>
            </a:r>
            <a:r>
              <a:rPr lang="pt-BR" sz="1050" b="1" dirty="0">
                <a:solidFill>
                  <a:srgbClr val="C00000"/>
                </a:solidFill>
                <a:latin typeface="Source Sans Pro Light" panose="020B0403030403020204" pitchFamily="34" charset="0"/>
                <a:ea typeface="Source Sans Pro Light" panose="020B0403030403020204" pitchFamily="34" charset="0"/>
                <a:cs typeface="Arial" panose="020B0604020202020204" pitchFamily="34" charset="0"/>
              </a:rPr>
              <a:t>prejuízo</a:t>
            </a:r>
            <a:r>
              <a:rPr lang="pt-BR" sz="1050" b="1" i="0" u="none" strike="noStrike" dirty="0">
                <a:solidFill>
                  <a:srgbClr val="C00000"/>
                </a:solidFill>
                <a:effectLst/>
                <a:latin typeface="Source Sans Pro Light" panose="020B0403030403020204" pitchFamily="34" charset="0"/>
                <a:ea typeface="Source Sans Pro Light" panose="020B0403030403020204" pitchFamily="34" charset="0"/>
              </a:rPr>
              <a:t> </a:t>
            </a:r>
            <a:r>
              <a:rPr lang="pt-BR" sz="1050" b="1" dirty="0">
                <a:solidFill>
                  <a:srgbClr val="C00000"/>
                </a:solidFill>
                <a:latin typeface="Source Sans Pro Light" panose="020B0403030403020204" pitchFamily="34" charset="0"/>
                <a:ea typeface="Source Sans Pro Light" panose="020B0403030403020204" pitchFamily="34" charset="0"/>
                <a:cs typeface="Arial" panose="020B0604020202020204" pitchFamily="34" charset="0"/>
              </a:rPr>
              <a:t>contábil</a:t>
            </a:r>
            <a:r>
              <a:rPr lang="pt-BR" sz="1050" b="1" i="0" u="none" strike="noStrike" dirty="0">
                <a:solidFill>
                  <a:srgbClr val="C00000"/>
                </a:solidFill>
                <a:effectLst/>
                <a:latin typeface="Source Sans Pro Light" panose="020B0403030403020204" pitchFamily="34" charset="0"/>
                <a:ea typeface="Source Sans Pro Light" panose="020B0403030403020204" pitchFamily="34" charset="0"/>
              </a:rPr>
              <a:t> </a:t>
            </a:r>
            <a:r>
              <a:rPr lang="pt-BR" sz="1050" b="1" dirty="0">
                <a:solidFill>
                  <a:srgbClr val="C00000"/>
                </a:solidFill>
                <a:latin typeface="Source Sans Pro Light" panose="020B0403030403020204" pitchFamily="34" charset="0"/>
                <a:ea typeface="Source Sans Pro Light" panose="020B0403030403020204" pitchFamily="34" charset="0"/>
                <a:cs typeface="Arial" panose="020B0604020202020204" pitchFamily="34" charset="0"/>
              </a:rPr>
              <a:t>acumulado</a:t>
            </a:r>
            <a:r>
              <a:rPr lang="pt-BR" sz="1050" b="1" i="0" u="none" strike="noStrike" dirty="0">
                <a:solidFill>
                  <a:srgbClr val="C00000"/>
                </a:solidFill>
                <a:effectLst/>
                <a:latin typeface="Source Sans Pro Light" panose="020B0403030403020204" pitchFamily="34" charset="0"/>
                <a:ea typeface="Source Sans Pro Light" panose="020B0403030403020204" pitchFamily="34" charset="0"/>
              </a:rPr>
              <a:t> </a:t>
            </a:r>
            <a:r>
              <a:rPr lang="pt-BR" sz="1050" b="1" dirty="0">
                <a:solidFill>
                  <a:srgbClr val="C00000"/>
                </a:solidFill>
                <a:latin typeface="Source Sans Pro Light" panose="020B0403030403020204" pitchFamily="34" charset="0"/>
                <a:ea typeface="Source Sans Pro Light" panose="020B0403030403020204" pitchFamily="34" charset="0"/>
                <a:cs typeface="Arial" panose="020B0604020202020204" pitchFamily="34" charset="0"/>
              </a:rPr>
              <a:t>de</a:t>
            </a:r>
            <a:r>
              <a:rPr lang="pt-BR" sz="1050" b="1" i="0" u="none" strike="noStrike" dirty="0">
                <a:solidFill>
                  <a:srgbClr val="C00000"/>
                </a:solidFill>
                <a:effectLst/>
                <a:latin typeface="Source Sans Pro Light" panose="020B0403030403020204" pitchFamily="34" charset="0"/>
                <a:ea typeface="Source Sans Pro Light" panose="020B0403030403020204" pitchFamily="34" charset="0"/>
              </a:rPr>
              <a:t> R$ </a:t>
            </a:r>
            <a:r>
              <a:rPr lang="pt-BR" sz="1050" b="1" dirty="0">
                <a:solidFill>
                  <a:srgbClr val="C00000"/>
                </a:solidFill>
                <a:latin typeface="Source Sans Pro Light" panose="020B0403030403020204" pitchFamily="34" charset="0"/>
                <a:ea typeface="Source Sans Pro Light" panose="020B0403030403020204" pitchFamily="34" charset="0"/>
                <a:cs typeface="Arial" panose="020B0604020202020204" pitchFamily="34" charset="0"/>
              </a:rPr>
              <a:t>986 mil nos primeiros seis meses do mesmo ano.</a:t>
            </a:r>
          </a:p>
        </p:txBody>
      </p:sp>
      <p:grpSp>
        <p:nvGrpSpPr>
          <p:cNvPr id="23" name="Group 22">
            <a:extLst>
              <a:ext uri="{FF2B5EF4-FFF2-40B4-BE49-F238E27FC236}">
                <a16:creationId xmlns:a16="http://schemas.microsoft.com/office/drawing/2014/main" id="{FA1BE22C-E78D-4101-BD93-D525CE2909CF}"/>
              </a:ext>
            </a:extLst>
          </p:cNvPr>
          <p:cNvGrpSpPr/>
          <p:nvPr/>
        </p:nvGrpSpPr>
        <p:grpSpPr>
          <a:xfrm rot="16200000">
            <a:off x="1604268" y="2495169"/>
            <a:ext cx="2337137" cy="3572933"/>
            <a:chOff x="1514861" y="502515"/>
            <a:chExt cx="2766677" cy="5406752"/>
          </a:xfrm>
        </p:grpSpPr>
        <p:grpSp>
          <p:nvGrpSpPr>
            <p:cNvPr id="24" name="Group 23">
              <a:extLst>
                <a:ext uri="{FF2B5EF4-FFF2-40B4-BE49-F238E27FC236}">
                  <a16:creationId xmlns:a16="http://schemas.microsoft.com/office/drawing/2014/main" id="{961E61B7-282C-4DC9-8995-FA39E31C9979}"/>
                </a:ext>
              </a:extLst>
            </p:cNvPr>
            <p:cNvGrpSpPr/>
            <p:nvPr/>
          </p:nvGrpSpPr>
          <p:grpSpPr>
            <a:xfrm>
              <a:off x="1514861" y="502515"/>
              <a:ext cx="1290359" cy="2007785"/>
              <a:chOff x="1100320" y="648135"/>
              <a:chExt cx="967769" cy="1505839"/>
            </a:xfrm>
          </p:grpSpPr>
          <p:sp>
            <p:nvSpPr>
              <p:cNvPr id="63" name="Freeform 121">
                <a:extLst>
                  <a:ext uri="{FF2B5EF4-FFF2-40B4-BE49-F238E27FC236}">
                    <a16:creationId xmlns:a16="http://schemas.microsoft.com/office/drawing/2014/main" id="{06D6957E-11B5-45AE-974C-5DEA73D25C38}"/>
                  </a:ext>
                </a:extLst>
              </p:cNvPr>
              <p:cNvSpPr>
                <a:spLocks/>
              </p:cNvSpPr>
              <p:nvPr/>
            </p:nvSpPr>
            <p:spPr bwMode="auto">
              <a:xfrm>
                <a:off x="1280516" y="1481072"/>
                <a:ext cx="156254" cy="672902"/>
              </a:xfrm>
              <a:custGeom>
                <a:avLst/>
                <a:gdLst>
                  <a:gd name="T0" fmla="*/ 124 w 124"/>
                  <a:gd name="T1" fmla="*/ 440 h 534"/>
                  <a:gd name="T2" fmla="*/ 124 w 124"/>
                  <a:gd name="T3" fmla="*/ 0 h 534"/>
                  <a:gd name="T4" fmla="*/ 0 w 124"/>
                  <a:gd name="T5" fmla="*/ 0 h 534"/>
                  <a:gd name="T6" fmla="*/ 0 w 124"/>
                  <a:gd name="T7" fmla="*/ 534 h 534"/>
                  <a:gd name="T8" fmla="*/ 124 w 124"/>
                  <a:gd name="T9" fmla="*/ 440 h 534"/>
                </a:gdLst>
                <a:ahLst/>
                <a:cxnLst>
                  <a:cxn ang="0">
                    <a:pos x="T0" y="T1"/>
                  </a:cxn>
                  <a:cxn ang="0">
                    <a:pos x="T2" y="T3"/>
                  </a:cxn>
                  <a:cxn ang="0">
                    <a:pos x="T4" y="T5"/>
                  </a:cxn>
                  <a:cxn ang="0">
                    <a:pos x="T6" y="T7"/>
                  </a:cxn>
                  <a:cxn ang="0">
                    <a:pos x="T8" y="T9"/>
                  </a:cxn>
                </a:cxnLst>
                <a:rect l="0" t="0" r="r" b="b"/>
                <a:pathLst>
                  <a:path w="124" h="534">
                    <a:moveTo>
                      <a:pt x="124" y="440"/>
                    </a:moveTo>
                    <a:lnTo>
                      <a:pt x="124" y="0"/>
                    </a:lnTo>
                    <a:lnTo>
                      <a:pt x="0" y="0"/>
                    </a:lnTo>
                    <a:lnTo>
                      <a:pt x="0" y="534"/>
                    </a:lnTo>
                    <a:lnTo>
                      <a:pt x="124" y="440"/>
                    </a:lnTo>
                    <a:close/>
                  </a:path>
                </a:pathLst>
              </a:custGeom>
              <a:solidFill>
                <a:schemeClr val="accent1">
                  <a:lumMod val="50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64" name="Freeform 123">
                <a:extLst>
                  <a:ext uri="{FF2B5EF4-FFF2-40B4-BE49-F238E27FC236}">
                    <a16:creationId xmlns:a16="http://schemas.microsoft.com/office/drawing/2014/main" id="{876188FE-1E44-4DFD-8ABD-67AC5FC321F8}"/>
                  </a:ext>
                </a:extLst>
              </p:cNvPr>
              <p:cNvSpPr>
                <a:spLocks/>
              </p:cNvSpPr>
              <p:nvPr/>
            </p:nvSpPr>
            <p:spPr bwMode="auto">
              <a:xfrm>
                <a:off x="1246493" y="685938"/>
                <a:ext cx="821596" cy="1349584"/>
              </a:xfrm>
              <a:custGeom>
                <a:avLst/>
                <a:gdLst>
                  <a:gd name="T0" fmla="*/ 0 w 652"/>
                  <a:gd name="T1" fmla="*/ 673 h 1071"/>
                  <a:gd name="T2" fmla="*/ 287 w 652"/>
                  <a:gd name="T3" fmla="*/ 0 h 1071"/>
                  <a:gd name="T4" fmla="*/ 652 w 652"/>
                  <a:gd name="T5" fmla="*/ 521 h 1071"/>
                  <a:gd name="T6" fmla="*/ 505 w 652"/>
                  <a:gd name="T7" fmla="*/ 561 h 1071"/>
                  <a:gd name="T8" fmla="*/ 505 w 652"/>
                  <a:gd name="T9" fmla="*/ 997 h 1071"/>
                  <a:gd name="T10" fmla="*/ 151 w 652"/>
                  <a:gd name="T11" fmla="*/ 1071 h 1071"/>
                  <a:gd name="T12" fmla="*/ 151 w 652"/>
                  <a:gd name="T13" fmla="*/ 634 h 1071"/>
                  <a:gd name="T14" fmla="*/ 0 w 652"/>
                  <a:gd name="T15" fmla="*/ 673 h 10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2" h="1071">
                    <a:moveTo>
                      <a:pt x="0" y="673"/>
                    </a:moveTo>
                    <a:lnTo>
                      <a:pt x="287" y="0"/>
                    </a:lnTo>
                    <a:lnTo>
                      <a:pt x="652" y="521"/>
                    </a:lnTo>
                    <a:lnTo>
                      <a:pt x="505" y="561"/>
                    </a:lnTo>
                    <a:lnTo>
                      <a:pt x="505" y="997"/>
                    </a:lnTo>
                    <a:lnTo>
                      <a:pt x="151" y="1071"/>
                    </a:lnTo>
                    <a:lnTo>
                      <a:pt x="151" y="634"/>
                    </a:lnTo>
                    <a:lnTo>
                      <a:pt x="0" y="67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65" name="Freeform 124">
                <a:extLst>
                  <a:ext uri="{FF2B5EF4-FFF2-40B4-BE49-F238E27FC236}">
                    <a16:creationId xmlns:a16="http://schemas.microsoft.com/office/drawing/2014/main" id="{5EBF0632-242C-425F-B630-CB09EFAED090}"/>
                  </a:ext>
                </a:extLst>
              </p:cNvPr>
              <p:cNvSpPr>
                <a:spLocks/>
              </p:cNvSpPr>
              <p:nvPr/>
            </p:nvSpPr>
            <p:spPr bwMode="auto">
              <a:xfrm>
                <a:off x="1100320" y="648135"/>
                <a:ext cx="507826" cy="885862"/>
              </a:xfrm>
              <a:custGeom>
                <a:avLst/>
                <a:gdLst>
                  <a:gd name="T0" fmla="*/ 0 w 403"/>
                  <a:gd name="T1" fmla="*/ 659 h 703"/>
                  <a:gd name="T2" fmla="*/ 116 w 403"/>
                  <a:gd name="T3" fmla="*/ 703 h 703"/>
                  <a:gd name="T4" fmla="*/ 403 w 403"/>
                  <a:gd name="T5" fmla="*/ 30 h 703"/>
                  <a:gd name="T6" fmla="*/ 293 w 403"/>
                  <a:gd name="T7" fmla="*/ 0 h 703"/>
                  <a:gd name="T8" fmla="*/ 0 w 403"/>
                  <a:gd name="T9" fmla="*/ 659 h 703"/>
                </a:gdLst>
                <a:ahLst/>
                <a:cxnLst>
                  <a:cxn ang="0">
                    <a:pos x="T0" y="T1"/>
                  </a:cxn>
                  <a:cxn ang="0">
                    <a:pos x="T2" y="T3"/>
                  </a:cxn>
                  <a:cxn ang="0">
                    <a:pos x="T4" y="T5"/>
                  </a:cxn>
                  <a:cxn ang="0">
                    <a:pos x="T6" y="T7"/>
                  </a:cxn>
                  <a:cxn ang="0">
                    <a:pos x="T8" y="T9"/>
                  </a:cxn>
                </a:cxnLst>
                <a:rect l="0" t="0" r="r" b="b"/>
                <a:pathLst>
                  <a:path w="403" h="703">
                    <a:moveTo>
                      <a:pt x="0" y="659"/>
                    </a:moveTo>
                    <a:lnTo>
                      <a:pt x="116" y="703"/>
                    </a:lnTo>
                    <a:lnTo>
                      <a:pt x="403" y="30"/>
                    </a:lnTo>
                    <a:lnTo>
                      <a:pt x="293" y="0"/>
                    </a:lnTo>
                    <a:lnTo>
                      <a:pt x="0" y="659"/>
                    </a:lnTo>
                    <a:close/>
                  </a:path>
                </a:pathLst>
              </a:cu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en-ID" sz="2400"/>
              </a:p>
            </p:txBody>
          </p:sp>
        </p:grpSp>
        <p:grpSp>
          <p:nvGrpSpPr>
            <p:cNvPr id="25" name="Group 24">
              <a:extLst>
                <a:ext uri="{FF2B5EF4-FFF2-40B4-BE49-F238E27FC236}">
                  <a16:creationId xmlns:a16="http://schemas.microsoft.com/office/drawing/2014/main" id="{4EF20829-522A-42E5-AE68-9506AA448F07}"/>
                </a:ext>
              </a:extLst>
            </p:cNvPr>
            <p:cNvGrpSpPr/>
            <p:nvPr/>
          </p:nvGrpSpPr>
          <p:grpSpPr>
            <a:xfrm>
              <a:off x="1755122" y="2228034"/>
              <a:ext cx="1239955" cy="3159833"/>
              <a:chOff x="1280516" y="1942274"/>
              <a:chExt cx="929966" cy="2369875"/>
            </a:xfrm>
          </p:grpSpPr>
          <p:sp>
            <p:nvSpPr>
              <p:cNvPr id="59" name="Freeform 117">
                <a:extLst>
                  <a:ext uri="{FF2B5EF4-FFF2-40B4-BE49-F238E27FC236}">
                    <a16:creationId xmlns:a16="http://schemas.microsoft.com/office/drawing/2014/main" id="{6320DAF2-740A-49B3-B385-DDFA8F1C02B0}"/>
                  </a:ext>
                </a:extLst>
              </p:cNvPr>
              <p:cNvSpPr>
                <a:spLocks/>
              </p:cNvSpPr>
              <p:nvPr/>
            </p:nvSpPr>
            <p:spPr bwMode="auto">
              <a:xfrm>
                <a:off x="1763141" y="2048129"/>
                <a:ext cx="447341" cy="646440"/>
              </a:xfrm>
              <a:custGeom>
                <a:avLst/>
                <a:gdLst>
                  <a:gd name="T0" fmla="*/ 355 w 355"/>
                  <a:gd name="T1" fmla="*/ 439 h 513"/>
                  <a:gd name="T2" fmla="*/ 355 w 355"/>
                  <a:gd name="T3" fmla="*/ 0 h 513"/>
                  <a:gd name="T4" fmla="*/ 0 w 355"/>
                  <a:gd name="T5" fmla="*/ 75 h 513"/>
                  <a:gd name="T6" fmla="*/ 0 w 355"/>
                  <a:gd name="T7" fmla="*/ 513 h 513"/>
                  <a:gd name="T8" fmla="*/ 355 w 355"/>
                  <a:gd name="T9" fmla="*/ 439 h 513"/>
                </a:gdLst>
                <a:ahLst/>
                <a:cxnLst>
                  <a:cxn ang="0">
                    <a:pos x="T0" y="T1"/>
                  </a:cxn>
                  <a:cxn ang="0">
                    <a:pos x="T2" y="T3"/>
                  </a:cxn>
                  <a:cxn ang="0">
                    <a:pos x="T4" y="T5"/>
                  </a:cxn>
                  <a:cxn ang="0">
                    <a:pos x="T6" y="T7"/>
                  </a:cxn>
                  <a:cxn ang="0">
                    <a:pos x="T8" y="T9"/>
                  </a:cxn>
                </a:cxnLst>
                <a:rect l="0" t="0" r="r" b="b"/>
                <a:pathLst>
                  <a:path w="355" h="513">
                    <a:moveTo>
                      <a:pt x="355" y="439"/>
                    </a:moveTo>
                    <a:lnTo>
                      <a:pt x="355" y="0"/>
                    </a:lnTo>
                    <a:lnTo>
                      <a:pt x="0" y="75"/>
                    </a:lnTo>
                    <a:lnTo>
                      <a:pt x="0" y="513"/>
                    </a:lnTo>
                    <a:lnTo>
                      <a:pt x="355" y="439"/>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60" name="Freeform 118">
                <a:extLst>
                  <a:ext uri="{FF2B5EF4-FFF2-40B4-BE49-F238E27FC236}">
                    <a16:creationId xmlns:a16="http://schemas.microsoft.com/office/drawing/2014/main" id="{4C02ECFB-0D08-40AE-9BF1-77C83D16A97D}"/>
                  </a:ext>
                </a:extLst>
              </p:cNvPr>
              <p:cNvSpPr>
                <a:spLocks/>
              </p:cNvSpPr>
              <p:nvPr/>
            </p:nvSpPr>
            <p:spPr bwMode="auto">
              <a:xfrm>
                <a:off x="1434250" y="1942274"/>
                <a:ext cx="776231" cy="210440"/>
              </a:xfrm>
              <a:custGeom>
                <a:avLst/>
                <a:gdLst>
                  <a:gd name="T0" fmla="*/ 357 w 616"/>
                  <a:gd name="T1" fmla="*/ 0 h 167"/>
                  <a:gd name="T2" fmla="*/ 616 w 616"/>
                  <a:gd name="T3" fmla="*/ 92 h 167"/>
                  <a:gd name="T4" fmla="*/ 261 w 616"/>
                  <a:gd name="T5" fmla="*/ 167 h 167"/>
                  <a:gd name="T6" fmla="*/ 0 w 616"/>
                  <a:gd name="T7" fmla="*/ 70 h 167"/>
                  <a:gd name="T8" fmla="*/ 357 w 616"/>
                  <a:gd name="T9" fmla="*/ 0 h 167"/>
                </a:gdLst>
                <a:ahLst/>
                <a:cxnLst>
                  <a:cxn ang="0">
                    <a:pos x="T0" y="T1"/>
                  </a:cxn>
                  <a:cxn ang="0">
                    <a:pos x="T2" y="T3"/>
                  </a:cxn>
                  <a:cxn ang="0">
                    <a:pos x="T4" y="T5"/>
                  </a:cxn>
                  <a:cxn ang="0">
                    <a:pos x="T6" y="T7"/>
                  </a:cxn>
                  <a:cxn ang="0">
                    <a:pos x="T8" y="T9"/>
                  </a:cxn>
                </a:cxnLst>
                <a:rect l="0" t="0" r="r" b="b"/>
                <a:pathLst>
                  <a:path w="616" h="167">
                    <a:moveTo>
                      <a:pt x="357" y="0"/>
                    </a:moveTo>
                    <a:lnTo>
                      <a:pt x="616" y="92"/>
                    </a:lnTo>
                    <a:lnTo>
                      <a:pt x="261" y="167"/>
                    </a:lnTo>
                    <a:lnTo>
                      <a:pt x="0" y="70"/>
                    </a:lnTo>
                    <a:lnTo>
                      <a:pt x="357" y="0"/>
                    </a:lnTo>
                    <a:close/>
                  </a:path>
                </a:pathLst>
              </a:custGeom>
              <a:solidFill>
                <a:schemeClr val="accent2">
                  <a:lumMod val="75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61" name="Freeform 119">
                <a:extLst>
                  <a:ext uri="{FF2B5EF4-FFF2-40B4-BE49-F238E27FC236}">
                    <a16:creationId xmlns:a16="http://schemas.microsoft.com/office/drawing/2014/main" id="{46AC4A31-641C-40D6-84A1-FB73F1C3DB8A}"/>
                  </a:ext>
                </a:extLst>
              </p:cNvPr>
              <p:cNvSpPr>
                <a:spLocks/>
              </p:cNvSpPr>
              <p:nvPr/>
            </p:nvSpPr>
            <p:spPr bwMode="auto">
              <a:xfrm>
                <a:off x="1284297" y="2030482"/>
                <a:ext cx="478844" cy="793873"/>
              </a:xfrm>
              <a:custGeom>
                <a:avLst/>
                <a:gdLst>
                  <a:gd name="T0" fmla="*/ 380 w 380"/>
                  <a:gd name="T1" fmla="*/ 535 h 630"/>
                  <a:gd name="T2" fmla="*/ 380 w 380"/>
                  <a:gd name="T3" fmla="*/ 97 h 630"/>
                  <a:gd name="T4" fmla="*/ 119 w 380"/>
                  <a:gd name="T5" fmla="*/ 0 h 630"/>
                  <a:gd name="T6" fmla="*/ 0 w 380"/>
                  <a:gd name="T7" fmla="*/ 97 h 630"/>
                  <a:gd name="T8" fmla="*/ 255 w 380"/>
                  <a:gd name="T9" fmla="*/ 182 h 630"/>
                  <a:gd name="T10" fmla="*/ 257 w 380"/>
                  <a:gd name="T11" fmla="*/ 630 h 630"/>
                  <a:gd name="T12" fmla="*/ 380 w 380"/>
                  <a:gd name="T13" fmla="*/ 535 h 630"/>
                </a:gdLst>
                <a:ahLst/>
                <a:cxnLst>
                  <a:cxn ang="0">
                    <a:pos x="T0" y="T1"/>
                  </a:cxn>
                  <a:cxn ang="0">
                    <a:pos x="T2" y="T3"/>
                  </a:cxn>
                  <a:cxn ang="0">
                    <a:pos x="T4" y="T5"/>
                  </a:cxn>
                  <a:cxn ang="0">
                    <a:pos x="T6" y="T7"/>
                  </a:cxn>
                  <a:cxn ang="0">
                    <a:pos x="T8" y="T9"/>
                  </a:cxn>
                  <a:cxn ang="0">
                    <a:pos x="T10" y="T11"/>
                  </a:cxn>
                  <a:cxn ang="0">
                    <a:pos x="T12" y="T13"/>
                  </a:cxn>
                </a:cxnLst>
                <a:rect l="0" t="0" r="r" b="b"/>
                <a:pathLst>
                  <a:path w="380" h="630">
                    <a:moveTo>
                      <a:pt x="380" y="535"/>
                    </a:moveTo>
                    <a:lnTo>
                      <a:pt x="380" y="97"/>
                    </a:lnTo>
                    <a:lnTo>
                      <a:pt x="119" y="0"/>
                    </a:lnTo>
                    <a:lnTo>
                      <a:pt x="0" y="97"/>
                    </a:lnTo>
                    <a:lnTo>
                      <a:pt x="255" y="182"/>
                    </a:lnTo>
                    <a:lnTo>
                      <a:pt x="257" y="630"/>
                    </a:lnTo>
                    <a:lnTo>
                      <a:pt x="380" y="535"/>
                    </a:lnTo>
                    <a:close/>
                  </a:path>
                </a:pathLst>
              </a:custGeom>
              <a:solidFill>
                <a:schemeClr val="accent2">
                  <a:lumMod val="50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62" name="Freeform 125">
                <a:extLst>
                  <a:ext uri="{FF2B5EF4-FFF2-40B4-BE49-F238E27FC236}">
                    <a16:creationId xmlns:a16="http://schemas.microsoft.com/office/drawing/2014/main" id="{F5FD78A1-9A34-47D4-8485-F69D8D606B79}"/>
                  </a:ext>
                </a:extLst>
              </p:cNvPr>
              <p:cNvSpPr>
                <a:spLocks/>
              </p:cNvSpPr>
              <p:nvPr/>
            </p:nvSpPr>
            <p:spPr bwMode="auto">
              <a:xfrm>
                <a:off x="1280516" y="2147270"/>
                <a:ext cx="325110" cy="2164879"/>
              </a:xfrm>
              <a:custGeom>
                <a:avLst/>
                <a:gdLst>
                  <a:gd name="T0" fmla="*/ 4 w 258"/>
                  <a:gd name="T1" fmla="*/ 0 h 1718"/>
                  <a:gd name="T2" fmla="*/ 0 w 258"/>
                  <a:gd name="T3" fmla="*/ 1 h 1718"/>
                  <a:gd name="T4" fmla="*/ 0 w 258"/>
                  <a:gd name="T5" fmla="*/ 1625 h 1718"/>
                  <a:gd name="T6" fmla="*/ 258 w 258"/>
                  <a:gd name="T7" fmla="*/ 1718 h 1718"/>
                  <a:gd name="T8" fmla="*/ 258 w 258"/>
                  <a:gd name="T9" fmla="*/ 85 h 1718"/>
                  <a:gd name="T10" fmla="*/ 4 w 258"/>
                  <a:gd name="T11" fmla="*/ 0 h 1718"/>
                </a:gdLst>
                <a:ahLst/>
                <a:cxnLst>
                  <a:cxn ang="0">
                    <a:pos x="T0" y="T1"/>
                  </a:cxn>
                  <a:cxn ang="0">
                    <a:pos x="T2" y="T3"/>
                  </a:cxn>
                  <a:cxn ang="0">
                    <a:pos x="T4" y="T5"/>
                  </a:cxn>
                  <a:cxn ang="0">
                    <a:pos x="T6" y="T7"/>
                  </a:cxn>
                  <a:cxn ang="0">
                    <a:pos x="T8" y="T9"/>
                  </a:cxn>
                  <a:cxn ang="0">
                    <a:pos x="T10" y="T11"/>
                  </a:cxn>
                </a:cxnLst>
                <a:rect l="0" t="0" r="r" b="b"/>
                <a:pathLst>
                  <a:path w="258" h="1718">
                    <a:moveTo>
                      <a:pt x="4" y="0"/>
                    </a:moveTo>
                    <a:lnTo>
                      <a:pt x="0" y="1"/>
                    </a:lnTo>
                    <a:lnTo>
                      <a:pt x="0" y="1625"/>
                    </a:lnTo>
                    <a:lnTo>
                      <a:pt x="258" y="1718"/>
                    </a:lnTo>
                    <a:lnTo>
                      <a:pt x="258" y="85"/>
                    </a:lnTo>
                    <a:lnTo>
                      <a:pt x="4" y="0"/>
                    </a:lnTo>
                    <a:close/>
                  </a:path>
                </a:pathLst>
              </a:custGeom>
              <a:gradFill flip="none" rotWithShape="1">
                <a:gsLst>
                  <a:gs pos="0">
                    <a:schemeClr val="accent2">
                      <a:lumMod val="50000"/>
                    </a:schemeClr>
                  </a:gs>
                  <a:gs pos="100000">
                    <a:schemeClr val="bg1">
                      <a:alpha val="0"/>
                      <a:lumMod val="0"/>
                      <a:lumOff val="100000"/>
                    </a:schemeClr>
                  </a:gs>
                </a:gsLst>
                <a:lin ang="6000000" scaled="0"/>
                <a:tileRect/>
              </a:gradFill>
              <a:ln>
                <a:noFill/>
              </a:ln>
            </p:spPr>
            <p:txBody>
              <a:bodyPr vert="horz" wrap="square" lIns="121920" tIns="60960" rIns="121920" bIns="60960" numCol="1" anchor="t" anchorCtr="0" compatLnSpc="1">
                <a:prstTxWarp prst="textNoShape">
                  <a:avLst/>
                </a:prstTxWarp>
              </a:bodyPr>
              <a:lstStyle/>
              <a:p>
                <a:endParaRPr lang="en-ID" sz="2400"/>
              </a:p>
            </p:txBody>
          </p:sp>
        </p:grpSp>
        <p:grpSp>
          <p:nvGrpSpPr>
            <p:cNvPr id="26" name="Group 25">
              <a:extLst>
                <a:ext uri="{FF2B5EF4-FFF2-40B4-BE49-F238E27FC236}">
                  <a16:creationId xmlns:a16="http://schemas.microsoft.com/office/drawing/2014/main" id="{D27B504B-6D35-4F06-9A05-16E18C85D7EA}"/>
                </a:ext>
              </a:extLst>
            </p:cNvPr>
            <p:cNvGrpSpPr/>
            <p:nvPr/>
          </p:nvGrpSpPr>
          <p:grpSpPr>
            <a:xfrm>
              <a:off x="2188603" y="3110120"/>
              <a:ext cx="1236593" cy="2418886"/>
              <a:chOff x="1605626" y="2603839"/>
              <a:chExt cx="927445" cy="1814165"/>
            </a:xfrm>
          </p:grpSpPr>
          <p:sp>
            <p:nvSpPr>
              <p:cNvPr id="55" name="Freeform 113">
                <a:extLst>
                  <a:ext uri="{FF2B5EF4-FFF2-40B4-BE49-F238E27FC236}">
                    <a16:creationId xmlns:a16="http://schemas.microsoft.com/office/drawing/2014/main" id="{418D07AC-A59D-4546-A138-60EF3A9DAC25}"/>
                  </a:ext>
                </a:extLst>
              </p:cNvPr>
              <p:cNvSpPr>
                <a:spLocks/>
              </p:cNvSpPr>
              <p:nvPr/>
            </p:nvSpPr>
            <p:spPr bwMode="auto">
              <a:xfrm>
                <a:off x="2084470" y="2709694"/>
                <a:ext cx="448601" cy="646440"/>
              </a:xfrm>
              <a:custGeom>
                <a:avLst/>
                <a:gdLst>
                  <a:gd name="T0" fmla="*/ 356 w 356"/>
                  <a:gd name="T1" fmla="*/ 439 h 513"/>
                  <a:gd name="T2" fmla="*/ 356 w 356"/>
                  <a:gd name="T3" fmla="*/ 0 h 513"/>
                  <a:gd name="T4" fmla="*/ 0 w 356"/>
                  <a:gd name="T5" fmla="*/ 75 h 513"/>
                  <a:gd name="T6" fmla="*/ 0 w 356"/>
                  <a:gd name="T7" fmla="*/ 513 h 513"/>
                  <a:gd name="T8" fmla="*/ 356 w 356"/>
                  <a:gd name="T9" fmla="*/ 439 h 513"/>
                </a:gdLst>
                <a:ahLst/>
                <a:cxnLst>
                  <a:cxn ang="0">
                    <a:pos x="T0" y="T1"/>
                  </a:cxn>
                  <a:cxn ang="0">
                    <a:pos x="T2" y="T3"/>
                  </a:cxn>
                  <a:cxn ang="0">
                    <a:pos x="T4" y="T5"/>
                  </a:cxn>
                  <a:cxn ang="0">
                    <a:pos x="T6" y="T7"/>
                  </a:cxn>
                  <a:cxn ang="0">
                    <a:pos x="T8" y="T9"/>
                  </a:cxn>
                </a:cxnLst>
                <a:rect l="0" t="0" r="r" b="b"/>
                <a:pathLst>
                  <a:path w="356" h="513">
                    <a:moveTo>
                      <a:pt x="356" y="439"/>
                    </a:moveTo>
                    <a:lnTo>
                      <a:pt x="356" y="0"/>
                    </a:lnTo>
                    <a:lnTo>
                      <a:pt x="0" y="75"/>
                    </a:lnTo>
                    <a:lnTo>
                      <a:pt x="0" y="513"/>
                    </a:lnTo>
                    <a:lnTo>
                      <a:pt x="356" y="439"/>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56" name="Freeform 114">
                <a:extLst>
                  <a:ext uri="{FF2B5EF4-FFF2-40B4-BE49-F238E27FC236}">
                    <a16:creationId xmlns:a16="http://schemas.microsoft.com/office/drawing/2014/main" id="{F563DEBC-2B23-4417-9D8E-CCFC1641B914}"/>
                  </a:ext>
                </a:extLst>
              </p:cNvPr>
              <p:cNvSpPr>
                <a:spLocks/>
              </p:cNvSpPr>
              <p:nvPr/>
            </p:nvSpPr>
            <p:spPr bwMode="auto">
              <a:xfrm>
                <a:off x="1756839" y="2603839"/>
                <a:ext cx="776231" cy="210441"/>
              </a:xfrm>
              <a:custGeom>
                <a:avLst/>
                <a:gdLst>
                  <a:gd name="T0" fmla="*/ 359 w 616"/>
                  <a:gd name="T1" fmla="*/ 0 h 167"/>
                  <a:gd name="T2" fmla="*/ 616 w 616"/>
                  <a:gd name="T3" fmla="*/ 92 h 167"/>
                  <a:gd name="T4" fmla="*/ 260 w 616"/>
                  <a:gd name="T5" fmla="*/ 167 h 167"/>
                  <a:gd name="T6" fmla="*/ 0 w 616"/>
                  <a:gd name="T7" fmla="*/ 70 h 167"/>
                  <a:gd name="T8" fmla="*/ 359 w 616"/>
                  <a:gd name="T9" fmla="*/ 0 h 167"/>
                </a:gdLst>
                <a:ahLst/>
                <a:cxnLst>
                  <a:cxn ang="0">
                    <a:pos x="T0" y="T1"/>
                  </a:cxn>
                  <a:cxn ang="0">
                    <a:pos x="T2" y="T3"/>
                  </a:cxn>
                  <a:cxn ang="0">
                    <a:pos x="T4" y="T5"/>
                  </a:cxn>
                  <a:cxn ang="0">
                    <a:pos x="T6" y="T7"/>
                  </a:cxn>
                  <a:cxn ang="0">
                    <a:pos x="T8" y="T9"/>
                  </a:cxn>
                </a:cxnLst>
                <a:rect l="0" t="0" r="r" b="b"/>
                <a:pathLst>
                  <a:path w="616" h="167">
                    <a:moveTo>
                      <a:pt x="359" y="0"/>
                    </a:moveTo>
                    <a:lnTo>
                      <a:pt x="616" y="92"/>
                    </a:lnTo>
                    <a:lnTo>
                      <a:pt x="260" y="167"/>
                    </a:lnTo>
                    <a:lnTo>
                      <a:pt x="0" y="70"/>
                    </a:lnTo>
                    <a:lnTo>
                      <a:pt x="359" y="0"/>
                    </a:lnTo>
                    <a:close/>
                  </a:path>
                </a:pathLst>
              </a:custGeom>
              <a:solidFill>
                <a:schemeClr val="accent3">
                  <a:lumMod val="75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57" name="Freeform 115">
                <a:extLst>
                  <a:ext uri="{FF2B5EF4-FFF2-40B4-BE49-F238E27FC236}">
                    <a16:creationId xmlns:a16="http://schemas.microsoft.com/office/drawing/2014/main" id="{69538601-32C6-44A0-BB30-489CD2372559}"/>
                  </a:ext>
                </a:extLst>
              </p:cNvPr>
              <p:cNvSpPr>
                <a:spLocks/>
              </p:cNvSpPr>
              <p:nvPr/>
            </p:nvSpPr>
            <p:spPr bwMode="auto">
              <a:xfrm>
                <a:off x="1608146" y="2692048"/>
                <a:ext cx="476324" cy="793873"/>
              </a:xfrm>
              <a:custGeom>
                <a:avLst/>
                <a:gdLst>
                  <a:gd name="T0" fmla="*/ 378 w 378"/>
                  <a:gd name="T1" fmla="*/ 535 h 630"/>
                  <a:gd name="T2" fmla="*/ 378 w 378"/>
                  <a:gd name="T3" fmla="*/ 97 h 630"/>
                  <a:gd name="T4" fmla="*/ 118 w 378"/>
                  <a:gd name="T5" fmla="*/ 0 h 630"/>
                  <a:gd name="T6" fmla="*/ 0 w 378"/>
                  <a:gd name="T7" fmla="*/ 97 h 630"/>
                  <a:gd name="T8" fmla="*/ 254 w 378"/>
                  <a:gd name="T9" fmla="*/ 182 h 630"/>
                  <a:gd name="T10" fmla="*/ 255 w 378"/>
                  <a:gd name="T11" fmla="*/ 630 h 630"/>
                  <a:gd name="T12" fmla="*/ 378 w 378"/>
                  <a:gd name="T13" fmla="*/ 535 h 630"/>
                </a:gdLst>
                <a:ahLst/>
                <a:cxnLst>
                  <a:cxn ang="0">
                    <a:pos x="T0" y="T1"/>
                  </a:cxn>
                  <a:cxn ang="0">
                    <a:pos x="T2" y="T3"/>
                  </a:cxn>
                  <a:cxn ang="0">
                    <a:pos x="T4" y="T5"/>
                  </a:cxn>
                  <a:cxn ang="0">
                    <a:pos x="T6" y="T7"/>
                  </a:cxn>
                  <a:cxn ang="0">
                    <a:pos x="T8" y="T9"/>
                  </a:cxn>
                  <a:cxn ang="0">
                    <a:pos x="T10" y="T11"/>
                  </a:cxn>
                  <a:cxn ang="0">
                    <a:pos x="T12" y="T13"/>
                  </a:cxn>
                </a:cxnLst>
                <a:rect l="0" t="0" r="r" b="b"/>
                <a:pathLst>
                  <a:path w="378" h="630">
                    <a:moveTo>
                      <a:pt x="378" y="535"/>
                    </a:moveTo>
                    <a:lnTo>
                      <a:pt x="378" y="97"/>
                    </a:lnTo>
                    <a:lnTo>
                      <a:pt x="118" y="0"/>
                    </a:lnTo>
                    <a:lnTo>
                      <a:pt x="0" y="97"/>
                    </a:lnTo>
                    <a:lnTo>
                      <a:pt x="254" y="182"/>
                    </a:lnTo>
                    <a:lnTo>
                      <a:pt x="255" y="630"/>
                    </a:lnTo>
                    <a:lnTo>
                      <a:pt x="378" y="535"/>
                    </a:lnTo>
                    <a:close/>
                  </a:path>
                </a:pathLst>
              </a:custGeom>
              <a:solidFill>
                <a:schemeClr val="accent3">
                  <a:lumMod val="50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58" name="Freeform 127">
                <a:extLst>
                  <a:ext uri="{FF2B5EF4-FFF2-40B4-BE49-F238E27FC236}">
                    <a16:creationId xmlns:a16="http://schemas.microsoft.com/office/drawing/2014/main" id="{CCF6E35C-3304-4694-A1D0-965324B39661}"/>
                  </a:ext>
                </a:extLst>
              </p:cNvPr>
              <p:cNvSpPr>
                <a:spLocks/>
              </p:cNvSpPr>
              <p:nvPr/>
            </p:nvSpPr>
            <p:spPr bwMode="auto">
              <a:xfrm>
                <a:off x="1605626" y="2808836"/>
                <a:ext cx="322590" cy="1609168"/>
              </a:xfrm>
              <a:custGeom>
                <a:avLst/>
                <a:gdLst>
                  <a:gd name="T0" fmla="*/ 2 w 256"/>
                  <a:gd name="T1" fmla="*/ 0 h 1277"/>
                  <a:gd name="T2" fmla="*/ 2 w 256"/>
                  <a:gd name="T3" fmla="*/ 0 h 1277"/>
                  <a:gd name="T4" fmla="*/ 0 w 256"/>
                  <a:gd name="T5" fmla="*/ 1185 h 1277"/>
                  <a:gd name="T6" fmla="*/ 256 w 256"/>
                  <a:gd name="T7" fmla="*/ 1277 h 1277"/>
                  <a:gd name="T8" fmla="*/ 256 w 256"/>
                  <a:gd name="T9" fmla="*/ 85 h 1277"/>
                  <a:gd name="T10" fmla="*/ 2 w 256"/>
                  <a:gd name="T11" fmla="*/ 0 h 1277"/>
                </a:gdLst>
                <a:ahLst/>
                <a:cxnLst>
                  <a:cxn ang="0">
                    <a:pos x="T0" y="T1"/>
                  </a:cxn>
                  <a:cxn ang="0">
                    <a:pos x="T2" y="T3"/>
                  </a:cxn>
                  <a:cxn ang="0">
                    <a:pos x="T4" y="T5"/>
                  </a:cxn>
                  <a:cxn ang="0">
                    <a:pos x="T6" y="T7"/>
                  </a:cxn>
                  <a:cxn ang="0">
                    <a:pos x="T8" y="T9"/>
                  </a:cxn>
                  <a:cxn ang="0">
                    <a:pos x="T10" y="T11"/>
                  </a:cxn>
                </a:cxnLst>
                <a:rect l="0" t="0" r="r" b="b"/>
                <a:pathLst>
                  <a:path w="256" h="1277">
                    <a:moveTo>
                      <a:pt x="2" y="0"/>
                    </a:moveTo>
                    <a:lnTo>
                      <a:pt x="2" y="0"/>
                    </a:lnTo>
                    <a:lnTo>
                      <a:pt x="0" y="1185"/>
                    </a:lnTo>
                    <a:lnTo>
                      <a:pt x="256" y="1277"/>
                    </a:lnTo>
                    <a:lnTo>
                      <a:pt x="256" y="85"/>
                    </a:lnTo>
                    <a:lnTo>
                      <a:pt x="2" y="0"/>
                    </a:lnTo>
                    <a:close/>
                  </a:path>
                </a:pathLst>
              </a:custGeom>
              <a:gradFill>
                <a:gsLst>
                  <a:gs pos="0">
                    <a:schemeClr val="accent3">
                      <a:lumMod val="50000"/>
                    </a:schemeClr>
                  </a:gs>
                  <a:gs pos="100000">
                    <a:schemeClr val="bg1">
                      <a:alpha val="0"/>
                      <a:lumMod val="0"/>
                      <a:lumOff val="100000"/>
                    </a:schemeClr>
                  </a:gs>
                </a:gsLst>
                <a:lin ang="6000000" scaled="0"/>
              </a:gradFill>
              <a:ln>
                <a:noFill/>
              </a:ln>
            </p:spPr>
            <p:txBody>
              <a:bodyPr vert="horz" wrap="square" lIns="121920" tIns="60960" rIns="121920" bIns="60960" numCol="1" anchor="t" anchorCtr="0" compatLnSpc="1">
                <a:prstTxWarp prst="textNoShape">
                  <a:avLst/>
                </a:prstTxWarp>
              </a:bodyPr>
              <a:lstStyle/>
              <a:p>
                <a:endParaRPr lang="en-ID" sz="2400"/>
              </a:p>
            </p:txBody>
          </p:sp>
        </p:grpSp>
        <p:grpSp>
          <p:nvGrpSpPr>
            <p:cNvPr id="27" name="Group 26">
              <a:extLst>
                <a:ext uri="{FF2B5EF4-FFF2-40B4-BE49-F238E27FC236}">
                  <a16:creationId xmlns:a16="http://schemas.microsoft.com/office/drawing/2014/main" id="{2CA201D4-D596-4480-AB54-1F877E904E4D}"/>
                </a:ext>
              </a:extLst>
            </p:cNvPr>
            <p:cNvGrpSpPr/>
            <p:nvPr/>
          </p:nvGrpSpPr>
          <p:grpSpPr>
            <a:xfrm>
              <a:off x="3047162" y="4887732"/>
              <a:ext cx="1234376" cy="1021535"/>
              <a:chOff x="2249546" y="3937048"/>
              <a:chExt cx="925782" cy="766151"/>
            </a:xfrm>
          </p:grpSpPr>
          <p:sp>
            <p:nvSpPr>
              <p:cNvPr id="51" name="Freeform 105">
                <a:extLst>
                  <a:ext uri="{FF2B5EF4-FFF2-40B4-BE49-F238E27FC236}">
                    <a16:creationId xmlns:a16="http://schemas.microsoft.com/office/drawing/2014/main" id="{04C5D369-E63C-474E-9F28-13516CABBBF3}"/>
                  </a:ext>
                </a:extLst>
              </p:cNvPr>
              <p:cNvSpPr>
                <a:spLocks/>
              </p:cNvSpPr>
              <p:nvPr/>
            </p:nvSpPr>
            <p:spPr bwMode="auto">
              <a:xfrm>
                <a:off x="2729247" y="4056759"/>
                <a:ext cx="446081" cy="646440"/>
              </a:xfrm>
              <a:custGeom>
                <a:avLst/>
                <a:gdLst>
                  <a:gd name="T0" fmla="*/ 354 w 354"/>
                  <a:gd name="T1" fmla="*/ 439 h 513"/>
                  <a:gd name="T2" fmla="*/ 354 w 354"/>
                  <a:gd name="T3" fmla="*/ 0 h 513"/>
                  <a:gd name="T4" fmla="*/ 0 w 354"/>
                  <a:gd name="T5" fmla="*/ 73 h 513"/>
                  <a:gd name="T6" fmla="*/ 0 w 354"/>
                  <a:gd name="T7" fmla="*/ 513 h 513"/>
                  <a:gd name="T8" fmla="*/ 354 w 354"/>
                  <a:gd name="T9" fmla="*/ 439 h 513"/>
                </a:gdLst>
                <a:ahLst/>
                <a:cxnLst>
                  <a:cxn ang="0">
                    <a:pos x="T0" y="T1"/>
                  </a:cxn>
                  <a:cxn ang="0">
                    <a:pos x="T2" y="T3"/>
                  </a:cxn>
                  <a:cxn ang="0">
                    <a:pos x="T4" y="T5"/>
                  </a:cxn>
                  <a:cxn ang="0">
                    <a:pos x="T6" y="T7"/>
                  </a:cxn>
                  <a:cxn ang="0">
                    <a:pos x="T8" y="T9"/>
                  </a:cxn>
                </a:cxnLst>
                <a:rect l="0" t="0" r="r" b="b"/>
                <a:pathLst>
                  <a:path w="354" h="513">
                    <a:moveTo>
                      <a:pt x="354" y="439"/>
                    </a:moveTo>
                    <a:lnTo>
                      <a:pt x="354" y="0"/>
                    </a:lnTo>
                    <a:lnTo>
                      <a:pt x="0" y="73"/>
                    </a:lnTo>
                    <a:lnTo>
                      <a:pt x="0" y="513"/>
                    </a:lnTo>
                    <a:lnTo>
                      <a:pt x="354" y="439"/>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52" name="Freeform 106">
                <a:extLst>
                  <a:ext uri="{FF2B5EF4-FFF2-40B4-BE49-F238E27FC236}">
                    <a16:creationId xmlns:a16="http://schemas.microsoft.com/office/drawing/2014/main" id="{FE3F6F49-F663-47D5-8422-173E84BF72DB}"/>
                  </a:ext>
                </a:extLst>
              </p:cNvPr>
              <p:cNvSpPr>
                <a:spLocks/>
              </p:cNvSpPr>
              <p:nvPr/>
            </p:nvSpPr>
            <p:spPr bwMode="auto">
              <a:xfrm>
                <a:off x="2399097" y="3937048"/>
                <a:ext cx="776231" cy="211699"/>
              </a:xfrm>
              <a:custGeom>
                <a:avLst/>
                <a:gdLst>
                  <a:gd name="T0" fmla="*/ 356 w 616"/>
                  <a:gd name="T1" fmla="*/ 0 h 168"/>
                  <a:gd name="T2" fmla="*/ 616 w 616"/>
                  <a:gd name="T3" fmla="*/ 95 h 168"/>
                  <a:gd name="T4" fmla="*/ 262 w 616"/>
                  <a:gd name="T5" fmla="*/ 168 h 168"/>
                  <a:gd name="T6" fmla="*/ 0 w 616"/>
                  <a:gd name="T7" fmla="*/ 73 h 168"/>
                  <a:gd name="T8" fmla="*/ 356 w 616"/>
                  <a:gd name="T9" fmla="*/ 0 h 168"/>
                </a:gdLst>
                <a:ahLst/>
                <a:cxnLst>
                  <a:cxn ang="0">
                    <a:pos x="T0" y="T1"/>
                  </a:cxn>
                  <a:cxn ang="0">
                    <a:pos x="T2" y="T3"/>
                  </a:cxn>
                  <a:cxn ang="0">
                    <a:pos x="T4" y="T5"/>
                  </a:cxn>
                  <a:cxn ang="0">
                    <a:pos x="T6" y="T7"/>
                  </a:cxn>
                  <a:cxn ang="0">
                    <a:pos x="T8" y="T9"/>
                  </a:cxn>
                </a:cxnLst>
                <a:rect l="0" t="0" r="r" b="b"/>
                <a:pathLst>
                  <a:path w="616" h="168">
                    <a:moveTo>
                      <a:pt x="356" y="0"/>
                    </a:moveTo>
                    <a:lnTo>
                      <a:pt x="616" y="95"/>
                    </a:lnTo>
                    <a:lnTo>
                      <a:pt x="262" y="168"/>
                    </a:lnTo>
                    <a:lnTo>
                      <a:pt x="0" y="73"/>
                    </a:lnTo>
                    <a:lnTo>
                      <a:pt x="356" y="0"/>
                    </a:ln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53" name="Freeform 107">
                <a:extLst>
                  <a:ext uri="{FF2B5EF4-FFF2-40B4-BE49-F238E27FC236}">
                    <a16:creationId xmlns:a16="http://schemas.microsoft.com/office/drawing/2014/main" id="{269FCC7C-2623-4ACD-8EE4-89B191BF2E81}"/>
                  </a:ext>
                </a:extLst>
              </p:cNvPr>
              <p:cNvSpPr>
                <a:spLocks/>
              </p:cNvSpPr>
              <p:nvPr/>
            </p:nvSpPr>
            <p:spPr bwMode="auto">
              <a:xfrm>
                <a:off x="2250404" y="4029036"/>
                <a:ext cx="478844" cy="674162"/>
              </a:xfrm>
              <a:custGeom>
                <a:avLst/>
                <a:gdLst>
                  <a:gd name="T0" fmla="*/ 380 w 380"/>
                  <a:gd name="T1" fmla="*/ 535 h 535"/>
                  <a:gd name="T2" fmla="*/ 380 w 380"/>
                  <a:gd name="T3" fmla="*/ 95 h 535"/>
                  <a:gd name="T4" fmla="*/ 118 w 380"/>
                  <a:gd name="T5" fmla="*/ 0 h 535"/>
                  <a:gd name="T6" fmla="*/ 0 w 380"/>
                  <a:gd name="T7" fmla="*/ 95 h 535"/>
                  <a:gd name="T8" fmla="*/ 254 w 380"/>
                  <a:gd name="T9" fmla="*/ 180 h 535"/>
                  <a:gd name="T10" fmla="*/ 256 w 380"/>
                  <a:gd name="T11" fmla="*/ 489 h 535"/>
                  <a:gd name="T12" fmla="*/ 380 w 380"/>
                  <a:gd name="T13" fmla="*/ 535 h 535"/>
                </a:gdLst>
                <a:ahLst/>
                <a:cxnLst>
                  <a:cxn ang="0">
                    <a:pos x="T0" y="T1"/>
                  </a:cxn>
                  <a:cxn ang="0">
                    <a:pos x="T2" y="T3"/>
                  </a:cxn>
                  <a:cxn ang="0">
                    <a:pos x="T4" y="T5"/>
                  </a:cxn>
                  <a:cxn ang="0">
                    <a:pos x="T6" y="T7"/>
                  </a:cxn>
                  <a:cxn ang="0">
                    <a:pos x="T8" y="T9"/>
                  </a:cxn>
                  <a:cxn ang="0">
                    <a:pos x="T10" y="T11"/>
                  </a:cxn>
                  <a:cxn ang="0">
                    <a:pos x="T12" y="T13"/>
                  </a:cxn>
                </a:cxnLst>
                <a:rect l="0" t="0" r="r" b="b"/>
                <a:pathLst>
                  <a:path w="380" h="535">
                    <a:moveTo>
                      <a:pt x="380" y="535"/>
                    </a:moveTo>
                    <a:lnTo>
                      <a:pt x="380" y="95"/>
                    </a:lnTo>
                    <a:lnTo>
                      <a:pt x="118" y="0"/>
                    </a:lnTo>
                    <a:lnTo>
                      <a:pt x="0" y="95"/>
                    </a:lnTo>
                    <a:lnTo>
                      <a:pt x="254" y="180"/>
                    </a:lnTo>
                    <a:lnTo>
                      <a:pt x="256" y="489"/>
                    </a:lnTo>
                    <a:lnTo>
                      <a:pt x="380" y="535"/>
                    </a:ln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54" name="Freeform 129">
                <a:extLst>
                  <a:ext uri="{FF2B5EF4-FFF2-40B4-BE49-F238E27FC236}">
                    <a16:creationId xmlns:a16="http://schemas.microsoft.com/office/drawing/2014/main" id="{AD89490E-7B6E-4A6E-974D-2CB8C616D398}"/>
                  </a:ext>
                </a:extLst>
              </p:cNvPr>
              <p:cNvSpPr>
                <a:spLocks/>
              </p:cNvSpPr>
              <p:nvPr/>
            </p:nvSpPr>
            <p:spPr bwMode="auto">
              <a:xfrm>
                <a:off x="2249546" y="4148746"/>
                <a:ext cx="328890" cy="496486"/>
              </a:xfrm>
              <a:custGeom>
                <a:avLst/>
                <a:gdLst>
                  <a:gd name="T0" fmla="*/ 5 w 261"/>
                  <a:gd name="T1" fmla="*/ 0 h 394"/>
                  <a:gd name="T2" fmla="*/ 2 w 261"/>
                  <a:gd name="T3" fmla="*/ 0 h 394"/>
                  <a:gd name="T4" fmla="*/ 0 w 261"/>
                  <a:gd name="T5" fmla="*/ 301 h 394"/>
                  <a:gd name="T6" fmla="*/ 261 w 261"/>
                  <a:gd name="T7" fmla="*/ 394 h 394"/>
                  <a:gd name="T8" fmla="*/ 259 w 261"/>
                  <a:gd name="T9" fmla="*/ 85 h 394"/>
                  <a:gd name="T10" fmla="*/ 5 w 261"/>
                  <a:gd name="T11" fmla="*/ 0 h 394"/>
                </a:gdLst>
                <a:ahLst/>
                <a:cxnLst>
                  <a:cxn ang="0">
                    <a:pos x="T0" y="T1"/>
                  </a:cxn>
                  <a:cxn ang="0">
                    <a:pos x="T2" y="T3"/>
                  </a:cxn>
                  <a:cxn ang="0">
                    <a:pos x="T4" y="T5"/>
                  </a:cxn>
                  <a:cxn ang="0">
                    <a:pos x="T6" y="T7"/>
                  </a:cxn>
                  <a:cxn ang="0">
                    <a:pos x="T8" y="T9"/>
                  </a:cxn>
                  <a:cxn ang="0">
                    <a:pos x="T10" y="T11"/>
                  </a:cxn>
                </a:cxnLst>
                <a:rect l="0" t="0" r="r" b="b"/>
                <a:pathLst>
                  <a:path w="261" h="394">
                    <a:moveTo>
                      <a:pt x="5" y="0"/>
                    </a:moveTo>
                    <a:lnTo>
                      <a:pt x="2" y="0"/>
                    </a:lnTo>
                    <a:lnTo>
                      <a:pt x="0" y="301"/>
                    </a:lnTo>
                    <a:lnTo>
                      <a:pt x="261" y="394"/>
                    </a:lnTo>
                    <a:lnTo>
                      <a:pt x="259" y="85"/>
                    </a:lnTo>
                    <a:lnTo>
                      <a:pt x="5" y="0"/>
                    </a:lnTo>
                    <a:close/>
                  </a:path>
                </a:pathLst>
              </a:custGeom>
              <a:gradFill>
                <a:gsLst>
                  <a:gs pos="0">
                    <a:schemeClr val="accent5">
                      <a:lumMod val="50000"/>
                    </a:schemeClr>
                  </a:gs>
                  <a:gs pos="100000">
                    <a:schemeClr val="bg1">
                      <a:alpha val="0"/>
                      <a:lumMod val="0"/>
                      <a:lumOff val="100000"/>
                    </a:schemeClr>
                  </a:gs>
                </a:gsLst>
                <a:lin ang="6000000" scaled="0"/>
              </a:gradFill>
              <a:ln>
                <a:noFill/>
              </a:ln>
            </p:spPr>
            <p:txBody>
              <a:bodyPr vert="horz" wrap="square" lIns="121920" tIns="60960" rIns="121920" bIns="60960" numCol="1" anchor="t" anchorCtr="0" compatLnSpc="1">
                <a:prstTxWarp prst="textNoShape">
                  <a:avLst/>
                </a:prstTxWarp>
              </a:bodyPr>
              <a:lstStyle/>
              <a:p>
                <a:endParaRPr lang="en-ID" sz="2400"/>
              </a:p>
            </p:txBody>
          </p:sp>
        </p:grpSp>
        <p:grpSp>
          <p:nvGrpSpPr>
            <p:cNvPr id="28" name="Group 27">
              <a:extLst>
                <a:ext uri="{FF2B5EF4-FFF2-40B4-BE49-F238E27FC236}">
                  <a16:creationId xmlns:a16="http://schemas.microsoft.com/office/drawing/2014/main" id="{9494D239-E227-4801-8073-15843F5DB2DE}"/>
                </a:ext>
              </a:extLst>
            </p:cNvPr>
            <p:cNvGrpSpPr/>
            <p:nvPr/>
          </p:nvGrpSpPr>
          <p:grpSpPr>
            <a:xfrm>
              <a:off x="2618723" y="3988847"/>
              <a:ext cx="1234913" cy="1686876"/>
              <a:chOff x="1928216" y="3262885"/>
              <a:chExt cx="926185" cy="1265157"/>
            </a:xfrm>
          </p:grpSpPr>
          <p:sp>
            <p:nvSpPr>
              <p:cNvPr id="29" name="Freeform 109">
                <a:extLst>
                  <a:ext uri="{FF2B5EF4-FFF2-40B4-BE49-F238E27FC236}">
                    <a16:creationId xmlns:a16="http://schemas.microsoft.com/office/drawing/2014/main" id="{C4A80ADF-12FB-4ADE-B5E2-6B98CB6F4CB8}"/>
                  </a:ext>
                </a:extLst>
              </p:cNvPr>
              <p:cNvSpPr>
                <a:spLocks/>
              </p:cNvSpPr>
              <p:nvPr/>
            </p:nvSpPr>
            <p:spPr bwMode="auto">
              <a:xfrm>
                <a:off x="2408320" y="3382598"/>
                <a:ext cx="446081" cy="646440"/>
              </a:xfrm>
              <a:custGeom>
                <a:avLst/>
                <a:gdLst>
                  <a:gd name="T0" fmla="*/ 354 w 354"/>
                  <a:gd name="T1" fmla="*/ 440 h 513"/>
                  <a:gd name="T2" fmla="*/ 354 w 354"/>
                  <a:gd name="T3" fmla="*/ 0 h 513"/>
                  <a:gd name="T4" fmla="*/ 0 w 354"/>
                  <a:gd name="T5" fmla="*/ 74 h 513"/>
                  <a:gd name="T6" fmla="*/ 0 w 354"/>
                  <a:gd name="T7" fmla="*/ 513 h 513"/>
                  <a:gd name="T8" fmla="*/ 354 w 354"/>
                  <a:gd name="T9" fmla="*/ 440 h 513"/>
                </a:gdLst>
                <a:ahLst/>
                <a:cxnLst>
                  <a:cxn ang="0">
                    <a:pos x="T0" y="T1"/>
                  </a:cxn>
                  <a:cxn ang="0">
                    <a:pos x="T2" y="T3"/>
                  </a:cxn>
                  <a:cxn ang="0">
                    <a:pos x="T4" y="T5"/>
                  </a:cxn>
                  <a:cxn ang="0">
                    <a:pos x="T6" y="T7"/>
                  </a:cxn>
                  <a:cxn ang="0">
                    <a:pos x="T8" y="T9"/>
                  </a:cxn>
                </a:cxnLst>
                <a:rect l="0" t="0" r="r" b="b"/>
                <a:pathLst>
                  <a:path w="354" h="513">
                    <a:moveTo>
                      <a:pt x="354" y="440"/>
                    </a:moveTo>
                    <a:lnTo>
                      <a:pt x="354" y="0"/>
                    </a:lnTo>
                    <a:lnTo>
                      <a:pt x="0" y="74"/>
                    </a:lnTo>
                    <a:lnTo>
                      <a:pt x="0" y="513"/>
                    </a:lnTo>
                    <a:lnTo>
                      <a:pt x="354" y="440"/>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30" name="Freeform 110">
                <a:extLst>
                  <a:ext uri="{FF2B5EF4-FFF2-40B4-BE49-F238E27FC236}">
                    <a16:creationId xmlns:a16="http://schemas.microsoft.com/office/drawing/2014/main" id="{082C9ACA-1B9C-4C7C-83A4-6A5357DBBF36}"/>
                  </a:ext>
                </a:extLst>
              </p:cNvPr>
              <p:cNvSpPr>
                <a:spLocks/>
              </p:cNvSpPr>
              <p:nvPr/>
            </p:nvSpPr>
            <p:spPr bwMode="auto">
              <a:xfrm>
                <a:off x="2078170" y="3262885"/>
                <a:ext cx="776231" cy="212960"/>
              </a:xfrm>
              <a:custGeom>
                <a:avLst/>
                <a:gdLst>
                  <a:gd name="T0" fmla="*/ 361 w 616"/>
                  <a:gd name="T1" fmla="*/ 0 h 169"/>
                  <a:gd name="T2" fmla="*/ 616 w 616"/>
                  <a:gd name="T3" fmla="*/ 95 h 169"/>
                  <a:gd name="T4" fmla="*/ 262 w 616"/>
                  <a:gd name="T5" fmla="*/ 169 h 169"/>
                  <a:gd name="T6" fmla="*/ 0 w 616"/>
                  <a:gd name="T7" fmla="*/ 74 h 169"/>
                  <a:gd name="T8" fmla="*/ 361 w 616"/>
                  <a:gd name="T9" fmla="*/ 0 h 169"/>
                </a:gdLst>
                <a:ahLst/>
                <a:cxnLst>
                  <a:cxn ang="0">
                    <a:pos x="T0" y="T1"/>
                  </a:cxn>
                  <a:cxn ang="0">
                    <a:pos x="T2" y="T3"/>
                  </a:cxn>
                  <a:cxn ang="0">
                    <a:pos x="T4" y="T5"/>
                  </a:cxn>
                  <a:cxn ang="0">
                    <a:pos x="T6" y="T7"/>
                  </a:cxn>
                  <a:cxn ang="0">
                    <a:pos x="T8" y="T9"/>
                  </a:cxn>
                </a:cxnLst>
                <a:rect l="0" t="0" r="r" b="b"/>
                <a:pathLst>
                  <a:path w="616" h="169">
                    <a:moveTo>
                      <a:pt x="361" y="0"/>
                    </a:moveTo>
                    <a:lnTo>
                      <a:pt x="616" y="95"/>
                    </a:lnTo>
                    <a:lnTo>
                      <a:pt x="262" y="169"/>
                    </a:lnTo>
                    <a:lnTo>
                      <a:pt x="0" y="74"/>
                    </a:lnTo>
                    <a:lnTo>
                      <a:pt x="361" y="0"/>
                    </a:lnTo>
                    <a:close/>
                  </a:path>
                </a:pathLst>
              </a:custGeom>
              <a:solidFill>
                <a:schemeClr val="accent4">
                  <a:lumMod val="75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31" name="Freeform 111">
                <a:extLst>
                  <a:ext uri="{FF2B5EF4-FFF2-40B4-BE49-F238E27FC236}">
                    <a16:creationId xmlns:a16="http://schemas.microsoft.com/office/drawing/2014/main" id="{BB3764B0-FC76-46A1-A016-7ADCEF08759B}"/>
                  </a:ext>
                </a:extLst>
              </p:cNvPr>
              <p:cNvSpPr>
                <a:spLocks/>
              </p:cNvSpPr>
              <p:nvPr/>
            </p:nvSpPr>
            <p:spPr bwMode="auto">
              <a:xfrm>
                <a:off x="1929476" y="3356134"/>
                <a:ext cx="478844" cy="792613"/>
              </a:xfrm>
              <a:custGeom>
                <a:avLst/>
                <a:gdLst>
                  <a:gd name="T0" fmla="*/ 380 w 380"/>
                  <a:gd name="T1" fmla="*/ 534 h 629"/>
                  <a:gd name="T2" fmla="*/ 380 w 380"/>
                  <a:gd name="T3" fmla="*/ 95 h 629"/>
                  <a:gd name="T4" fmla="*/ 118 w 380"/>
                  <a:gd name="T5" fmla="*/ 0 h 629"/>
                  <a:gd name="T6" fmla="*/ 0 w 380"/>
                  <a:gd name="T7" fmla="*/ 95 h 629"/>
                  <a:gd name="T8" fmla="*/ 254 w 380"/>
                  <a:gd name="T9" fmla="*/ 181 h 629"/>
                  <a:gd name="T10" fmla="*/ 256 w 380"/>
                  <a:gd name="T11" fmla="*/ 629 h 629"/>
                  <a:gd name="T12" fmla="*/ 380 w 380"/>
                  <a:gd name="T13" fmla="*/ 534 h 629"/>
                </a:gdLst>
                <a:ahLst/>
                <a:cxnLst>
                  <a:cxn ang="0">
                    <a:pos x="T0" y="T1"/>
                  </a:cxn>
                  <a:cxn ang="0">
                    <a:pos x="T2" y="T3"/>
                  </a:cxn>
                  <a:cxn ang="0">
                    <a:pos x="T4" y="T5"/>
                  </a:cxn>
                  <a:cxn ang="0">
                    <a:pos x="T6" y="T7"/>
                  </a:cxn>
                  <a:cxn ang="0">
                    <a:pos x="T8" y="T9"/>
                  </a:cxn>
                  <a:cxn ang="0">
                    <a:pos x="T10" y="T11"/>
                  </a:cxn>
                  <a:cxn ang="0">
                    <a:pos x="T12" y="T13"/>
                  </a:cxn>
                </a:cxnLst>
                <a:rect l="0" t="0" r="r" b="b"/>
                <a:pathLst>
                  <a:path w="380" h="629">
                    <a:moveTo>
                      <a:pt x="380" y="534"/>
                    </a:moveTo>
                    <a:lnTo>
                      <a:pt x="380" y="95"/>
                    </a:lnTo>
                    <a:lnTo>
                      <a:pt x="118" y="0"/>
                    </a:lnTo>
                    <a:lnTo>
                      <a:pt x="0" y="95"/>
                    </a:lnTo>
                    <a:lnTo>
                      <a:pt x="254" y="181"/>
                    </a:lnTo>
                    <a:lnTo>
                      <a:pt x="256" y="629"/>
                    </a:lnTo>
                    <a:lnTo>
                      <a:pt x="380" y="534"/>
                    </a:lnTo>
                    <a:close/>
                  </a:path>
                </a:pathLst>
              </a:custGeom>
              <a:solidFill>
                <a:schemeClr val="accent4">
                  <a:lumMod val="50000"/>
                </a:schemeClr>
              </a:solidFill>
              <a:ln>
                <a:noFill/>
              </a:ln>
            </p:spPr>
            <p:txBody>
              <a:bodyPr vert="horz" wrap="square" lIns="121920" tIns="60960" rIns="121920" bIns="60960" numCol="1" anchor="t" anchorCtr="0" compatLnSpc="1">
                <a:prstTxWarp prst="textNoShape">
                  <a:avLst/>
                </a:prstTxWarp>
              </a:bodyPr>
              <a:lstStyle/>
              <a:p>
                <a:endParaRPr lang="en-ID" sz="2400"/>
              </a:p>
            </p:txBody>
          </p:sp>
          <p:sp>
            <p:nvSpPr>
              <p:cNvPr id="50" name="Freeform 137">
                <a:extLst>
                  <a:ext uri="{FF2B5EF4-FFF2-40B4-BE49-F238E27FC236}">
                    <a16:creationId xmlns:a16="http://schemas.microsoft.com/office/drawing/2014/main" id="{581AFFB1-8ED9-4C9F-8E89-647231D5A722}"/>
                  </a:ext>
                </a:extLst>
              </p:cNvPr>
              <p:cNvSpPr>
                <a:spLocks/>
              </p:cNvSpPr>
              <p:nvPr/>
            </p:nvSpPr>
            <p:spPr bwMode="auto">
              <a:xfrm>
                <a:off x="1928216" y="3475845"/>
                <a:ext cx="321329" cy="1052197"/>
              </a:xfrm>
              <a:custGeom>
                <a:avLst/>
                <a:gdLst>
                  <a:gd name="T0" fmla="*/ 1 w 255"/>
                  <a:gd name="T1" fmla="*/ 0 h 835"/>
                  <a:gd name="T2" fmla="*/ 0 w 255"/>
                  <a:gd name="T3" fmla="*/ 744 h 835"/>
                  <a:gd name="T4" fmla="*/ 255 w 255"/>
                  <a:gd name="T5" fmla="*/ 835 h 835"/>
                  <a:gd name="T6" fmla="*/ 255 w 255"/>
                  <a:gd name="T7" fmla="*/ 86 h 835"/>
                  <a:gd name="T8" fmla="*/ 1 w 255"/>
                  <a:gd name="T9" fmla="*/ 0 h 835"/>
                </a:gdLst>
                <a:ahLst/>
                <a:cxnLst>
                  <a:cxn ang="0">
                    <a:pos x="T0" y="T1"/>
                  </a:cxn>
                  <a:cxn ang="0">
                    <a:pos x="T2" y="T3"/>
                  </a:cxn>
                  <a:cxn ang="0">
                    <a:pos x="T4" y="T5"/>
                  </a:cxn>
                  <a:cxn ang="0">
                    <a:pos x="T6" y="T7"/>
                  </a:cxn>
                  <a:cxn ang="0">
                    <a:pos x="T8" y="T9"/>
                  </a:cxn>
                </a:cxnLst>
                <a:rect l="0" t="0" r="r" b="b"/>
                <a:pathLst>
                  <a:path w="255" h="835">
                    <a:moveTo>
                      <a:pt x="1" y="0"/>
                    </a:moveTo>
                    <a:lnTo>
                      <a:pt x="0" y="744"/>
                    </a:lnTo>
                    <a:lnTo>
                      <a:pt x="255" y="835"/>
                    </a:lnTo>
                    <a:lnTo>
                      <a:pt x="255" y="86"/>
                    </a:lnTo>
                    <a:lnTo>
                      <a:pt x="1" y="0"/>
                    </a:lnTo>
                    <a:close/>
                  </a:path>
                </a:pathLst>
              </a:custGeom>
              <a:gradFill>
                <a:gsLst>
                  <a:gs pos="0">
                    <a:schemeClr val="accent4">
                      <a:lumMod val="50000"/>
                    </a:schemeClr>
                  </a:gs>
                  <a:gs pos="100000">
                    <a:schemeClr val="bg1">
                      <a:alpha val="0"/>
                      <a:lumMod val="0"/>
                      <a:lumOff val="100000"/>
                    </a:schemeClr>
                  </a:gs>
                </a:gsLst>
                <a:lin ang="6000000" scaled="0"/>
              </a:gradFill>
              <a:ln>
                <a:noFill/>
              </a:ln>
            </p:spPr>
            <p:txBody>
              <a:bodyPr vert="horz" wrap="square" lIns="121920" tIns="60960" rIns="121920" bIns="60960" numCol="1" anchor="t" anchorCtr="0" compatLnSpc="1">
                <a:prstTxWarp prst="textNoShape">
                  <a:avLst/>
                </a:prstTxWarp>
              </a:bodyPr>
              <a:lstStyle/>
              <a:p>
                <a:endParaRPr lang="en-ID" sz="2400"/>
              </a:p>
            </p:txBody>
          </p:sp>
        </p:grpSp>
      </p:grpSp>
    </p:spTree>
    <p:extLst>
      <p:ext uri="{BB962C8B-B14F-4D97-AF65-F5344CB8AC3E}">
        <p14:creationId xmlns:p14="http://schemas.microsoft.com/office/powerpoint/2010/main" val="3565012310"/>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ppt_x</p:attrName>
                                        </p:attrNameLst>
                                      </p:cBhvr>
                                      <p:tavLst>
                                        <p:tav tm="0">
                                          <p:val>
                                            <p:strVal val="#ppt_x+#ppt_w*1.125000"/>
                                          </p:val>
                                        </p:tav>
                                        <p:tav tm="100000">
                                          <p:val>
                                            <p:strVal val="#ppt_x"/>
                                          </p:val>
                                        </p:tav>
                                      </p:tavLst>
                                    </p:anim>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6915676"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4.4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Projeção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de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Fluxo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de Caixa</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827964" y="1500243"/>
            <a:ext cx="7877514" cy="573490"/>
          </a:xfrm>
          <a:prstGeom prst="rect">
            <a:avLst/>
          </a:prstGeom>
        </p:spPr>
        <p:txBody>
          <a:bodyPr wrap="square">
            <a:spAutoFit/>
          </a:bodyPr>
          <a:lstStyle/>
          <a:p>
            <a:pPr algn="just">
              <a:lnSpc>
                <a:spcPct val="150000"/>
              </a:lnSpc>
            </a:pPr>
            <a:r>
              <a:rPr lang="pt-BR" sz="1100" dirty="0">
                <a:solidFill>
                  <a:schemeClr val="bg2">
                    <a:lumMod val="10000"/>
                  </a:schemeClr>
                </a:solidFill>
                <a:latin typeface="Source Sans Pro Light" panose="020B0403030403020204" pitchFamily="34" charset="0"/>
              </a:rPr>
              <a:t>Apresenta-se a seguir as movimentações já ocorridas no mês de junho e a projeção para os demais meses de 2020, conforme </a:t>
            </a:r>
            <a:r>
              <a:rPr lang="pt-BR" sz="1100" b="1" dirty="0">
                <a:solidFill>
                  <a:schemeClr val="accent6"/>
                </a:solidFill>
                <a:latin typeface="Source Sans Pro Light" panose="020B0403030403020204" pitchFamily="34" charset="0"/>
              </a:rPr>
              <a:t>Fluxo de Caixa </a:t>
            </a:r>
            <a:r>
              <a:rPr lang="pt-BR" sz="1100" dirty="0">
                <a:solidFill>
                  <a:schemeClr val="bg2">
                    <a:lumMod val="10000"/>
                  </a:schemeClr>
                </a:solidFill>
                <a:latin typeface="Source Sans Pro Light" panose="020B0403030403020204" pitchFamily="34" charset="0"/>
              </a:rPr>
              <a:t>disponibilizado pela Recuperanda.</a:t>
            </a:r>
            <a:endParaRPr lang="en-US" sz="1100" dirty="0">
              <a:solidFill>
                <a:schemeClr val="bg2">
                  <a:lumMod val="10000"/>
                </a:schemeClr>
              </a:solidFill>
              <a:latin typeface="Source Sans Pro Light" panose="020B0403030403020204" pitchFamily="34" charset="0"/>
            </a:endParaRPr>
          </a:p>
        </p:txBody>
      </p:sp>
      <p:graphicFrame>
        <p:nvGraphicFramePr>
          <p:cNvPr id="6" name="Table 5">
            <a:extLst>
              <a:ext uri="{FF2B5EF4-FFF2-40B4-BE49-F238E27FC236}">
                <a16:creationId xmlns:a16="http://schemas.microsoft.com/office/drawing/2014/main" id="{6193DDDC-5F3A-4EF5-8D94-12E32F8BF1E4}"/>
              </a:ext>
            </a:extLst>
          </p:cNvPr>
          <p:cNvGraphicFramePr>
            <a:graphicFrameLocks noGrp="1"/>
          </p:cNvGraphicFramePr>
          <p:nvPr>
            <p:extLst>
              <p:ext uri="{D42A27DB-BD31-4B8C-83A1-F6EECF244321}">
                <p14:modId xmlns:p14="http://schemas.microsoft.com/office/powerpoint/2010/main" val="128463957"/>
              </p:ext>
            </p:extLst>
          </p:nvPr>
        </p:nvGraphicFramePr>
        <p:xfrm>
          <a:off x="314194" y="2293861"/>
          <a:ext cx="9277611" cy="3743546"/>
        </p:xfrm>
        <a:graphic>
          <a:graphicData uri="http://schemas.openxmlformats.org/drawingml/2006/table">
            <a:tbl>
              <a:tblPr/>
              <a:tblGrid>
                <a:gridCol w="1630803">
                  <a:extLst>
                    <a:ext uri="{9D8B030D-6E8A-4147-A177-3AD203B41FA5}">
                      <a16:colId xmlns:a16="http://schemas.microsoft.com/office/drawing/2014/main" val="928689083"/>
                    </a:ext>
                  </a:extLst>
                </a:gridCol>
                <a:gridCol w="725928">
                  <a:extLst>
                    <a:ext uri="{9D8B030D-6E8A-4147-A177-3AD203B41FA5}">
                      <a16:colId xmlns:a16="http://schemas.microsoft.com/office/drawing/2014/main" val="531367840"/>
                    </a:ext>
                  </a:extLst>
                </a:gridCol>
                <a:gridCol w="314766">
                  <a:extLst>
                    <a:ext uri="{9D8B030D-6E8A-4147-A177-3AD203B41FA5}">
                      <a16:colId xmlns:a16="http://schemas.microsoft.com/office/drawing/2014/main" val="951393110"/>
                    </a:ext>
                  </a:extLst>
                </a:gridCol>
                <a:gridCol w="786253">
                  <a:extLst>
                    <a:ext uri="{9D8B030D-6E8A-4147-A177-3AD203B41FA5}">
                      <a16:colId xmlns:a16="http://schemas.microsoft.com/office/drawing/2014/main" val="2189041162"/>
                    </a:ext>
                  </a:extLst>
                </a:gridCol>
                <a:gridCol w="314766">
                  <a:extLst>
                    <a:ext uri="{9D8B030D-6E8A-4147-A177-3AD203B41FA5}">
                      <a16:colId xmlns:a16="http://schemas.microsoft.com/office/drawing/2014/main" val="1771565182"/>
                    </a:ext>
                  </a:extLst>
                </a:gridCol>
                <a:gridCol w="786253">
                  <a:extLst>
                    <a:ext uri="{9D8B030D-6E8A-4147-A177-3AD203B41FA5}">
                      <a16:colId xmlns:a16="http://schemas.microsoft.com/office/drawing/2014/main" val="2393313840"/>
                    </a:ext>
                  </a:extLst>
                </a:gridCol>
                <a:gridCol w="314766">
                  <a:extLst>
                    <a:ext uri="{9D8B030D-6E8A-4147-A177-3AD203B41FA5}">
                      <a16:colId xmlns:a16="http://schemas.microsoft.com/office/drawing/2014/main" val="1309859445"/>
                    </a:ext>
                  </a:extLst>
                </a:gridCol>
                <a:gridCol w="786253">
                  <a:extLst>
                    <a:ext uri="{9D8B030D-6E8A-4147-A177-3AD203B41FA5}">
                      <a16:colId xmlns:a16="http://schemas.microsoft.com/office/drawing/2014/main" val="1377958184"/>
                    </a:ext>
                  </a:extLst>
                </a:gridCol>
                <a:gridCol w="314766">
                  <a:extLst>
                    <a:ext uri="{9D8B030D-6E8A-4147-A177-3AD203B41FA5}">
                      <a16:colId xmlns:a16="http://schemas.microsoft.com/office/drawing/2014/main" val="2365752525"/>
                    </a:ext>
                  </a:extLst>
                </a:gridCol>
                <a:gridCol w="786253">
                  <a:extLst>
                    <a:ext uri="{9D8B030D-6E8A-4147-A177-3AD203B41FA5}">
                      <a16:colId xmlns:a16="http://schemas.microsoft.com/office/drawing/2014/main" val="2735888275"/>
                    </a:ext>
                  </a:extLst>
                </a:gridCol>
                <a:gridCol w="314766">
                  <a:extLst>
                    <a:ext uri="{9D8B030D-6E8A-4147-A177-3AD203B41FA5}">
                      <a16:colId xmlns:a16="http://schemas.microsoft.com/office/drawing/2014/main" val="1211666358"/>
                    </a:ext>
                  </a:extLst>
                </a:gridCol>
                <a:gridCol w="786253">
                  <a:extLst>
                    <a:ext uri="{9D8B030D-6E8A-4147-A177-3AD203B41FA5}">
                      <a16:colId xmlns:a16="http://schemas.microsoft.com/office/drawing/2014/main" val="1749226189"/>
                    </a:ext>
                  </a:extLst>
                </a:gridCol>
                <a:gridCol w="314766">
                  <a:extLst>
                    <a:ext uri="{9D8B030D-6E8A-4147-A177-3AD203B41FA5}">
                      <a16:colId xmlns:a16="http://schemas.microsoft.com/office/drawing/2014/main" val="3120723882"/>
                    </a:ext>
                  </a:extLst>
                </a:gridCol>
                <a:gridCol w="786253">
                  <a:extLst>
                    <a:ext uri="{9D8B030D-6E8A-4147-A177-3AD203B41FA5}">
                      <a16:colId xmlns:a16="http://schemas.microsoft.com/office/drawing/2014/main" val="21534435"/>
                    </a:ext>
                  </a:extLst>
                </a:gridCol>
                <a:gridCol w="314766">
                  <a:extLst>
                    <a:ext uri="{9D8B030D-6E8A-4147-A177-3AD203B41FA5}">
                      <a16:colId xmlns:a16="http://schemas.microsoft.com/office/drawing/2014/main" val="2615683185"/>
                    </a:ext>
                  </a:extLst>
                </a:gridCol>
              </a:tblGrid>
              <a:tr h="167406">
                <a:tc>
                  <a:txBody>
                    <a:bodyPr/>
                    <a:lstStyle/>
                    <a:p>
                      <a:pPr>
                        <a:lnSpc>
                          <a:spcPct val="107000"/>
                        </a:lnSpc>
                        <a:spcAft>
                          <a:spcPts val="800"/>
                        </a:spcAft>
                      </a:pPr>
                      <a:r>
                        <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p>
                  </a:txBody>
                  <a:tcPr marL="7364" marR="7364" marT="73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Junho</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Julho</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Agosto</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Setembro</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Outubro</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Novembro</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Dezembro</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a:t>
                      </a: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468333"/>
                  </a:ext>
                </a:extLst>
              </a:tr>
              <a:tr h="139914">
                <a:tc>
                  <a:txBody>
                    <a:bodyPr/>
                    <a:lstStyle/>
                    <a:p>
                      <a:pPr>
                        <a:lnSpc>
                          <a:spcPct val="107000"/>
                        </a:lnSpc>
                      </a:pP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5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944212"/>
                  </a:ext>
                </a:extLst>
              </a:tr>
              <a:tr h="288000">
                <a:tc>
                  <a:txBody>
                    <a:bodyPr/>
                    <a:lstStyle/>
                    <a:p>
                      <a:pP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SALDO INICIAL</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(6.198,11)</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R$ 9.828,20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R$ 24.025,93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R$ 35.823,66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R$ 35.345,95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R$ 35.968,24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R$ 21.355,09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51560"/>
                  </a:ext>
                </a:extLst>
              </a:tr>
              <a:tr h="139914">
                <a:tc>
                  <a:txBody>
                    <a:bodyPr/>
                    <a:lstStyle/>
                    <a:p>
                      <a:pPr>
                        <a:lnSpc>
                          <a:spcPct val="107000"/>
                        </a:lnSpc>
                      </a:pPr>
                      <a:endParaRPr lang="pt-BR" sz="10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10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670301"/>
                  </a:ext>
                </a:extLst>
              </a:tr>
              <a:tr h="288000">
                <a:tc>
                  <a:txBody>
                    <a:bodyPr/>
                    <a:lstStyle/>
                    <a:p>
                      <a:pPr>
                        <a:lnSpc>
                          <a:spcPct val="107000"/>
                        </a:lnSpc>
                        <a:spcAft>
                          <a:spcPts val="800"/>
                        </a:spcAft>
                      </a:pPr>
                      <a:r>
                        <a:rPr lang="pt-BR" sz="1000" b="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RECEITA</a:t>
                      </a:r>
                      <a:endParaRPr lang="pt-BR" sz="100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00" b="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R$ 82.741,11 </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00" b="1" i="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100%</a:t>
                      </a:r>
                      <a:endParaRPr lang="pt-BR" sz="100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pt-BR" sz="1000" b="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R$ 100.000,00 </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00" b="1" i="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100%</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pt-BR" sz="1000" b="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R$ 120.000,00 </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00" b="1" i="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100%</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pt-BR" sz="1000" b="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R$ 120.000,00 </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00" b="1" i="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100%</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pt-BR" sz="1000" b="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R$ 130.000,00 </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00" b="1" i="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100%</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pt-BR" sz="1000" b="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R$ 130.000,00 </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00" b="1" i="1">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100%</a:t>
                      </a:r>
                      <a:endParaRPr lang="pt-BR" sz="100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pt-BR" sz="1000" b="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R$ 110.000,00 </a:t>
                      </a:r>
                      <a:endParaRPr lang="pt-BR" sz="100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00" b="1" i="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100%</a:t>
                      </a:r>
                      <a:endParaRPr lang="pt-BR" sz="100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87970736"/>
                  </a:ext>
                </a:extLst>
              </a:tr>
              <a:tr h="139914">
                <a:tc>
                  <a:txBody>
                    <a:bodyPr/>
                    <a:lstStyle/>
                    <a:p>
                      <a:pP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0770942"/>
                  </a:ext>
                </a:extLst>
              </a:tr>
              <a:tr h="252000">
                <a:tc>
                  <a:txBody>
                    <a:bodyPr/>
                    <a:lstStyle/>
                    <a:p>
                      <a:pPr algn="l">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CUSTOS VARIÁVEIS</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1000" b="1">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R$ 49.078,27 </a:t>
                      </a:r>
                      <a:endParaRPr lang="pt-BR" sz="100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59%</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R$ 43.000,00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43%</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R$ 60.400,00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50%</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R$ 62.400,00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52%</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R$ 66.600,00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51%</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R$ 67.600,00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52%</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R$ 59.200,00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54%</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893529017"/>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Imposto sobre Vendas</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R$ 21.324,44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26%</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R$ 13.000,00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13%</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R$ 25.600,00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21%</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R$ 27.600,00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23%</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R$ 28.900,00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22%</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R$ 29.900,00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23%</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R$ 27.300,00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25%</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009916449"/>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Custo Mercadorias Vendidas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R$ 27.753,83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34%</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R$ 30.000,00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30%</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R$ 34.800,00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R$ 34.800,00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R$ 37.700,00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R$ 37.700,00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29%</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R$ 31.900,00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600389232"/>
                  </a:ext>
                </a:extLst>
              </a:tr>
              <a:tr h="252000">
                <a:tc>
                  <a:txBody>
                    <a:bodyPr/>
                    <a:lstStyle/>
                    <a:p>
                      <a:pPr algn="l">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MARGEM DE CONTRIBUIÇÃO</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R$ 33.662,84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41%</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R$ 57.000,00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57%</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R$ 59.600,00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50%</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R$ 57.600,00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48%</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R$ 63.400,00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49%</a:t>
                      </a:r>
                      <a:endParaRPr lang="pt-BR" sz="100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R$ 62.400,00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48%</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R$ 50.800,00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46%</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192998538"/>
                  </a:ext>
                </a:extLst>
              </a:tr>
              <a:tr h="252000">
                <a:tc>
                  <a:txBody>
                    <a:bodyPr/>
                    <a:lstStyle/>
                    <a:p>
                      <a:pPr algn="l">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DESPESAS FIXAS</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R$ 49.689,15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60%</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R$ 42.802,27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43%</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R$ 47.802,27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40%</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R$ 58.077,71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48%</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R$ 62.777,71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48%</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R$ 77.013,15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59%</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100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R$ 75.713,15 </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100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69%</a:t>
                      </a:r>
                      <a:endParaRPr lang="pt-BR" sz="100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264095361"/>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Pro labore</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R$ 2.790,00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R$ 9.405,00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R$ 9.405,00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8%</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R$ 9.405,00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8%</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R$ 9.405,00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7%</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R$ 9.405,00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7%</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R$ 9.405,00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912996337"/>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Despesas Administrativas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R$ 11.238,66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14%</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R$ 9.347,71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R$ 9.347,71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8%</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R$ 10.897,71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R$ 10.597,71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8%</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R$ 10.607,71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8%</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R$ 10.907,71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203446524"/>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Despesas com Pessoal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R$ 13.979,79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17%</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R$ 14.049,56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14%</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R$ 14.049,56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12%</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R$ 24.275,00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R$ 24.275,00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19%</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R$ 34.500,44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27%</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R$ 34.500,44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31%</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191554821"/>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Despesas com Aluguel</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R$ 6.566,37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8%</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R$ 6.400,00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6%</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R$ 6.400,00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R$ 6.400,00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R$ 6.400,00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R$ 6.400,00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R$ 6.400,00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6%</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51756791"/>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Despesas Tributárias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R$ 4.620,93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6%</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R$ 3.600,00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R$ 3.600,00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R$ 3.600,00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R$ 8.600,00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7%</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R$ 12.600,00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R$ 12.000,00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11%</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820619482"/>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Custas Judiciais</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R$ 6.493,40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8%</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921499426"/>
                  </a:ext>
                </a:extLst>
              </a:tr>
              <a:tr h="0">
                <a:tc>
                  <a:txBody>
                    <a:bodyPr/>
                    <a:lstStyle/>
                    <a:p>
                      <a:pPr algn="l">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Honorários Jurídicos</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R$ 4.000,00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5%</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0%</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R$ 5.000,00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4%</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R$ 3.500,00 </a:t>
                      </a: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3%</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R$ 2.500,00 </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pt-BR" sz="900"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2%</a:t>
                      </a: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998696104"/>
                  </a:ext>
                </a:extLst>
              </a:tr>
              <a:tr h="139914">
                <a:tc>
                  <a:txBody>
                    <a:bodyPr/>
                    <a:lstStyle/>
                    <a:p>
                      <a:pP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pt-BR" sz="90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684798"/>
                  </a:ext>
                </a:extLst>
              </a:tr>
              <a:tr h="288000">
                <a:tc>
                  <a:txBody>
                    <a:bodyPr/>
                    <a:lstStyle/>
                    <a:p>
                      <a:pPr>
                        <a:lnSpc>
                          <a:spcPct val="107000"/>
                        </a:lnSpc>
                        <a:spcAft>
                          <a:spcPts val="800"/>
                        </a:spcAft>
                      </a:pPr>
                      <a:r>
                        <a:rPr lang="pt-BR" sz="1050" b="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SALDO FINAL</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R$ 9.828,20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R$ 24.025,93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R$ 35.823,66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R$ 35.345,95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R$ 35.968,24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R$ 21.355,09 </a:t>
                      </a:r>
                      <a:endParaRPr lang="pt-BR" sz="1050" dirty="0">
                        <a:solidFill>
                          <a:srgbClr val="2196F3"/>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chemeClr val="bg2">
                            <a:lumMod val="10000"/>
                          </a:schemeClr>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R$ (3.558,06)</a:t>
                      </a:r>
                      <a:endParaRPr lang="pt-BR" sz="105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050" b="1" i="1"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rPr>
                        <a:t> </a:t>
                      </a:r>
                      <a:endParaRPr lang="pt-BR" sz="1050" dirty="0">
                        <a:solidFill>
                          <a:srgbClr val="FF0000"/>
                        </a:solidFill>
                        <a:effectLst/>
                        <a:latin typeface="Source Sans Pro Light" panose="020B0403030403020204" pitchFamily="34" charset="0"/>
                        <a:ea typeface="Source Sans Pro Light" panose="020B0403030403020204" pitchFamily="34" charset="0"/>
                        <a:cs typeface="Times New Roman" panose="02020603050405020304" pitchFamily="18" charset="0"/>
                      </a:endParaRPr>
                    </a:p>
                  </a:txBody>
                  <a:tcPr marL="7364" marR="7364" marT="73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987058"/>
                  </a:ext>
                </a:extLst>
              </a:tr>
            </a:tbl>
          </a:graphicData>
        </a:graphic>
      </p:graphicFrame>
    </p:spTree>
    <p:extLst>
      <p:ext uri="{BB962C8B-B14F-4D97-AF65-F5344CB8AC3E}">
        <p14:creationId xmlns:p14="http://schemas.microsoft.com/office/powerpoint/2010/main" val="3328763709"/>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6915676"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4.4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Projeção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de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Fluxo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de Caixa</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721018" y="1568031"/>
            <a:ext cx="8513888" cy="6159635"/>
          </a:xfrm>
          <a:prstGeom prst="rect">
            <a:avLst/>
          </a:prstGeom>
        </p:spPr>
        <p:txBody>
          <a:bodyPr wrap="square" numCol="2" spcCol="180000">
            <a:spAutoFit/>
          </a:bodyPr>
          <a:lstStyle/>
          <a:p>
            <a:pPr algn="just">
              <a:lnSpc>
                <a:spcPct val="150000"/>
              </a:lnSpc>
            </a:pPr>
            <a:r>
              <a:rPr lang="pt-BR" sz="1050" dirty="0">
                <a:solidFill>
                  <a:schemeClr val="bg2">
                    <a:lumMod val="10000"/>
                  </a:schemeClr>
                </a:solidFill>
                <a:latin typeface="Source Sans Pro Light" panose="020B0403030403020204" pitchFamily="34" charset="0"/>
              </a:rPr>
              <a:t>Da </a:t>
            </a:r>
            <a:r>
              <a:rPr lang="pt-BR" sz="1050" b="1" dirty="0">
                <a:solidFill>
                  <a:schemeClr val="accent6"/>
                </a:solidFill>
                <a:latin typeface="Source Sans Pro Light" panose="020B0403030403020204" pitchFamily="34" charset="0"/>
              </a:rPr>
              <a:t>Projeção de Fluxo de Caixa </a:t>
            </a:r>
            <a:r>
              <a:rPr lang="pt-BR" sz="1050" dirty="0">
                <a:solidFill>
                  <a:schemeClr val="bg2">
                    <a:lumMod val="10000"/>
                  </a:schemeClr>
                </a:solidFill>
                <a:latin typeface="Source Sans Pro Light" panose="020B0403030403020204" pitchFamily="34" charset="0"/>
              </a:rPr>
              <a:t>das operações da Recuperanda, destacam-se os seguintes pontos:</a:t>
            </a:r>
          </a:p>
          <a:p>
            <a:pPr algn="just">
              <a:lnSpc>
                <a:spcPct val="150000"/>
              </a:lnSpc>
            </a:pPr>
            <a:endParaRPr lang="pt-BR" sz="1050" b="1"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Da análise dos fluxos projetados, verifica-se que a Recuperanda espera um </a:t>
            </a:r>
            <a:r>
              <a:rPr lang="pt-BR" sz="1050" b="1" dirty="0">
                <a:solidFill>
                  <a:schemeClr val="accent6"/>
                </a:solidFill>
                <a:latin typeface="Source Sans Pro Light" panose="020B0403030403020204" pitchFamily="34" charset="0"/>
              </a:rPr>
              <a:t>aumento</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do</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faturamento</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nos</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meses</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de</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outubro</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e</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novembro</a:t>
            </a:r>
            <a:r>
              <a:rPr lang="pt-BR" sz="1050" dirty="0">
                <a:solidFill>
                  <a:schemeClr val="bg2">
                    <a:lumMod val="10000"/>
                  </a:schemeClr>
                </a:solidFill>
                <a:latin typeface="Source Sans Pro Light" panose="020B0403030403020204" pitchFamily="34" charset="0"/>
              </a:rPr>
              <a:t>, período em que historicamente ocorre uma pequena elevação da demanda;</a:t>
            </a:r>
          </a:p>
          <a:p>
            <a:pPr algn="just">
              <a:lnSpc>
                <a:spcPct val="150000"/>
              </a:lnSpc>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São projetadas </a:t>
            </a:r>
            <a:r>
              <a:rPr lang="pt-BR" sz="1050" b="1" dirty="0">
                <a:solidFill>
                  <a:schemeClr val="accent6"/>
                </a:solidFill>
                <a:latin typeface="Source Sans Pro Light" panose="020B0403030403020204" pitchFamily="34" charset="0"/>
              </a:rPr>
              <a:t>elevações</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significativas</a:t>
            </a:r>
            <a:r>
              <a:rPr lang="pt-BR" sz="1050" dirty="0">
                <a:solidFill>
                  <a:schemeClr val="bg2">
                    <a:lumMod val="10000"/>
                  </a:schemeClr>
                </a:solidFill>
                <a:latin typeface="Source Sans Pro Light" panose="020B0403030403020204" pitchFamily="34" charset="0"/>
              </a:rPr>
              <a:t> das despesas tributárias e com folha de pagamento para os meses de </a:t>
            </a:r>
            <a:r>
              <a:rPr lang="pt-BR" sz="1050" b="1" dirty="0">
                <a:solidFill>
                  <a:schemeClr val="accent6"/>
                </a:solidFill>
                <a:latin typeface="Source Sans Pro Light" panose="020B0403030403020204" pitchFamily="34" charset="0"/>
              </a:rPr>
              <a:t>novembro</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e dezembro de 2020</a:t>
            </a:r>
            <a:r>
              <a:rPr lang="pt-BR" sz="1050" dirty="0">
                <a:solidFill>
                  <a:schemeClr val="bg2">
                    <a:lumMod val="10000"/>
                  </a:schemeClr>
                </a:solidFill>
                <a:latin typeface="Source Sans Pro Light" panose="020B0403030403020204" pitchFamily="34" charset="0"/>
              </a:rPr>
              <a:t>. O aumento se dá em decorrência das obrigações com </a:t>
            </a:r>
            <a:r>
              <a:rPr lang="pt-BR" sz="1050" b="1" dirty="0">
                <a:solidFill>
                  <a:schemeClr val="accent6"/>
                </a:solidFill>
                <a:latin typeface="Source Sans Pro Light" panose="020B0403030403020204" pitchFamily="34" charset="0"/>
              </a:rPr>
              <a:t>13º</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salário</a:t>
            </a:r>
            <a:r>
              <a:rPr lang="pt-BR" sz="1050" dirty="0">
                <a:solidFill>
                  <a:schemeClr val="bg2">
                    <a:lumMod val="10000"/>
                  </a:schemeClr>
                </a:solidFill>
                <a:latin typeface="Source Sans Pro Light" panose="020B0403030403020204" pitchFamily="34" charset="0"/>
              </a:rPr>
              <a:t> e das parcelas referentes ao parcelamento tributário do </a:t>
            </a:r>
            <a:r>
              <a:rPr lang="pt-BR" sz="1050" b="1" dirty="0">
                <a:solidFill>
                  <a:schemeClr val="accent6"/>
                </a:solidFill>
                <a:latin typeface="Source Sans Pro Light" panose="020B0403030403020204" pitchFamily="34" charset="0"/>
              </a:rPr>
              <a:t>Simples</a:t>
            </a:r>
            <a:r>
              <a:rPr lang="pt-BR" sz="1050" b="1"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Nacional</a:t>
            </a:r>
            <a:r>
              <a:rPr lang="pt-BR" sz="1050" dirty="0">
                <a:solidFill>
                  <a:schemeClr val="bg2">
                    <a:lumMod val="10000"/>
                  </a:schemeClr>
                </a:solidFill>
                <a:latin typeface="Source Sans Pro Light" panose="020B0403030403020204" pitchFamily="34" charset="0"/>
              </a:rPr>
              <a:t>;</a:t>
            </a:r>
          </a:p>
          <a:p>
            <a:pPr algn="just">
              <a:lnSpc>
                <a:spcPct val="150000"/>
              </a:lnSpc>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Embora as projeções apontem que haverá uma necessidade de caixa no mês de dezembro 2020, nota-se que ao longo do ano é esperado que a Recuperanda disponha de recursos suficientes para cumprimento de todas as suas obrigações e consequente manutenção das suas atividades;</a:t>
            </a: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Por fim, cumpre a esta Equipe Técnica ressaltar que as projeções apresentadas na página 26 do presente relatório são de cunho </a:t>
            </a:r>
            <a:r>
              <a:rPr lang="pt-BR" sz="1050" b="1" dirty="0">
                <a:solidFill>
                  <a:schemeClr val="accent6"/>
                </a:solidFill>
                <a:latin typeface="Source Sans Pro Light" panose="020B0403030403020204" pitchFamily="34" charset="0"/>
              </a:rPr>
              <a:t>gerencial</a:t>
            </a:r>
            <a:r>
              <a:rPr lang="pt-BR" sz="1050" dirty="0">
                <a:solidFill>
                  <a:schemeClr val="bg2">
                    <a:lumMod val="10000"/>
                  </a:schemeClr>
                </a:solidFill>
                <a:latin typeface="Source Sans Pro Light" panose="020B0403030403020204" pitchFamily="34" charset="0"/>
              </a:rPr>
              <a:t>, não representando uma peça contábil de elaboração obrigatória. As premissas adotadas na elaboração das projeções são de responsabilidade da administração da Empresa e permanecem em constante revisão.</a:t>
            </a: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p:txBody>
      </p:sp>
      <p:pic>
        <p:nvPicPr>
          <p:cNvPr id="4" name="Graphic 3" descr="Register">
            <a:extLst>
              <a:ext uri="{FF2B5EF4-FFF2-40B4-BE49-F238E27FC236}">
                <a16:creationId xmlns:a16="http://schemas.microsoft.com/office/drawing/2014/main" id="{165CE215-80DB-4A82-97E5-30ABA4C9A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7162" y="3150352"/>
            <a:ext cx="3190163" cy="3190163"/>
          </a:xfrm>
          <a:prstGeom prst="rect">
            <a:avLst/>
          </a:prstGeom>
        </p:spPr>
      </p:pic>
    </p:spTree>
    <p:extLst>
      <p:ext uri="{BB962C8B-B14F-4D97-AF65-F5344CB8AC3E}">
        <p14:creationId xmlns:p14="http://schemas.microsoft.com/office/powerpoint/2010/main" val="2859283367"/>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B8BEAF42-B57E-4DEB-8EDA-45DF911496B7}"/>
              </a:ext>
            </a:extLst>
          </p:cNvPr>
          <p:cNvSpPr txBox="1"/>
          <p:nvPr/>
        </p:nvSpPr>
        <p:spPr>
          <a:xfrm>
            <a:off x="827964" y="742741"/>
            <a:ext cx="6604693"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4.5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Indicadores</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Financeiros</a:t>
            </a:r>
            <a:endParaRPr lang="en-US" sz="2400" b="1" dirty="0">
              <a:latin typeface="Source Sans Pro" panose="020B0503030403020204" pitchFamily="34" charset="0"/>
              <a:ea typeface="Source Sans Pro" panose="020B0503030403020204" pitchFamily="34" charset="0"/>
            </a:endParaRPr>
          </a:p>
        </p:txBody>
      </p:sp>
      <p:sp>
        <p:nvSpPr>
          <p:cNvPr id="51" name="Rectangle 50">
            <a:extLst>
              <a:ext uri="{FF2B5EF4-FFF2-40B4-BE49-F238E27FC236}">
                <a16:creationId xmlns:a16="http://schemas.microsoft.com/office/drawing/2014/main" id="{CB5CD57D-787C-4755-9B0D-9C715203868D}"/>
              </a:ext>
            </a:extLst>
          </p:cNvPr>
          <p:cNvSpPr/>
          <p:nvPr/>
        </p:nvSpPr>
        <p:spPr>
          <a:xfrm>
            <a:off x="827964" y="1319666"/>
            <a:ext cx="7877514" cy="573490"/>
          </a:xfrm>
          <a:prstGeom prst="rect">
            <a:avLst/>
          </a:prstGeom>
        </p:spPr>
        <p:txBody>
          <a:bodyPr wrap="square">
            <a:spAutoFit/>
          </a:bodyPr>
          <a:lstStyle/>
          <a:p>
            <a:pPr algn="just">
              <a:lnSpc>
                <a:spcPct val="150000"/>
              </a:lnSpc>
            </a:pPr>
            <a:r>
              <a:rPr lang="pt-BR" sz="1050" dirty="0">
                <a:solidFill>
                  <a:schemeClr val="bg2">
                    <a:lumMod val="10000"/>
                  </a:schemeClr>
                </a:solidFill>
                <a:latin typeface="Source Sans Pro Light" panose="020B0403030403020204" pitchFamily="34" charset="0"/>
              </a:rPr>
              <a:t>Com base nas demonstrações contábeis disponibilizadas, apresentamos na tabela abaixo, ao final de cada período em análise, alguns indicadores financeiros recomendados pela literatura, os quais auxiliam na análise da situação econômico-financeira da Recuperanda:</a:t>
            </a:r>
          </a:p>
        </p:txBody>
      </p:sp>
      <p:graphicFrame>
        <p:nvGraphicFramePr>
          <p:cNvPr id="6" name="Table 5">
            <a:extLst>
              <a:ext uri="{FF2B5EF4-FFF2-40B4-BE49-F238E27FC236}">
                <a16:creationId xmlns:a16="http://schemas.microsoft.com/office/drawing/2014/main" id="{412C1E6B-2C06-4DCD-A330-2E172D41B2BC}"/>
              </a:ext>
            </a:extLst>
          </p:cNvPr>
          <p:cNvGraphicFramePr>
            <a:graphicFrameLocks noGrp="1"/>
          </p:cNvGraphicFramePr>
          <p:nvPr>
            <p:extLst>
              <p:ext uri="{D42A27DB-BD31-4B8C-83A1-F6EECF244321}">
                <p14:modId xmlns:p14="http://schemas.microsoft.com/office/powerpoint/2010/main" val="2748877251"/>
              </p:ext>
            </p:extLst>
          </p:nvPr>
        </p:nvGraphicFramePr>
        <p:xfrm>
          <a:off x="912862" y="2195261"/>
          <a:ext cx="7707718" cy="2467478"/>
        </p:xfrm>
        <a:graphic>
          <a:graphicData uri="http://schemas.openxmlformats.org/drawingml/2006/table">
            <a:tbl>
              <a:tblPr firstRow="1">
                <a:tableStyleId>{21E4AEA4-8DFA-4A89-87EB-49C32662AFE0}</a:tableStyleId>
              </a:tblPr>
              <a:tblGrid>
                <a:gridCol w="2316163">
                  <a:extLst>
                    <a:ext uri="{9D8B030D-6E8A-4147-A177-3AD203B41FA5}">
                      <a16:colId xmlns:a16="http://schemas.microsoft.com/office/drawing/2014/main" val="1222760501"/>
                    </a:ext>
                  </a:extLst>
                </a:gridCol>
                <a:gridCol w="950715">
                  <a:extLst>
                    <a:ext uri="{9D8B030D-6E8A-4147-A177-3AD203B41FA5}">
                      <a16:colId xmlns:a16="http://schemas.microsoft.com/office/drawing/2014/main" val="418227948"/>
                    </a:ext>
                  </a:extLst>
                </a:gridCol>
                <a:gridCol w="888168">
                  <a:extLst>
                    <a:ext uri="{9D8B030D-6E8A-4147-A177-3AD203B41FA5}">
                      <a16:colId xmlns:a16="http://schemas.microsoft.com/office/drawing/2014/main" val="1033276447"/>
                    </a:ext>
                  </a:extLst>
                </a:gridCol>
                <a:gridCol w="888168">
                  <a:extLst>
                    <a:ext uri="{9D8B030D-6E8A-4147-A177-3AD203B41FA5}">
                      <a16:colId xmlns:a16="http://schemas.microsoft.com/office/drawing/2014/main" val="169116237"/>
                    </a:ext>
                  </a:extLst>
                </a:gridCol>
                <a:gridCol w="888168">
                  <a:extLst>
                    <a:ext uri="{9D8B030D-6E8A-4147-A177-3AD203B41FA5}">
                      <a16:colId xmlns:a16="http://schemas.microsoft.com/office/drawing/2014/main" val="37148858"/>
                    </a:ext>
                  </a:extLst>
                </a:gridCol>
                <a:gridCol w="888168">
                  <a:extLst>
                    <a:ext uri="{9D8B030D-6E8A-4147-A177-3AD203B41FA5}">
                      <a16:colId xmlns:a16="http://schemas.microsoft.com/office/drawing/2014/main" val="3057822196"/>
                    </a:ext>
                  </a:extLst>
                </a:gridCol>
                <a:gridCol w="888168">
                  <a:extLst>
                    <a:ext uri="{9D8B030D-6E8A-4147-A177-3AD203B41FA5}">
                      <a16:colId xmlns:a16="http://schemas.microsoft.com/office/drawing/2014/main" val="3992770966"/>
                    </a:ext>
                  </a:extLst>
                </a:gridCol>
              </a:tblGrid>
              <a:tr h="197023">
                <a:tc>
                  <a:txBody>
                    <a:bodyPr/>
                    <a:lstStyle/>
                    <a:p>
                      <a:pPr algn="ctr" rtl="0" fontAlgn="b"/>
                      <a:r>
                        <a:rPr lang="pt-BR" sz="1200" b="1" u="none" strike="noStrike" dirty="0">
                          <a:solidFill>
                            <a:srgbClr val="FFFFFF"/>
                          </a:solidFill>
                          <a:effectLst/>
                          <a:latin typeface="Source Sans Pro Light" panose="020B0403030403020204" pitchFamily="34" charset="0"/>
                          <a:ea typeface="Source Sans Pro Light" panose="020B0403030403020204" pitchFamily="34" charset="0"/>
                        </a:rPr>
                        <a:t> Indicador</a:t>
                      </a:r>
                      <a:endParaRPr lang="pt-BR" sz="1200" b="1" i="0" u="none" strike="noStrike" dirty="0">
                        <a:solidFill>
                          <a:srgbClr val="FFFFFF"/>
                        </a:solidFill>
                        <a:effectLst/>
                        <a:latin typeface="Source Sans Pro Light" panose="020B0403030403020204" pitchFamily="34" charset="0"/>
                        <a:ea typeface="Source Sans Pro Light" panose="020B0403030403020204" pitchFamily="34" charset="0"/>
                      </a:endParaRPr>
                    </a:p>
                  </a:txBody>
                  <a:tcPr marL="0" marR="0" marT="0" marB="0" anchor="b"/>
                </a:tc>
                <a:tc>
                  <a:txBody>
                    <a:bodyPr/>
                    <a:lstStyle/>
                    <a:p>
                      <a:pPr algn="ctr" rtl="0" fontAlgn="b"/>
                      <a:r>
                        <a:rPr lang="pt-BR" sz="1200" b="1" u="none" strike="noStrike" dirty="0">
                          <a:solidFill>
                            <a:srgbClr val="FFFFFF"/>
                          </a:solidFill>
                          <a:effectLst/>
                          <a:latin typeface="Source Sans Pro Light" panose="020B0403030403020204" pitchFamily="34" charset="0"/>
                          <a:ea typeface="Source Sans Pro Light" panose="020B0403030403020204" pitchFamily="34" charset="0"/>
                        </a:rPr>
                        <a:t>30/06/2020</a:t>
                      </a:r>
                      <a:endParaRPr lang="pt-BR" sz="1200" b="1" i="0" u="none" strike="noStrike" dirty="0">
                        <a:solidFill>
                          <a:srgbClr val="FFFFFF"/>
                        </a:solidFill>
                        <a:effectLst/>
                        <a:latin typeface="Source Sans Pro Light" panose="020B0403030403020204" pitchFamily="34" charset="0"/>
                        <a:ea typeface="Source Sans Pro Light" panose="020B0403030403020204" pitchFamily="34" charset="0"/>
                      </a:endParaRPr>
                    </a:p>
                  </a:txBody>
                  <a:tcPr marL="0" marR="0" marT="0" marB="0" anchor="b"/>
                </a:tc>
                <a:tc>
                  <a:txBody>
                    <a:bodyPr/>
                    <a:lstStyle/>
                    <a:p>
                      <a:pPr algn="ctr" rtl="0" fontAlgn="b"/>
                      <a:r>
                        <a:rPr lang="pt-BR" sz="1200" b="1" u="none" strike="noStrike" dirty="0">
                          <a:solidFill>
                            <a:srgbClr val="FFFFFF"/>
                          </a:solidFill>
                          <a:effectLst/>
                          <a:latin typeface="Source Sans Pro Light" panose="020B0403030403020204" pitchFamily="34" charset="0"/>
                          <a:ea typeface="Source Sans Pro Light" panose="020B0403030403020204" pitchFamily="34" charset="0"/>
                        </a:rPr>
                        <a:t>31/05/2020</a:t>
                      </a:r>
                      <a:endParaRPr lang="pt-BR" sz="1200" b="1" i="0" u="none" strike="noStrike" dirty="0">
                        <a:solidFill>
                          <a:srgbClr val="FFFFFF"/>
                        </a:solidFill>
                        <a:effectLst/>
                        <a:latin typeface="Source Sans Pro Light" panose="020B0403030403020204" pitchFamily="34" charset="0"/>
                        <a:ea typeface="Source Sans Pro Light" panose="020B0403030403020204" pitchFamily="34" charset="0"/>
                      </a:endParaRPr>
                    </a:p>
                  </a:txBody>
                  <a:tcPr marL="0" marR="0" marT="0" marB="0" anchor="b"/>
                </a:tc>
                <a:tc>
                  <a:txBody>
                    <a:bodyPr/>
                    <a:lstStyle/>
                    <a:p>
                      <a:pPr algn="ctr" rtl="0" fontAlgn="b"/>
                      <a:r>
                        <a:rPr lang="pt-BR" sz="1200" b="1" u="none" strike="noStrike" dirty="0">
                          <a:solidFill>
                            <a:srgbClr val="FFFFFF"/>
                          </a:solidFill>
                          <a:effectLst/>
                          <a:latin typeface="Source Sans Pro Light" panose="020B0403030403020204" pitchFamily="34" charset="0"/>
                          <a:ea typeface="Source Sans Pro Light" panose="020B0403030403020204" pitchFamily="34" charset="0"/>
                        </a:rPr>
                        <a:t>30/04/2020</a:t>
                      </a:r>
                      <a:endParaRPr lang="pt-BR" sz="1200" b="1" i="0" u="none" strike="noStrike" dirty="0">
                        <a:solidFill>
                          <a:srgbClr val="FFFFFF"/>
                        </a:solidFill>
                        <a:effectLst/>
                        <a:latin typeface="Source Sans Pro Light" panose="020B0403030403020204" pitchFamily="34" charset="0"/>
                        <a:ea typeface="Source Sans Pro Light" panose="020B0403030403020204" pitchFamily="34" charset="0"/>
                      </a:endParaRPr>
                    </a:p>
                  </a:txBody>
                  <a:tcPr marL="0" marR="0" marT="0" marB="0" anchor="b"/>
                </a:tc>
                <a:tc>
                  <a:txBody>
                    <a:bodyPr/>
                    <a:lstStyle/>
                    <a:p>
                      <a:pPr algn="ctr" rtl="0" fontAlgn="b"/>
                      <a:r>
                        <a:rPr lang="pt-BR" sz="1200" b="1" u="none" strike="noStrike" dirty="0">
                          <a:solidFill>
                            <a:srgbClr val="FFFFFF"/>
                          </a:solidFill>
                          <a:effectLst/>
                          <a:latin typeface="Source Sans Pro Light" panose="020B0403030403020204" pitchFamily="34" charset="0"/>
                          <a:ea typeface="Source Sans Pro Light" panose="020B0403030403020204" pitchFamily="34" charset="0"/>
                        </a:rPr>
                        <a:t>31/03/2020</a:t>
                      </a:r>
                      <a:endParaRPr lang="pt-BR" sz="1200" b="1" i="0" u="none" strike="noStrike" dirty="0">
                        <a:solidFill>
                          <a:srgbClr val="FFFFFF"/>
                        </a:solidFill>
                        <a:effectLst/>
                        <a:latin typeface="Source Sans Pro Light" panose="020B0403030403020204" pitchFamily="34" charset="0"/>
                        <a:ea typeface="Source Sans Pro Light" panose="020B0403030403020204" pitchFamily="34" charset="0"/>
                      </a:endParaRPr>
                    </a:p>
                  </a:txBody>
                  <a:tcPr marL="0" marR="0" marT="0" marB="0" anchor="b"/>
                </a:tc>
                <a:tc>
                  <a:txBody>
                    <a:bodyPr/>
                    <a:lstStyle/>
                    <a:p>
                      <a:pPr algn="ctr" rtl="0" fontAlgn="b"/>
                      <a:r>
                        <a:rPr lang="pt-BR" sz="1200" b="1" u="none" strike="noStrike" dirty="0">
                          <a:solidFill>
                            <a:srgbClr val="FFFFFF"/>
                          </a:solidFill>
                          <a:effectLst/>
                          <a:latin typeface="Source Sans Pro Light" panose="020B0403030403020204" pitchFamily="34" charset="0"/>
                          <a:ea typeface="Source Sans Pro Light" panose="020B0403030403020204" pitchFamily="34" charset="0"/>
                        </a:rPr>
                        <a:t>28/02/2020</a:t>
                      </a:r>
                      <a:endParaRPr lang="pt-BR" sz="1200" b="1" i="0" u="none" strike="noStrike" dirty="0">
                        <a:solidFill>
                          <a:srgbClr val="FFFFFF"/>
                        </a:solidFill>
                        <a:effectLst/>
                        <a:latin typeface="Source Sans Pro Light" panose="020B0403030403020204" pitchFamily="34" charset="0"/>
                        <a:ea typeface="Source Sans Pro Light" panose="020B0403030403020204" pitchFamily="34" charset="0"/>
                      </a:endParaRPr>
                    </a:p>
                  </a:txBody>
                  <a:tcPr marL="0" marR="0" marT="0" marB="0" anchor="b"/>
                </a:tc>
                <a:tc>
                  <a:txBody>
                    <a:bodyPr/>
                    <a:lstStyle/>
                    <a:p>
                      <a:pPr algn="ctr" rtl="0" fontAlgn="b"/>
                      <a:r>
                        <a:rPr lang="pt-BR" sz="1200" b="1" u="none" strike="noStrike" dirty="0">
                          <a:solidFill>
                            <a:srgbClr val="FFFFFF"/>
                          </a:solidFill>
                          <a:effectLst/>
                          <a:latin typeface="Source Sans Pro Light" panose="020B0403030403020204" pitchFamily="34" charset="0"/>
                          <a:ea typeface="Source Sans Pro Light" panose="020B0403030403020204" pitchFamily="34" charset="0"/>
                        </a:rPr>
                        <a:t>31/01/2020</a:t>
                      </a:r>
                      <a:endParaRPr lang="pt-BR" sz="1200" b="1" i="0" u="none" strike="noStrike" dirty="0">
                        <a:solidFill>
                          <a:srgbClr val="FFFFFF"/>
                        </a:solidFill>
                        <a:effectLst/>
                        <a:latin typeface="Source Sans Pro Light" panose="020B0403030403020204" pitchFamily="34" charset="0"/>
                        <a:ea typeface="Source Sans Pro Light" panose="020B0403030403020204" pitchFamily="34" charset="0"/>
                      </a:endParaRPr>
                    </a:p>
                  </a:txBody>
                  <a:tcPr marL="0" marR="0" marT="0" marB="0" anchor="b"/>
                </a:tc>
                <a:extLst>
                  <a:ext uri="{0D108BD9-81ED-4DB2-BD59-A6C34878D82A}">
                    <a16:rowId xmlns:a16="http://schemas.microsoft.com/office/drawing/2014/main" val="107989859"/>
                  </a:ext>
                </a:extLst>
              </a:tr>
              <a:tr h="206405">
                <a:tc>
                  <a:txBody>
                    <a:bodyPr/>
                    <a:lstStyle/>
                    <a:p>
                      <a:pPr algn="l" rtl="0" fontAlgn="ctr"/>
                      <a:r>
                        <a:rPr lang="pt-BR" sz="1050" b="0" u="none" strike="noStrike" dirty="0">
                          <a:solidFill>
                            <a:srgbClr val="181717"/>
                          </a:solidFill>
                          <a:effectLst/>
                          <a:latin typeface="Source Sans Pro Light" panose="020B0403030403020204" pitchFamily="34" charset="0"/>
                          <a:ea typeface="Source Sans Pro Light" panose="020B0403030403020204" pitchFamily="34" charset="0"/>
                        </a:rPr>
                        <a:t>CCL - Capital Circulante Líquido (a)</a:t>
                      </a:r>
                      <a:endParaRPr lang="pt-BR" sz="1050" b="0" i="0" u="none" strike="noStrike" dirty="0">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-1.239.816</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-1.264.887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-1.256.829</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-1.050.892</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-1.236.905</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-1.109.624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148952213"/>
                  </a:ext>
                </a:extLst>
              </a:tr>
              <a:tr h="206405">
                <a:tc>
                  <a:txBody>
                    <a:bodyPr/>
                    <a:lstStyle/>
                    <a:p>
                      <a:pPr algn="l" rtl="0" fontAlgn="ctr"/>
                      <a:r>
                        <a:rPr lang="pt-BR" sz="1050" b="0" u="none" strike="noStrike">
                          <a:solidFill>
                            <a:srgbClr val="181717"/>
                          </a:solidFill>
                          <a:effectLst/>
                          <a:latin typeface="Source Sans Pro Light" panose="020B0403030403020204" pitchFamily="34" charset="0"/>
                          <a:ea typeface="Source Sans Pro Light" panose="020B0403030403020204" pitchFamily="34" charset="0"/>
                        </a:rPr>
                        <a:t>NCG - Necessidade de Capital de Giro (b)</a:t>
                      </a:r>
                      <a:endParaRPr lang="pt-BR" sz="1050" b="0" i="0" u="none" strike="noStrike">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144.817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108.967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87.618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158.561</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-97.314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dirty="0">
                          <a:solidFill>
                            <a:srgbClr val="000000"/>
                          </a:solidFill>
                          <a:effectLst/>
                          <a:latin typeface="Source Sans Pro Light" panose="020B0403030403020204" pitchFamily="34" charset="0"/>
                          <a:ea typeface="Source Sans Pro Light" panose="020B0403030403020204" pitchFamily="34" charset="0"/>
                        </a:rPr>
                        <a:t>13.701</a:t>
                      </a:r>
                      <a:endParaRPr lang="pt-BR" sz="105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1207247030"/>
                  </a:ext>
                </a:extLst>
              </a:tr>
              <a:tr h="206405">
                <a:tc>
                  <a:txBody>
                    <a:bodyPr/>
                    <a:lstStyle/>
                    <a:p>
                      <a:pPr algn="l" rtl="0" fontAlgn="ctr"/>
                      <a:r>
                        <a:rPr lang="pt-BR" sz="1050" b="0" u="none" strike="noStrike" dirty="0">
                          <a:solidFill>
                            <a:srgbClr val="181717"/>
                          </a:solidFill>
                          <a:effectLst/>
                          <a:latin typeface="Source Sans Pro Light" panose="020B0403030403020204" pitchFamily="34" charset="0"/>
                          <a:ea typeface="Source Sans Pro Light" panose="020B0403030403020204" pitchFamily="34" charset="0"/>
                        </a:rPr>
                        <a:t>Margem bruta (c) </a:t>
                      </a:r>
                      <a:endParaRPr lang="pt-BR" sz="1050" b="0" i="0" u="none" strike="noStrike" dirty="0">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0,53</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-1,40</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1,98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-1,48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4169447459"/>
                  </a:ext>
                </a:extLst>
              </a:tr>
              <a:tr h="206405">
                <a:tc>
                  <a:txBody>
                    <a:bodyPr/>
                    <a:lstStyle/>
                    <a:p>
                      <a:pPr algn="l" rtl="0" fontAlgn="ctr"/>
                      <a:r>
                        <a:rPr lang="pt-BR" sz="1050" b="0" u="none" strike="noStrike">
                          <a:solidFill>
                            <a:srgbClr val="181717"/>
                          </a:solidFill>
                          <a:effectLst/>
                          <a:latin typeface="Source Sans Pro Light" panose="020B0403030403020204" pitchFamily="34" charset="0"/>
                          <a:ea typeface="Source Sans Pro Light" panose="020B0403030403020204" pitchFamily="34" charset="0"/>
                        </a:rPr>
                        <a:t>Liquidez Corrente (d)</a:t>
                      </a:r>
                      <a:endParaRPr lang="pt-BR" sz="1050" b="0" i="0" u="none" strike="noStrike">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0,16</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0,24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3549438350"/>
                  </a:ext>
                </a:extLst>
              </a:tr>
              <a:tr h="206405">
                <a:tc>
                  <a:txBody>
                    <a:bodyPr/>
                    <a:lstStyle/>
                    <a:p>
                      <a:pPr algn="l" rtl="0" fontAlgn="ctr"/>
                      <a:r>
                        <a:rPr lang="pt-BR" sz="1050" b="0" u="none" strike="noStrike">
                          <a:solidFill>
                            <a:srgbClr val="181717"/>
                          </a:solidFill>
                          <a:effectLst/>
                          <a:latin typeface="Source Sans Pro Light" panose="020B0403030403020204" pitchFamily="34" charset="0"/>
                          <a:ea typeface="Source Sans Pro Light" panose="020B0403030403020204" pitchFamily="34" charset="0"/>
                        </a:rPr>
                        <a:t>Liquidez Imediata (e)</a:t>
                      </a:r>
                      <a:endParaRPr lang="pt-BR" sz="1050" b="0" i="0" u="none" strike="noStrike">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0,00</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0,00</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0,00</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0,05</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0,10</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753488124"/>
                  </a:ext>
                </a:extLst>
              </a:tr>
              <a:tr h="206405">
                <a:tc>
                  <a:txBody>
                    <a:bodyPr/>
                    <a:lstStyle/>
                    <a:p>
                      <a:pPr algn="l" rtl="0" fontAlgn="ctr"/>
                      <a:r>
                        <a:rPr lang="pt-BR" sz="1050" b="0" u="none" strike="noStrike">
                          <a:solidFill>
                            <a:srgbClr val="181717"/>
                          </a:solidFill>
                          <a:effectLst/>
                          <a:latin typeface="Source Sans Pro Light" panose="020B0403030403020204" pitchFamily="34" charset="0"/>
                          <a:ea typeface="Source Sans Pro Light" panose="020B0403030403020204" pitchFamily="34" charset="0"/>
                        </a:rPr>
                        <a:t>Liquidez Seca (f)</a:t>
                      </a:r>
                      <a:endParaRPr lang="pt-BR" sz="1050" b="0" i="0" u="none" strike="noStrike">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0,05</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0,03</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0,03</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0,07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3888192678"/>
                  </a:ext>
                </a:extLst>
              </a:tr>
              <a:tr h="206405">
                <a:tc>
                  <a:txBody>
                    <a:bodyPr/>
                    <a:lstStyle/>
                    <a:p>
                      <a:pPr algn="l" rtl="0" fontAlgn="ctr"/>
                      <a:r>
                        <a:rPr lang="pt-BR" sz="1050" b="0" u="none" strike="noStrike">
                          <a:solidFill>
                            <a:srgbClr val="181717"/>
                          </a:solidFill>
                          <a:effectLst/>
                          <a:latin typeface="Source Sans Pro Light" panose="020B0403030403020204" pitchFamily="34" charset="0"/>
                          <a:ea typeface="Source Sans Pro Light" panose="020B0403030403020204" pitchFamily="34" charset="0"/>
                        </a:rPr>
                        <a:t>Liquidez Geral (g)</a:t>
                      </a:r>
                      <a:endParaRPr lang="pt-BR" sz="1050" b="0" i="0" u="none" strike="noStrike">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0,35</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0,34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0,60</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0,70</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0,58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0,58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2423127729"/>
                  </a:ext>
                </a:extLst>
              </a:tr>
              <a:tr h="206405">
                <a:tc>
                  <a:txBody>
                    <a:bodyPr/>
                    <a:lstStyle/>
                    <a:p>
                      <a:pPr algn="l" rtl="0" fontAlgn="ctr"/>
                      <a:r>
                        <a:rPr lang="pt-BR" sz="1050" b="0" u="none" strike="noStrike">
                          <a:solidFill>
                            <a:srgbClr val="181717"/>
                          </a:solidFill>
                          <a:effectLst/>
                          <a:latin typeface="Source Sans Pro Light" panose="020B0403030403020204" pitchFamily="34" charset="0"/>
                          <a:ea typeface="Source Sans Pro Light" panose="020B0403030403020204" pitchFamily="34" charset="0"/>
                        </a:rPr>
                        <a:t>Dívida/Ativos (h)</a:t>
                      </a:r>
                      <a:endParaRPr lang="pt-BR" sz="1050" b="0" i="0" u="none" strike="noStrike">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2,88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2,93</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1,66</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1,43</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1,72</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1,72</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3789586906"/>
                  </a:ext>
                </a:extLst>
              </a:tr>
              <a:tr h="206405">
                <a:tc>
                  <a:txBody>
                    <a:bodyPr/>
                    <a:lstStyle/>
                    <a:p>
                      <a:pPr algn="l" rtl="0" fontAlgn="ctr"/>
                      <a:r>
                        <a:rPr lang="pt-BR" sz="1050" b="0" u="none" strike="noStrike">
                          <a:solidFill>
                            <a:srgbClr val="181717"/>
                          </a:solidFill>
                          <a:effectLst/>
                          <a:latin typeface="Source Sans Pro Light" panose="020B0403030403020204" pitchFamily="34" charset="0"/>
                          <a:ea typeface="Source Sans Pro Light" panose="020B0403030403020204" pitchFamily="34" charset="0"/>
                        </a:rPr>
                        <a:t>Grau de endividamento (i)</a:t>
                      </a:r>
                      <a:endParaRPr lang="pt-BR" sz="1050" b="0" i="0" u="none" strike="noStrike">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-6,01</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-5,79</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-5,83</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-5,53</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-5,79</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-5,45</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4198613682"/>
                  </a:ext>
                </a:extLst>
              </a:tr>
              <a:tr h="206405">
                <a:tc>
                  <a:txBody>
                    <a:bodyPr/>
                    <a:lstStyle/>
                    <a:p>
                      <a:pPr algn="l" rtl="0" fontAlgn="ctr"/>
                      <a:r>
                        <a:rPr lang="pt-BR" sz="1050" b="0" u="none" strike="noStrike">
                          <a:solidFill>
                            <a:srgbClr val="181717"/>
                          </a:solidFill>
                          <a:effectLst/>
                          <a:latin typeface="Source Sans Pro Light" panose="020B0403030403020204" pitchFamily="34" charset="0"/>
                          <a:ea typeface="Source Sans Pro Light" panose="020B0403030403020204" pitchFamily="34" charset="0"/>
                        </a:rPr>
                        <a:t>Rentabilidade sobre Patrimônio Líquido (j)</a:t>
                      </a:r>
                      <a:endParaRPr lang="pt-BR" sz="1050" b="0" i="0" u="none" strike="noStrike">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0,11</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1,51</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0,65</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-0,76</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0,15</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1,27</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3339552695"/>
                  </a:ext>
                </a:extLst>
              </a:tr>
              <a:tr h="206405">
                <a:tc>
                  <a:txBody>
                    <a:bodyPr/>
                    <a:lstStyle/>
                    <a:p>
                      <a:pPr algn="l" rtl="0" fontAlgn="ctr"/>
                      <a:r>
                        <a:rPr lang="pt-BR" sz="1050" b="0" u="none" strike="noStrike" dirty="0">
                          <a:solidFill>
                            <a:srgbClr val="181717"/>
                          </a:solidFill>
                          <a:effectLst/>
                          <a:latin typeface="Source Sans Pro Light" panose="020B0403030403020204" pitchFamily="34" charset="0"/>
                          <a:ea typeface="Source Sans Pro Light" panose="020B0403030403020204" pitchFamily="34" charset="0"/>
                        </a:rPr>
                        <a:t>Termômetro de Kanitz¹</a:t>
                      </a:r>
                      <a:endParaRPr lang="pt-BR" sz="1050" b="0" i="0" u="none" strike="noStrike" dirty="0">
                        <a:solidFill>
                          <a:srgbClr val="181717"/>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2,54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2,49</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2,88</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2,94</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a:solidFill>
                            <a:srgbClr val="000000"/>
                          </a:solidFill>
                          <a:effectLst/>
                          <a:latin typeface="Source Sans Pro Light" panose="020B0403030403020204" pitchFamily="34" charset="0"/>
                          <a:ea typeface="Source Sans Pro Light" panose="020B0403030403020204" pitchFamily="34" charset="0"/>
                        </a:rPr>
                        <a:t>3,21</a:t>
                      </a:r>
                      <a:endParaRPr lang="pt-BR" sz="105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tc>
                  <a:txBody>
                    <a:bodyPr/>
                    <a:lstStyle/>
                    <a:p>
                      <a:pPr algn="r" rtl="0" fontAlgn="ctr"/>
                      <a:r>
                        <a:rPr lang="pt-BR" sz="1050" b="0" u="none" strike="noStrike" dirty="0">
                          <a:solidFill>
                            <a:srgbClr val="000000"/>
                          </a:solidFill>
                          <a:effectLst/>
                          <a:latin typeface="Source Sans Pro Light" panose="020B0403030403020204" pitchFamily="34" charset="0"/>
                          <a:ea typeface="Source Sans Pro Light" panose="020B0403030403020204" pitchFamily="34" charset="0"/>
                        </a:rPr>
                        <a:t>3,26</a:t>
                      </a:r>
                      <a:endParaRPr lang="pt-BR" sz="105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0" marR="0" marT="0" marB="0" anchor="ctr"/>
                </a:tc>
                <a:extLst>
                  <a:ext uri="{0D108BD9-81ED-4DB2-BD59-A6C34878D82A}">
                    <a16:rowId xmlns:a16="http://schemas.microsoft.com/office/drawing/2014/main" val="421839921"/>
                  </a:ext>
                </a:extLst>
              </a:tr>
            </a:tbl>
          </a:graphicData>
        </a:graphic>
      </p:graphicFrame>
      <p:graphicFrame>
        <p:nvGraphicFramePr>
          <p:cNvPr id="7" name="Table 6">
            <a:extLst>
              <a:ext uri="{FF2B5EF4-FFF2-40B4-BE49-F238E27FC236}">
                <a16:creationId xmlns:a16="http://schemas.microsoft.com/office/drawing/2014/main" id="{01E8A054-C5E3-40DB-BD05-F60BEC274232}"/>
              </a:ext>
            </a:extLst>
          </p:cNvPr>
          <p:cNvGraphicFramePr>
            <a:graphicFrameLocks noGrp="1"/>
          </p:cNvGraphicFramePr>
          <p:nvPr>
            <p:extLst>
              <p:ext uri="{D42A27DB-BD31-4B8C-83A1-F6EECF244321}">
                <p14:modId xmlns:p14="http://schemas.microsoft.com/office/powerpoint/2010/main" val="4016580972"/>
              </p:ext>
            </p:extLst>
          </p:nvPr>
        </p:nvGraphicFramePr>
        <p:xfrm>
          <a:off x="912862" y="5060272"/>
          <a:ext cx="6288350" cy="1645920"/>
        </p:xfrm>
        <a:graphic>
          <a:graphicData uri="http://schemas.openxmlformats.org/drawingml/2006/table">
            <a:tbl>
              <a:tblPr firstRow="1"/>
              <a:tblGrid>
                <a:gridCol w="6288350">
                  <a:extLst>
                    <a:ext uri="{9D8B030D-6E8A-4147-A177-3AD203B41FA5}">
                      <a16:colId xmlns:a16="http://schemas.microsoft.com/office/drawing/2014/main" val="1510477088"/>
                    </a:ext>
                  </a:extLst>
                </a:gridCol>
              </a:tblGrid>
              <a:tr h="72000">
                <a:tc>
                  <a:txBody>
                    <a:bodyPr/>
                    <a:lstStyle/>
                    <a:p>
                      <a:pPr algn="l" rtl="0" fontAlgn="ctr"/>
                      <a:r>
                        <a:rPr lang="pt-BR" sz="900" b="1" i="1" u="none" strike="noStrike">
                          <a:solidFill>
                            <a:srgbClr val="000000"/>
                          </a:solidFill>
                          <a:effectLst/>
                          <a:latin typeface="Source Sans Pro Light" panose="020B0403030403020204" pitchFamily="34" charset="0"/>
                        </a:rPr>
                        <a:t>Referências</a:t>
                      </a:r>
                    </a:p>
                  </a:txBody>
                  <a:tcPr marL="0" marR="0" marT="0" marB="0" anchor="ctr">
                    <a:lnL>
                      <a:noFill/>
                    </a:lnL>
                    <a:lnR>
                      <a:noFill/>
                    </a:lnR>
                    <a:lnT>
                      <a:noFill/>
                    </a:lnT>
                    <a:lnB>
                      <a:noFill/>
                    </a:lnB>
                  </a:tcPr>
                </a:tc>
                <a:extLst>
                  <a:ext uri="{0D108BD9-81ED-4DB2-BD59-A6C34878D82A}">
                    <a16:rowId xmlns:a16="http://schemas.microsoft.com/office/drawing/2014/main" val="4137986282"/>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(a)  Ativo Circulante - Passivo Circulante</a:t>
                      </a:r>
                    </a:p>
                  </a:txBody>
                  <a:tcPr marL="0" marR="0" marT="0" marB="0" anchor="ctr">
                    <a:lnL>
                      <a:noFill/>
                    </a:lnL>
                    <a:lnR>
                      <a:noFill/>
                    </a:lnR>
                    <a:lnT>
                      <a:noFill/>
                    </a:lnT>
                    <a:lnB>
                      <a:noFill/>
                    </a:lnB>
                  </a:tcPr>
                </a:tc>
                <a:extLst>
                  <a:ext uri="{0D108BD9-81ED-4DB2-BD59-A6C34878D82A}">
                    <a16:rowId xmlns:a16="http://schemas.microsoft.com/office/drawing/2014/main" val="795168274"/>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(b) Contas a receber + estoques - fornecedores</a:t>
                      </a:r>
                    </a:p>
                  </a:txBody>
                  <a:tcPr marL="0" marR="0" marT="0" marB="0" anchor="ctr">
                    <a:lnL>
                      <a:noFill/>
                    </a:lnL>
                    <a:lnR>
                      <a:noFill/>
                    </a:lnR>
                    <a:lnT>
                      <a:noFill/>
                    </a:lnT>
                    <a:lnB>
                      <a:noFill/>
                    </a:lnB>
                  </a:tcPr>
                </a:tc>
                <a:extLst>
                  <a:ext uri="{0D108BD9-81ED-4DB2-BD59-A6C34878D82A}">
                    <a16:rowId xmlns:a16="http://schemas.microsoft.com/office/drawing/2014/main" val="3756247424"/>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(c) MB = Lucro Bruto / Receita Total x 100</a:t>
                      </a:r>
                    </a:p>
                  </a:txBody>
                  <a:tcPr marL="0" marR="0" marT="0" marB="0" anchor="ctr">
                    <a:lnL>
                      <a:noFill/>
                    </a:lnL>
                    <a:lnR>
                      <a:noFill/>
                    </a:lnR>
                    <a:lnT>
                      <a:noFill/>
                    </a:lnT>
                    <a:lnB>
                      <a:noFill/>
                    </a:lnB>
                  </a:tcPr>
                </a:tc>
                <a:extLst>
                  <a:ext uri="{0D108BD9-81ED-4DB2-BD59-A6C34878D82A}">
                    <a16:rowId xmlns:a16="http://schemas.microsoft.com/office/drawing/2014/main" val="1850884458"/>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(d) Ativo Circulante / Passivo Circulante:</a:t>
                      </a:r>
                    </a:p>
                  </a:txBody>
                  <a:tcPr marL="0" marR="0" marT="0" marB="0" anchor="ctr">
                    <a:lnL>
                      <a:noFill/>
                    </a:lnL>
                    <a:lnR>
                      <a:noFill/>
                    </a:lnR>
                    <a:lnT>
                      <a:noFill/>
                    </a:lnT>
                    <a:lnB>
                      <a:noFill/>
                    </a:lnB>
                  </a:tcPr>
                </a:tc>
                <a:extLst>
                  <a:ext uri="{0D108BD9-81ED-4DB2-BD59-A6C34878D82A}">
                    <a16:rowId xmlns:a16="http://schemas.microsoft.com/office/drawing/2014/main" val="2028633997"/>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(e) Disponibilidades / Passivo Circulante</a:t>
                      </a:r>
                    </a:p>
                  </a:txBody>
                  <a:tcPr marL="0" marR="0" marT="0" marB="0" anchor="ctr">
                    <a:lnL>
                      <a:noFill/>
                    </a:lnL>
                    <a:lnR>
                      <a:noFill/>
                    </a:lnR>
                    <a:lnT>
                      <a:noFill/>
                    </a:lnT>
                    <a:lnB>
                      <a:noFill/>
                    </a:lnB>
                  </a:tcPr>
                </a:tc>
                <a:extLst>
                  <a:ext uri="{0D108BD9-81ED-4DB2-BD59-A6C34878D82A}">
                    <a16:rowId xmlns:a16="http://schemas.microsoft.com/office/drawing/2014/main" val="175278096"/>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(f) (Ativo Circulante – Estoques) / Passivo Circulante</a:t>
                      </a:r>
                    </a:p>
                  </a:txBody>
                  <a:tcPr marL="0" marR="0" marT="0" marB="0" anchor="ctr">
                    <a:lnL>
                      <a:noFill/>
                    </a:lnL>
                    <a:lnR>
                      <a:noFill/>
                    </a:lnR>
                    <a:lnT>
                      <a:noFill/>
                    </a:lnT>
                    <a:lnB>
                      <a:noFill/>
                    </a:lnB>
                  </a:tcPr>
                </a:tc>
                <a:extLst>
                  <a:ext uri="{0D108BD9-81ED-4DB2-BD59-A6C34878D82A}">
                    <a16:rowId xmlns:a16="http://schemas.microsoft.com/office/drawing/2014/main" val="3902696479"/>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(g) Ativo Circulante + Ativo Não Circulante / Passivo Circulante + Passivo Exigível a Longo Prazo</a:t>
                      </a:r>
                    </a:p>
                  </a:txBody>
                  <a:tcPr marL="0" marR="0" marT="0" marB="0" anchor="ctr">
                    <a:lnL>
                      <a:noFill/>
                    </a:lnL>
                    <a:lnR>
                      <a:noFill/>
                    </a:lnR>
                    <a:lnT>
                      <a:noFill/>
                    </a:lnT>
                    <a:lnB>
                      <a:noFill/>
                    </a:lnB>
                  </a:tcPr>
                </a:tc>
                <a:extLst>
                  <a:ext uri="{0D108BD9-81ED-4DB2-BD59-A6C34878D82A}">
                    <a16:rowId xmlns:a16="http://schemas.microsoft.com/office/drawing/2014/main" val="123531542"/>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(h) Passivo / Ativo</a:t>
                      </a:r>
                    </a:p>
                  </a:txBody>
                  <a:tcPr marL="0" marR="0" marT="0" marB="0" anchor="ctr">
                    <a:lnL>
                      <a:noFill/>
                    </a:lnL>
                    <a:lnR>
                      <a:noFill/>
                    </a:lnR>
                    <a:lnT>
                      <a:noFill/>
                    </a:lnT>
                    <a:lnB>
                      <a:noFill/>
                    </a:lnB>
                  </a:tcPr>
                </a:tc>
                <a:extLst>
                  <a:ext uri="{0D108BD9-81ED-4DB2-BD59-A6C34878D82A}">
                    <a16:rowId xmlns:a16="http://schemas.microsoft.com/office/drawing/2014/main" val="2955014333"/>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(i) Passivo Circulante + Passivo Exigível a Longo Prazo / Patrimônio Líquido.</a:t>
                      </a:r>
                    </a:p>
                  </a:txBody>
                  <a:tcPr marL="0" marR="0" marT="0" marB="0" anchor="ctr">
                    <a:lnL>
                      <a:noFill/>
                    </a:lnL>
                    <a:lnR>
                      <a:noFill/>
                    </a:lnR>
                    <a:lnT>
                      <a:noFill/>
                    </a:lnT>
                    <a:lnB>
                      <a:noFill/>
                    </a:lnB>
                  </a:tcPr>
                </a:tc>
                <a:extLst>
                  <a:ext uri="{0D108BD9-81ED-4DB2-BD59-A6C34878D82A}">
                    <a16:rowId xmlns:a16="http://schemas.microsoft.com/office/drawing/2014/main" val="2505994102"/>
                  </a:ext>
                </a:extLst>
              </a:tr>
              <a:tr h="72000">
                <a:tc>
                  <a:txBody>
                    <a:bodyPr/>
                    <a:lstStyle/>
                    <a:p>
                      <a:pPr algn="l" rtl="0" fontAlgn="ctr"/>
                      <a:r>
                        <a:rPr lang="pt-BR" sz="900" b="0" i="1" u="none" strike="noStrike">
                          <a:solidFill>
                            <a:srgbClr val="000000"/>
                          </a:solidFill>
                          <a:effectLst/>
                          <a:latin typeface="Source Sans Pro Light" panose="020B0403030403020204" pitchFamily="34" charset="0"/>
                        </a:rPr>
                        <a:t>(j) Lucro Líquido do Exercício / Patrimônio Líquido</a:t>
                      </a:r>
                    </a:p>
                  </a:txBody>
                  <a:tcPr marL="0" marR="0" marT="0" marB="0" anchor="ctr">
                    <a:lnL>
                      <a:noFill/>
                    </a:lnL>
                    <a:lnR>
                      <a:noFill/>
                    </a:lnR>
                    <a:lnT>
                      <a:noFill/>
                    </a:lnT>
                    <a:lnB>
                      <a:noFill/>
                    </a:lnB>
                  </a:tcPr>
                </a:tc>
                <a:extLst>
                  <a:ext uri="{0D108BD9-81ED-4DB2-BD59-A6C34878D82A}">
                    <a16:rowId xmlns:a16="http://schemas.microsoft.com/office/drawing/2014/main" val="1528926937"/>
                  </a:ext>
                </a:extLst>
              </a:tr>
              <a:tr h="72000">
                <a:tc>
                  <a:txBody>
                    <a:bodyPr/>
                    <a:lstStyle/>
                    <a:p>
                      <a:pPr algn="l" rtl="0" fontAlgn="ctr"/>
                      <a:r>
                        <a:rPr lang="pt-BR" sz="900" b="0" i="1" u="none" strike="noStrike" dirty="0">
                          <a:solidFill>
                            <a:srgbClr val="000000"/>
                          </a:solidFill>
                          <a:effectLst/>
                          <a:latin typeface="Source Sans Pro Light" panose="020B0403030403020204" pitchFamily="34" charset="0"/>
                        </a:rPr>
                        <a:t>¹Teoria de Kanitz, conforme tópico disposto na página 33</a:t>
                      </a:r>
                    </a:p>
                  </a:txBody>
                  <a:tcPr marL="0" marR="0" marT="0" marB="0" anchor="ctr">
                    <a:lnL>
                      <a:noFill/>
                    </a:lnL>
                    <a:lnR>
                      <a:noFill/>
                    </a:lnR>
                    <a:lnT>
                      <a:noFill/>
                    </a:lnT>
                    <a:lnB>
                      <a:noFill/>
                    </a:lnB>
                  </a:tcPr>
                </a:tc>
                <a:extLst>
                  <a:ext uri="{0D108BD9-81ED-4DB2-BD59-A6C34878D82A}">
                    <a16:rowId xmlns:a16="http://schemas.microsoft.com/office/drawing/2014/main" val="3921405890"/>
                  </a:ext>
                </a:extLst>
              </a:tr>
            </a:tbl>
          </a:graphicData>
        </a:graphic>
      </p:graphicFrame>
    </p:spTree>
    <p:extLst>
      <p:ext uri="{BB962C8B-B14F-4D97-AF65-F5344CB8AC3E}">
        <p14:creationId xmlns:p14="http://schemas.microsoft.com/office/powerpoint/2010/main" val="252438002"/>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310A6-1BCF-4F61-ADE1-1D5D76A17BEE}"/>
              </a:ext>
            </a:extLst>
          </p:cNvPr>
          <p:cNvSpPr/>
          <p:nvPr/>
        </p:nvSpPr>
        <p:spPr>
          <a:xfrm>
            <a:off x="996639" y="1259816"/>
            <a:ext cx="7682051" cy="563103"/>
          </a:xfrm>
          <a:prstGeom prst="rect">
            <a:avLst/>
          </a:prstGeom>
        </p:spPr>
        <p:txBody>
          <a:bodyPr wrap="square" numCol="1" spcCol="180000" anchor="t">
            <a:spAutoFit/>
          </a:bodyPr>
          <a:lstStyle/>
          <a:p>
            <a:pPr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 gráfico abaixo apresenta a evolução do </a:t>
            </a:r>
            <a:r>
              <a:rPr lang="pt-BR" sz="1100" b="1" dirty="0">
                <a:solidFill>
                  <a:schemeClr val="accent6"/>
                </a:solidFill>
                <a:latin typeface="Source Sans Pro Light" panose="020B0403030403020204" pitchFamily="34" charset="0"/>
              </a:rPr>
              <a:t>Capital</a:t>
            </a:r>
            <a:r>
              <a:rPr lang="pt-BR" sz="1050" b="1" dirty="0">
                <a:solidFill>
                  <a:srgbClr val="3F732E"/>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solidFill>
                <a:latin typeface="Source Sans Pro Light" panose="020B0403030403020204" pitchFamily="34" charset="0"/>
              </a:rPr>
              <a:t>Circulante</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solidFill>
                <a:latin typeface="Source Sans Pro Light" panose="020B0403030403020204" pitchFamily="34" charset="0"/>
              </a:rPr>
              <a:t>Líquido</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 da </a:t>
            </a:r>
            <a:r>
              <a:rPr lang="pt-BR" sz="1100" b="1" dirty="0">
                <a:solidFill>
                  <a:schemeClr val="accent6"/>
                </a:solidFill>
                <a:latin typeface="Source Sans Pro Light" panose="020B0403030403020204" pitchFamily="34" charset="0"/>
              </a:rPr>
              <a:t>Necessidade</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solidFill>
                <a:latin typeface="Source Sans Pro Light" panose="020B0403030403020204" pitchFamily="34" charset="0"/>
              </a:rPr>
              <a:t>de Capital de Giro </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(indicadores </a:t>
            </a:r>
            <a:r>
              <a:rPr lang="pt-BR" sz="1100" b="1" dirty="0">
                <a:solidFill>
                  <a:schemeClr val="accent6"/>
                </a:solidFill>
                <a:latin typeface="Source Sans Pro Light" panose="020B0403030403020204" pitchFamily="34" charset="0"/>
              </a:rPr>
              <a:t>absolutos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em milhares de reais)</a:t>
            </a:r>
            <a:r>
              <a:rPr lang="pt-BR" sz="1050" b="1" dirty="0">
                <a:solidFill>
                  <a:srgbClr val="3F732E"/>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D2D677-BC39-4F1F-8ADD-19B0B6BF5250}"/>
              </a:ext>
            </a:extLst>
          </p:cNvPr>
          <p:cNvSpPr txBox="1"/>
          <p:nvPr/>
        </p:nvSpPr>
        <p:spPr>
          <a:xfrm>
            <a:off x="827964" y="742741"/>
            <a:ext cx="6604693"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4.5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Indicadores</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Financeiros</a:t>
            </a:r>
            <a:endParaRPr lang="en-US" sz="2400" b="1" dirty="0">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1CF1CF1B-6C35-4E3A-ACF3-E6BCC5C8E856}"/>
              </a:ext>
            </a:extLst>
          </p:cNvPr>
          <p:cNvSpPr/>
          <p:nvPr/>
        </p:nvSpPr>
        <p:spPr>
          <a:xfrm>
            <a:off x="856594" y="1878329"/>
            <a:ext cx="8456082" cy="9277027"/>
          </a:xfrm>
          <a:prstGeom prst="rect">
            <a:avLst/>
          </a:prstGeom>
        </p:spPr>
        <p:txBody>
          <a:bodyPr wrap="square" numCol="1">
            <a:spAutoFit/>
          </a:bodyPr>
          <a:lstStyle/>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O </a:t>
            </a:r>
            <a:r>
              <a:rPr lang="pt-BR" sz="1050" b="1" dirty="0">
                <a:solidFill>
                  <a:schemeClr val="accent6"/>
                </a:solidFill>
                <a:latin typeface="Source Sans Pro Light" panose="020B0403030403020204" pitchFamily="34" charset="0"/>
              </a:rPr>
              <a:t>Capital</a:t>
            </a:r>
            <a:r>
              <a:rPr lang="pt-BR" sz="1050"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Circulante</a:t>
            </a:r>
            <a:r>
              <a:rPr lang="pt-BR" sz="1050"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Líquido</a:t>
            </a:r>
            <a:r>
              <a:rPr lang="pt-BR" sz="1050" dirty="0">
                <a:solidFill>
                  <a:schemeClr val="bg2">
                    <a:lumMod val="10000"/>
                  </a:schemeClr>
                </a:solidFill>
                <a:latin typeface="Source Sans Pro Light" panose="020B0403030403020204" pitchFamily="34" charset="0"/>
              </a:rPr>
              <a:t> é representado pela diferença do Ativo Circulante e do Passivo Cirulante. Já a </a:t>
            </a:r>
            <a:r>
              <a:rPr lang="pt-BR" sz="1050" b="1" dirty="0">
                <a:solidFill>
                  <a:schemeClr val="accent6"/>
                </a:solidFill>
                <a:latin typeface="Source Sans Pro Light" panose="020B0403030403020204" pitchFamily="34" charset="0"/>
              </a:rPr>
              <a:t>Necessidade de Capital de Giro </a:t>
            </a:r>
            <a:r>
              <a:rPr lang="pt-BR" sz="1050" dirty="0">
                <a:solidFill>
                  <a:schemeClr val="bg2">
                    <a:lumMod val="10000"/>
                  </a:schemeClr>
                </a:solidFill>
                <a:latin typeface="Source Sans Pro Light" panose="020B0403030403020204" pitchFamily="34" charset="0"/>
              </a:rPr>
              <a:t>é o montante mínimo que uma empresa deve ter em caixa para a manutenção das suas operações empresariais:</a:t>
            </a: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algn="just">
              <a:lnSpc>
                <a:spcPct val="150000"/>
              </a:lnSpc>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Verifica-se que o </a:t>
            </a:r>
            <a:r>
              <a:rPr lang="pt-BR" sz="1050" b="1" dirty="0">
                <a:solidFill>
                  <a:schemeClr val="accent6"/>
                </a:solidFill>
                <a:latin typeface="Source Sans Pro Light" panose="020B0403030403020204" pitchFamily="34" charset="0"/>
              </a:rPr>
              <a:t>Capital</a:t>
            </a:r>
            <a:r>
              <a:rPr lang="pt-BR" sz="1050"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Circulante</a:t>
            </a:r>
            <a:r>
              <a:rPr lang="pt-BR" sz="1050"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Líquido </a:t>
            </a:r>
            <a:r>
              <a:rPr lang="pt-BR" sz="1050" dirty="0">
                <a:solidFill>
                  <a:schemeClr val="bg2">
                    <a:lumMod val="10000"/>
                  </a:schemeClr>
                </a:solidFill>
                <a:latin typeface="Source Sans Pro Light" panose="020B0403030403020204" pitchFamily="34" charset="0"/>
              </a:rPr>
              <a:t>apresenta-se negativo, evidenciando que não há saldo de disponibilidades para cobertura das dívidas de curto prazo. Importante ressaltar que o indicador é impactado significativamente pelas dívidas sujeitas ao processo recuperatório, uma vez que os empréstimos e financiamentos estão classificados como dívidas de curto prazo.</a:t>
            </a:r>
          </a:p>
          <a:p>
            <a:pPr algn="just">
              <a:lnSpc>
                <a:spcPct val="150000"/>
              </a:lnSpc>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Observa-se ligeira melhora da </a:t>
            </a:r>
            <a:r>
              <a:rPr lang="pt-BR" sz="1050" b="1" dirty="0">
                <a:solidFill>
                  <a:schemeClr val="accent6"/>
                </a:solidFill>
                <a:latin typeface="Source Sans Pro Light" panose="020B0403030403020204" pitchFamily="34" charset="0"/>
              </a:rPr>
              <a:t>Necessidade de Capital de Giro</a:t>
            </a:r>
            <a:r>
              <a:rPr lang="pt-BR" sz="1050" dirty="0">
                <a:solidFill>
                  <a:schemeClr val="bg2">
                    <a:lumMod val="10000"/>
                  </a:schemeClr>
                </a:solidFill>
                <a:latin typeface="Source Sans Pro Light" panose="020B0403030403020204" pitchFamily="34" charset="0"/>
              </a:rPr>
              <a:t> ao longo de 2020. Este efeito é reflexo principalmente do aumento dos saldos das rubricas de </a:t>
            </a:r>
            <a:r>
              <a:rPr lang="pt-BR" sz="1050" b="1" dirty="0">
                <a:solidFill>
                  <a:schemeClr val="accent6"/>
                </a:solidFill>
                <a:latin typeface="Source Sans Pro Light" panose="020B0403030403020204" pitchFamily="34" charset="0"/>
              </a:rPr>
              <a:t>Estoques</a:t>
            </a:r>
            <a:r>
              <a:rPr lang="pt-BR" sz="1050" dirty="0">
                <a:solidFill>
                  <a:schemeClr val="bg2">
                    <a:lumMod val="10000"/>
                  </a:schemeClr>
                </a:solidFill>
                <a:latin typeface="Source Sans Pro Light" panose="020B0403030403020204" pitchFamily="34" charset="0"/>
              </a:rPr>
              <a:t> e </a:t>
            </a:r>
            <a:r>
              <a:rPr lang="pt-BR" sz="1050" b="1" dirty="0">
                <a:solidFill>
                  <a:schemeClr val="accent6"/>
                </a:solidFill>
                <a:latin typeface="Source Sans Pro Light" panose="020B0403030403020204" pitchFamily="34" charset="0"/>
              </a:rPr>
              <a:t>Contas a Receber</a:t>
            </a:r>
            <a:r>
              <a:rPr lang="pt-BR" sz="1050" dirty="0">
                <a:solidFill>
                  <a:schemeClr val="accent6"/>
                </a:solidFill>
                <a:latin typeface="Source Sans Pro Light" panose="020B0403030403020204" pitchFamily="34" charset="0"/>
              </a:rPr>
              <a:t>.</a:t>
            </a: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latin typeface="Source Sans Pro Light" panose="020B0403030403020204" pitchFamily="34" charset="0"/>
            </a:endParaRPr>
          </a:p>
        </p:txBody>
      </p:sp>
      <p:graphicFrame>
        <p:nvGraphicFramePr>
          <p:cNvPr id="12" name="Chart 11">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2977331842"/>
              </p:ext>
            </p:extLst>
          </p:nvPr>
        </p:nvGraphicFramePr>
        <p:xfrm>
          <a:off x="1588437" y="2578925"/>
          <a:ext cx="6498454" cy="2031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713601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AB1100-9ADD-473F-B411-2979CC9B4AF8}"/>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306707" y="3317138"/>
            <a:ext cx="2123063"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a:solidFill>
                  <a:schemeClr val="bg1"/>
                </a:solidFill>
                <a:latin typeface="Source Sans Pro" panose="020B0503030403020204" pitchFamily="34" charset="0"/>
              </a:rPr>
              <a:t>1. INTRODUÇÃO</a:t>
            </a:r>
            <a:endParaRPr lang="pt-BR" sz="1706"/>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53261" y="2741110"/>
            <a:ext cx="3714750" cy="1324428"/>
          </a:xfrm>
          <a:prstGeom prst="rect">
            <a:avLst/>
          </a:prstGeom>
        </p:spPr>
        <p:txBody>
          <a:bodyPr vert="horz" lIns="68580" tIns="34290" rIns="68580" bIns="34290" rtlCol="0">
            <a:normAutofit lnSpcReduction="10000"/>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1.1. Considerações Preliminares</a:t>
            </a:r>
          </a:p>
          <a:p>
            <a:pPr>
              <a:lnSpc>
                <a:spcPct val="150000"/>
              </a:lnSpc>
            </a:pPr>
            <a:r>
              <a:rPr lang="pt-BR" sz="165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1.2. Estágio Processual</a:t>
            </a:r>
          </a:p>
          <a:p>
            <a:pPr>
              <a:lnSpc>
                <a:spcPct val="150000"/>
              </a:lnSpc>
            </a:pPr>
            <a:r>
              <a:rPr lang="pt-BR" sz="165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1.3. Cronograma Processual</a:t>
            </a:r>
          </a:p>
        </p:txBody>
      </p:sp>
      <p:sp>
        <p:nvSpPr>
          <p:cNvPr id="9" name="TextBox 8">
            <a:extLst>
              <a:ext uri="{FF2B5EF4-FFF2-40B4-BE49-F238E27FC236}">
                <a16:creationId xmlns:a16="http://schemas.microsoft.com/office/drawing/2014/main" id="{BB630F9C-FC3F-4EE9-A6BD-53DA5A617096}"/>
              </a:ext>
            </a:extLst>
          </p:cNvPr>
          <p:cNvSpPr txBox="1"/>
          <p:nvPr/>
        </p:nvSpPr>
        <p:spPr>
          <a:xfrm>
            <a:off x="742596" y="1773378"/>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9320701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310A6-1BCF-4F61-ADE1-1D5D76A17BEE}"/>
              </a:ext>
            </a:extLst>
          </p:cNvPr>
          <p:cNvSpPr/>
          <p:nvPr/>
        </p:nvSpPr>
        <p:spPr>
          <a:xfrm>
            <a:off x="827964" y="1399460"/>
            <a:ext cx="7682051" cy="309187"/>
          </a:xfrm>
          <a:prstGeom prst="rect">
            <a:avLst/>
          </a:prstGeom>
        </p:spPr>
        <p:txBody>
          <a:bodyPr wrap="square" numCol="1" spcCol="180000" anchor="t">
            <a:spAutoFit/>
          </a:bodyPr>
          <a:lstStyle/>
          <a:p>
            <a:pPr algn="just" defTabSz="237668">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gráfico abaixo apresenta a evolução dos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Índices de liquidez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(em milhares de reais) apresentados pela Recuperanda</a:t>
            </a: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F7D7D4B-576F-477D-9D0D-03378D714921}"/>
              </a:ext>
            </a:extLst>
          </p:cNvPr>
          <p:cNvSpPr/>
          <p:nvPr/>
        </p:nvSpPr>
        <p:spPr>
          <a:xfrm>
            <a:off x="827964" y="1935921"/>
            <a:ext cx="4224937" cy="4279505"/>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Os </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Índices de liquidez</a:t>
            </a:r>
            <a:r>
              <a:rPr lang="pt-BR" sz="105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avaliam a capacidade financeira da empresa, ou seja, a sua capacidade de pagamento, sendo de grande importância para a gestão de caixa da entidade. Tais índices têm o cálculo baseado nos números do balanço patrimonial da entidade. Ao interpretar esses índices, deve-se levar em conta que:</a:t>
            </a:r>
          </a:p>
          <a:p>
            <a:pPr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900"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 </a:t>
            </a:r>
            <a:r>
              <a:rPr lang="pt-BR" sz="80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Maior que 1 - folga no disponível para uma possível liquidação das obrigações.</a:t>
            </a:r>
          </a:p>
          <a:p>
            <a:pPr algn="just" defTabSz="237668">
              <a:lnSpc>
                <a:spcPct val="150000"/>
              </a:lnSpc>
            </a:pPr>
            <a:r>
              <a:rPr lang="pt-BR" sz="80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 Se igual a 1 - os valores dos direitos e obrigações a curto prazo são equivalentes</a:t>
            </a:r>
          </a:p>
          <a:p>
            <a:pPr algn="just" defTabSz="237668">
              <a:lnSpc>
                <a:spcPct val="150000"/>
              </a:lnSpc>
            </a:pPr>
            <a:r>
              <a:rPr lang="pt-BR" sz="80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 Se menor que 1: não há disponibilidade suficientes para quitar as obrigações a curto prazo</a:t>
            </a: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Dentre os índices de Liquidez da </a:t>
            </a:r>
            <a:r>
              <a:rPr lang="pt-BR" sz="105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destaca-se o caso do índice de </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Liquidez Imediata</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principal razão que contribui para o baixo indicador apresentado é a reduzida disponibilidade de recursos nas contas de caixa e equivalentes de caixa. </a:t>
            </a:r>
          </a:p>
          <a:p>
            <a:pPr algn="just" defTabSz="237668">
              <a:lnSpc>
                <a:spcPct val="150000"/>
              </a:lnSpc>
            </a:pPr>
            <a:endPar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À toda evidência, os ativos circulantes existentes em 2020 </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não são suficientes para fazer frente aos desembolsos decorrentes de suas atividades operacionais e ainda menos das suas dívidas constituídas.</a:t>
            </a:r>
          </a:p>
        </p:txBody>
      </p:sp>
      <p:graphicFrame>
        <p:nvGraphicFramePr>
          <p:cNvPr id="7" name="Chart 6">
            <a:extLst>
              <a:ext uri="{FF2B5EF4-FFF2-40B4-BE49-F238E27FC236}">
                <a16:creationId xmlns:a16="http://schemas.microsoft.com/office/drawing/2014/main" id="{00000000-0008-0000-0400-000007000000}"/>
              </a:ext>
            </a:extLst>
          </p:cNvPr>
          <p:cNvGraphicFramePr>
            <a:graphicFrameLocks/>
          </p:cNvGraphicFramePr>
          <p:nvPr>
            <p:extLst>
              <p:ext uri="{D42A27DB-BD31-4B8C-83A1-F6EECF244321}">
                <p14:modId xmlns:p14="http://schemas.microsoft.com/office/powerpoint/2010/main" val="2770393064"/>
              </p:ext>
            </p:extLst>
          </p:nvPr>
        </p:nvGraphicFramePr>
        <p:xfrm>
          <a:off x="5229686" y="2653987"/>
          <a:ext cx="4005679" cy="271908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14C570D-C320-40AD-A386-786E5EC5F743}"/>
              </a:ext>
            </a:extLst>
          </p:cNvPr>
          <p:cNvSpPr txBox="1"/>
          <p:nvPr/>
        </p:nvSpPr>
        <p:spPr>
          <a:xfrm>
            <a:off x="827964" y="742741"/>
            <a:ext cx="6604693"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4.5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Financeira</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Indicadores</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Financeiros</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1495053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C4DA42-A597-480A-B731-7D59794F09CD}"/>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015046" y="3551002"/>
            <a:ext cx="3096912"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dirty="0">
                <a:solidFill>
                  <a:schemeClr val="bg1"/>
                </a:solidFill>
                <a:latin typeface="Source Sans Pro" panose="020B0503030403020204" pitchFamily="34" charset="0"/>
              </a:rPr>
              <a:t>5. ANÁLISE SETORIAL</a:t>
            </a:r>
            <a:endParaRPr lang="pt-BR" sz="1706"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59050" y="857250"/>
            <a:ext cx="3714750" cy="5143500"/>
          </a:xfrm>
          <a:prstGeom prst="rect">
            <a:avLst/>
          </a:prstGeom>
        </p:spPr>
        <p:txBody>
          <a:bodyPr vert="horz" lIns="68580" tIns="34290" rIns="68580" bIns="3429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5.1. Preço do Aço</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5.2. Principais </a:t>
            </a:r>
            <a:r>
              <a:rPr lang="pt-BR" sz="165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players </a:t>
            </a: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do setor</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5.3. Covid-19 – Impactos Econômicos</a:t>
            </a:r>
          </a:p>
          <a:p>
            <a:pPr>
              <a:lnSpc>
                <a:spcPct val="150000"/>
              </a:lnSpc>
            </a:pPr>
            <a:endPar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nSpc>
                <a:spcPct val="150000"/>
              </a:lnSpc>
            </a:pPr>
            <a:endPar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593485" y="2071941"/>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41326144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D2D677-BC39-4F1F-8ADD-19B0B6BF5250}"/>
              </a:ext>
            </a:extLst>
          </p:cNvPr>
          <p:cNvSpPr txBox="1"/>
          <p:nvPr/>
        </p:nvSpPr>
        <p:spPr>
          <a:xfrm>
            <a:off x="827964" y="742741"/>
            <a:ext cx="4793300"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5.1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a:t>
            </a:r>
            <a:r>
              <a:rPr lang="en-US" sz="2400" b="1" dirty="0" err="1">
                <a:latin typeface="Source Sans Pro" panose="020B0503030403020204" pitchFamily="34" charset="0"/>
                <a:ea typeface="Source Sans Pro" panose="020B0503030403020204" pitchFamily="34" charset="0"/>
              </a:rPr>
              <a:t>Setorial</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Preço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do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Aço</a:t>
            </a:r>
            <a:endParaRPr lang="en-US" sz="2400" b="1" dirty="0">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1CF1CF1B-6C35-4E3A-ACF3-E6BCC5C8E856}"/>
              </a:ext>
            </a:extLst>
          </p:cNvPr>
          <p:cNvSpPr/>
          <p:nvPr/>
        </p:nvSpPr>
        <p:spPr>
          <a:xfrm>
            <a:off x="827964" y="1469957"/>
            <a:ext cx="8456082" cy="6853286"/>
          </a:xfrm>
          <a:prstGeom prst="rect">
            <a:avLst/>
          </a:prstGeom>
        </p:spPr>
        <p:txBody>
          <a:bodyPr wrap="square" numCol="2" spcCol="216000">
            <a:spAutoFit/>
          </a:bodyPr>
          <a:lstStyle/>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Os fixadores produzidos pela Rio Prata dependem de uma </a:t>
            </a:r>
            <a:r>
              <a:rPr lang="pt-BR" sz="1050" b="1" dirty="0">
                <a:solidFill>
                  <a:schemeClr val="accent6"/>
                </a:solidFill>
                <a:latin typeface="Source Sans Pro Light" panose="020B0403030403020204" pitchFamily="34" charset="0"/>
              </a:rPr>
              <a:t>única matéria-prima, o aço</a:t>
            </a:r>
            <a:r>
              <a:rPr lang="pt-BR" sz="1050" dirty="0">
                <a:solidFill>
                  <a:schemeClr val="bg2">
                    <a:lumMod val="10000"/>
                  </a:schemeClr>
                </a:solidFill>
                <a:latin typeface="Source Sans Pro Light" panose="020B0403030403020204" pitchFamily="34" charset="0"/>
              </a:rPr>
              <a:t>. As oscilações que ocorrem no preço da </a:t>
            </a:r>
            <a:r>
              <a:rPr lang="pt-BR" sz="1050" i="1" dirty="0">
                <a:solidFill>
                  <a:schemeClr val="bg2">
                    <a:lumMod val="10000"/>
                  </a:schemeClr>
                </a:solidFill>
                <a:latin typeface="Source Sans Pro Light" panose="020B0403030403020204" pitchFamily="34" charset="0"/>
              </a:rPr>
              <a:t>commodity</a:t>
            </a:r>
            <a:r>
              <a:rPr lang="pt-BR" sz="1050" dirty="0">
                <a:solidFill>
                  <a:schemeClr val="bg2">
                    <a:lumMod val="10000"/>
                  </a:schemeClr>
                </a:solidFill>
                <a:latin typeface="Source Sans Pro Light" panose="020B0403030403020204" pitchFamily="34" charset="0"/>
              </a:rPr>
              <a:t> impactam de forma direta a cadeia produtiva em que a Recuperanda está inserida. Nesse sentido, demonstra-se abaixo a evolução do preço histórico do referido produto: (dólares por tonelada)</a:t>
            </a: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r>
              <a:rPr lang="pt-BR" sz="1050" i="1" dirty="0">
                <a:solidFill>
                  <a:schemeClr val="bg2">
                    <a:lumMod val="10000"/>
                  </a:schemeClr>
                </a:solidFill>
                <a:latin typeface="Source Sans Pro Light" panose="020B0403030403020204" pitchFamily="34" charset="0"/>
                <a:ea typeface="Source Sans Pro Light" panose="020B0403030403020204" pitchFamily="34" charset="0"/>
              </a:rPr>
              <a:t>Produto: Wire Rod</a:t>
            </a:r>
          </a:p>
          <a:p>
            <a:pPr algn="just">
              <a:lnSpc>
                <a:spcPct val="150000"/>
              </a:lnSpc>
            </a:pPr>
            <a:r>
              <a:rPr lang="pt-BR" sz="1050" i="1" dirty="0">
                <a:solidFill>
                  <a:schemeClr val="bg2">
                    <a:lumMod val="10000"/>
                  </a:schemeClr>
                </a:solidFill>
                <a:latin typeface="Source Sans Pro Light" panose="020B0403030403020204" pitchFamily="34" charset="0"/>
                <a:ea typeface="Source Sans Pro Light" panose="020B0403030403020204" pitchFamily="34" charset="0"/>
              </a:rPr>
              <a:t>Fonte:</a:t>
            </a:r>
            <a:r>
              <a:rPr lang="pt-BR" sz="1050" i="1" dirty="0">
                <a:latin typeface="Source Sans Pro Light" panose="020B0403030403020204" pitchFamily="34" charset="0"/>
                <a:ea typeface="Source Sans Pro Light" panose="020B0403030403020204" pitchFamily="34" charset="0"/>
                <a:hlinkClick r:id="rId2"/>
              </a:rPr>
              <a:t>https://www.meps.co.uk/gb/en/products/latin-america-steel-prices</a:t>
            </a:r>
            <a:endParaRPr lang="pt-BR" sz="1050" i="1" dirty="0">
              <a:solidFill>
                <a:schemeClr val="bg2">
                  <a:lumMod val="10000"/>
                </a:schemeClr>
              </a:solidFill>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rPr>
              <a:t>Conforme informado pelo Sr. Carlos Rech, a Recuperanda necessita adquirir um volume mínimo de 1,6 toneladas de seus fornecedores a cada pedido. Caso o volume seja inferior, os preços ofertados praticamente inviabilizam a operação. Considerando a cotação do dólar em 31/03/2020 (5,1981), 1,6 toneladas de matéria-prima custaria aproximadamente R$ 8.316,96.</a:t>
            </a: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p:txBody>
      </p:sp>
      <p:graphicFrame>
        <p:nvGraphicFramePr>
          <p:cNvPr id="13" name="Chart 12">
            <a:extLst>
              <a:ext uri="{FF2B5EF4-FFF2-40B4-BE49-F238E27FC236}">
                <a16:creationId xmlns:a16="http://schemas.microsoft.com/office/drawing/2014/main" id="{5DD02707-1F72-4273-94CF-9B5111D9595D}"/>
              </a:ext>
            </a:extLst>
          </p:cNvPr>
          <p:cNvGraphicFramePr>
            <a:graphicFrameLocks/>
          </p:cNvGraphicFramePr>
          <p:nvPr>
            <p:extLst>
              <p:ext uri="{D42A27DB-BD31-4B8C-83A1-F6EECF244321}">
                <p14:modId xmlns:p14="http://schemas.microsoft.com/office/powerpoint/2010/main" val="2030695475"/>
              </p:ext>
            </p:extLst>
          </p:nvPr>
        </p:nvGraphicFramePr>
        <p:xfrm>
          <a:off x="894940" y="3105073"/>
          <a:ext cx="8322129"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960470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D2D677-BC39-4F1F-8ADD-19B0B6BF5250}"/>
              </a:ext>
            </a:extLst>
          </p:cNvPr>
          <p:cNvSpPr txBox="1"/>
          <p:nvPr/>
        </p:nvSpPr>
        <p:spPr>
          <a:xfrm>
            <a:off x="827964" y="742741"/>
            <a:ext cx="5460149" cy="461665"/>
          </a:xfrm>
          <a:prstGeom prst="rect">
            <a:avLst/>
          </a:prstGeom>
          <a:noFill/>
        </p:spPr>
        <p:txBody>
          <a:bodyPr wrap="none" rtlCol="0">
            <a:spAutoFit/>
          </a:bodyPr>
          <a:lstStyle/>
          <a:p>
            <a:r>
              <a:rPr lang="en-US" sz="2400" b="1">
                <a:latin typeface="Source Sans Pro" panose="020B0503030403020204" pitchFamily="34" charset="0"/>
                <a:ea typeface="Source Sans Pro" panose="020B0503030403020204" pitchFamily="34" charset="0"/>
              </a:rPr>
              <a:t>5.2 Análise Setorial – </a:t>
            </a:r>
            <a:r>
              <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Principais </a:t>
            </a:r>
            <a:r>
              <a:rPr lang="en-US" sz="2400" b="1" i="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Players</a:t>
            </a:r>
            <a:endParaRPr lang="en-US" sz="2400" b="1" i="1" dirty="0">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1CF1CF1B-6C35-4E3A-ACF3-E6BCC5C8E856}"/>
              </a:ext>
            </a:extLst>
          </p:cNvPr>
          <p:cNvSpPr/>
          <p:nvPr/>
        </p:nvSpPr>
        <p:spPr>
          <a:xfrm>
            <a:off x="827964" y="1469957"/>
            <a:ext cx="8456082" cy="7409721"/>
          </a:xfrm>
          <a:prstGeom prst="rect">
            <a:avLst/>
          </a:prstGeom>
        </p:spPr>
        <p:txBody>
          <a:bodyPr wrap="square" numCol="2" spcCol="540000">
            <a:spAutoFit/>
          </a:bodyPr>
          <a:lstStyle/>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rPr>
              <a:t>Conforme anteriormente mencionado, a aquisição de matéria-prima pela Recuperanda atualmente se concentra em dois </a:t>
            </a:r>
            <a:r>
              <a:rPr lang="pt-BR" sz="1200" b="1" dirty="0">
                <a:solidFill>
                  <a:schemeClr val="accent6"/>
                </a:solidFill>
                <a:latin typeface="Source Sans Pro Light" panose="020B0403030403020204" pitchFamily="34" charset="0"/>
              </a:rPr>
              <a:t>fornecedores</a:t>
            </a:r>
            <a:r>
              <a:rPr lang="pt-BR" sz="1050"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Gerdau Aços Longos </a:t>
            </a:r>
            <a:r>
              <a:rPr lang="pt-BR" sz="1050" dirty="0">
                <a:solidFill>
                  <a:schemeClr val="bg2">
                    <a:lumMod val="10000"/>
                  </a:schemeClr>
                </a:solidFill>
                <a:latin typeface="Source Sans Pro Light" panose="020B0403030403020204" pitchFamily="34" charset="0"/>
              </a:rPr>
              <a:t>e</a:t>
            </a:r>
            <a:r>
              <a:rPr lang="pt-BR" sz="1050" b="1" dirty="0">
                <a:solidFill>
                  <a:schemeClr val="accent6"/>
                </a:solidFill>
                <a:latin typeface="Source Sans Pro Light" panose="020B0403030403020204" pitchFamily="34" charset="0"/>
              </a:rPr>
              <a:t> Metal</a:t>
            </a:r>
            <a:r>
              <a:rPr lang="pt-BR" sz="105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b="1" dirty="0">
                <a:solidFill>
                  <a:schemeClr val="accent6"/>
                </a:solidFill>
                <a:latin typeface="Source Sans Pro Light" panose="020B0403030403020204" pitchFamily="34" charset="0"/>
              </a:rPr>
              <a:t>Wire</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a:p>
            <a:pPr algn="just">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No que diz respeito aos principais </a:t>
            </a:r>
            <a:r>
              <a:rPr lang="pt-BR" sz="1200" b="1" dirty="0">
                <a:solidFill>
                  <a:schemeClr val="accent6"/>
                </a:solidFill>
                <a:latin typeface="Source Sans Pro Light" panose="020B0403030403020204" pitchFamily="34" charset="0"/>
              </a:rPr>
              <a:t>fabricantes</a:t>
            </a:r>
            <a:r>
              <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b="1" dirty="0">
                <a:solidFill>
                  <a:schemeClr val="accent6"/>
                </a:solidFill>
                <a:latin typeface="Source Sans Pro Light" panose="020B0403030403020204" pitchFamily="34" charset="0"/>
              </a:rPr>
              <a:t>de</a:t>
            </a:r>
            <a:r>
              <a:rPr lang="pt-BR" sz="120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b="1" dirty="0">
                <a:solidFill>
                  <a:schemeClr val="accent6"/>
                </a:solidFill>
                <a:latin typeface="Source Sans Pro Light" panose="020B0403030403020204" pitchFamily="34" charset="0"/>
              </a:rPr>
              <a:t>fixadores</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da região, destacam-se:</a:t>
            </a:r>
          </a:p>
          <a:p>
            <a:pPr algn="just">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pt-BR" sz="1050" b="1" dirty="0">
                <a:solidFill>
                  <a:schemeClr val="accent6"/>
                </a:solidFill>
                <a:latin typeface="Source Sans Pro Light" panose="020B0403030403020204" pitchFamily="34" charset="0"/>
              </a:rPr>
              <a:t>Trefix</a:t>
            </a:r>
            <a:r>
              <a:rPr lang="pt-BR" sz="1050" dirty="0">
                <a:solidFill>
                  <a:schemeClr val="bg2">
                    <a:lumMod val="10000"/>
                  </a:schemeClr>
                </a:solidFill>
                <a:latin typeface="Source Sans Pro Light" panose="020B0403030403020204" pitchFamily="34" charset="0"/>
              </a:rPr>
              <a:t> Tecnonologia em Fixadores Ltda - Campo Grande Santa Catarina;</a:t>
            </a:r>
          </a:p>
          <a:p>
            <a:pPr marL="171450" indent="-171450" algn="just">
              <a:lnSpc>
                <a:spcPct val="150000"/>
              </a:lnSpc>
              <a:buFont typeface="Wingdings" panose="05000000000000000000" pitchFamily="2" charset="2"/>
              <a:buChar char="Ø"/>
            </a:pPr>
            <a:r>
              <a:rPr lang="pt-BR" sz="1050" b="1" dirty="0">
                <a:solidFill>
                  <a:schemeClr val="accent6"/>
                </a:solidFill>
                <a:latin typeface="Source Sans Pro Light" panose="020B0403030403020204" pitchFamily="34" charset="0"/>
              </a:rPr>
              <a:t>Bigfer</a:t>
            </a:r>
            <a:r>
              <a:rPr lang="pt-BR" sz="1050" dirty="0">
                <a:solidFill>
                  <a:schemeClr val="bg2">
                    <a:lumMod val="10000"/>
                  </a:schemeClr>
                </a:solidFill>
                <a:latin typeface="Source Sans Pro Light" panose="020B0403030403020204" pitchFamily="34" charset="0"/>
              </a:rPr>
              <a:t> Industria e Comércio de Ferragens Ltda - Farroupilha;</a:t>
            </a:r>
          </a:p>
          <a:p>
            <a:pPr marL="171450" indent="-171450" algn="just">
              <a:lnSpc>
                <a:spcPct val="150000"/>
              </a:lnSpc>
              <a:buFont typeface="Wingdings" panose="05000000000000000000" pitchFamily="2" charset="2"/>
              <a:buChar char="Ø"/>
            </a:pPr>
            <a:r>
              <a:rPr lang="pt-BR" sz="1050" b="1" dirty="0">
                <a:solidFill>
                  <a:schemeClr val="accent6"/>
                </a:solidFill>
                <a:latin typeface="Source Sans Pro Light" panose="020B0403030403020204" pitchFamily="34" charset="0"/>
              </a:rPr>
              <a:t>Metalurgica</a:t>
            </a:r>
            <a:r>
              <a:rPr lang="pt-BR" sz="1050" dirty="0">
                <a:solidFill>
                  <a:schemeClr val="bg2">
                    <a:lumMod val="10000"/>
                  </a:schemeClr>
                </a:solidFill>
                <a:latin typeface="Source Sans Pro Light" panose="020B0403030403020204" pitchFamily="34" charset="0"/>
              </a:rPr>
              <a:t> </a:t>
            </a:r>
            <a:r>
              <a:rPr lang="pt-BR" sz="1050" b="1" dirty="0">
                <a:solidFill>
                  <a:schemeClr val="accent6"/>
                </a:solidFill>
                <a:latin typeface="Source Sans Pro Light" panose="020B0403030403020204" pitchFamily="34" charset="0"/>
              </a:rPr>
              <a:t>Vabene</a:t>
            </a:r>
            <a:r>
              <a:rPr lang="pt-BR" sz="1050" dirty="0">
                <a:solidFill>
                  <a:schemeClr val="bg2">
                    <a:lumMod val="10000"/>
                  </a:schemeClr>
                </a:solidFill>
                <a:latin typeface="Source Sans Pro Light" panose="020B0403030403020204" pitchFamily="34" charset="0"/>
              </a:rPr>
              <a:t> Ltda - Veranópolis;</a:t>
            </a:r>
          </a:p>
          <a:p>
            <a:pPr marL="171450" indent="-171450" algn="just">
              <a:lnSpc>
                <a:spcPct val="150000"/>
              </a:lnSpc>
              <a:buFont typeface="Wingdings" panose="05000000000000000000" pitchFamily="2" charset="2"/>
              <a:buChar char="Ø"/>
            </a:pPr>
            <a:r>
              <a:rPr lang="pt-BR" sz="1050" b="1" dirty="0">
                <a:solidFill>
                  <a:schemeClr val="accent6"/>
                </a:solidFill>
                <a:latin typeface="Source Sans Pro Light" panose="020B0403030403020204" pitchFamily="34" charset="0"/>
              </a:rPr>
              <a:t>SGQ</a:t>
            </a:r>
            <a:r>
              <a:rPr lang="pt-BR" sz="1050" dirty="0">
                <a:solidFill>
                  <a:schemeClr val="bg2">
                    <a:lumMod val="10000"/>
                  </a:schemeClr>
                </a:solidFill>
                <a:latin typeface="Source Sans Pro Light" panose="020B0403030403020204" pitchFamily="34" charset="0"/>
              </a:rPr>
              <a:t> Industruia e Comércio de Parafusos Ltda - Caxias do Sul;</a:t>
            </a:r>
          </a:p>
          <a:p>
            <a:pPr marL="171450" indent="-171450" algn="just">
              <a:lnSpc>
                <a:spcPct val="150000"/>
              </a:lnSpc>
              <a:buFont typeface="Wingdings" panose="05000000000000000000" pitchFamily="2" charset="2"/>
              <a:buChar char="Ø"/>
            </a:pPr>
            <a:r>
              <a:rPr lang="pt-BR" sz="1050" b="1" dirty="0">
                <a:solidFill>
                  <a:schemeClr val="accent6"/>
                </a:solidFill>
                <a:latin typeface="Source Sans Pro Light" panose="020B0403030403020204" pitchFamily="34" charset="0"/>
              </a:rPr>
              <a:t>Jomarca</a:t>
            </a:r>
            <a:r>
              <a:rPr lang="pt-BR" sz="1050" dirty="0">
                <a:solidFill>
                  <a:schemeClr val="bg2">
                    <a:lumMod val="10000"/>
                  </a:schemeClr>
                </a:solidFill>
                <a:latin typeface="Source Sans Pro Light" panose="020B0403030403020204" pitchFamily="34" charset="0"/>
              </a:rPr>
              <a:t> Industria de Parafusos Ltda - São Paulo;</a:t>
            </a:r>
          </a:p>
          <a:p>
            <a:pPr marL="171450" indent="-171450" algn="just">
              <a:lnSpc>
                <a:spcPct val="150000"/>
              </a:lnSpc>
              <a:buFont typeface="Wingdings" panose="05000000000000000000" pitchFamily="2" charset="2"/>
              <a:buChar char="Ø"/>
            </a:pPr>
            <a:r>
              <a:rPr lang="pt-BR" sz="1050" b="1" dirty="0">
                <a:solidFill>
                  <a:schemeClr val="accent6"/>
                </a:solidFill>
                <a:latin typeface="Source Sans Pro Light" panose="020B0403030403020204" pitchFamily="34" charset="0"/>
              </a:rPr>
              <a:t>Ciser</a:t>
            </a:r>
            <a:r>
              <a:rPr lang="pt-BR" sz="1050" dirty="0">
                <a:solidFill>
                  <a:schemeClr val="bg2">
                    <a:lumMod val="10000"/>
                  </a:schemeClr>
                </a:solidFill>
                <a:latin typeface="Source Sans Pro Light" panose="020B0403030403020204" pitchFamily="34" charset="0"/>
              </a:rPr>
              <a:t> Parafusos e Porcas Ltda - Joinville;</a:t>
            </a:r>
          </a:p>
          <a:p>
            <a:pPr marL="171450" indent="-171450" algn="just">
              <a:lnSpc>
                <a:spcPct val="150000"/>
              </a:lnSpc>
              <a:buFont typeface="Wingdings" panose="05000000000000000000" pitchFamily="2" charset="2"/>
              <a:buChar char="Ø"/>
            </a:pPr>
            <a:r>
              <a:rPr lang="pt-BR" sz="1050" b="1" dirty="0">
                <a:solidFill>
                  <a:schemeClr val="accent6"/>
                </a:solidFill>
                <a:latin typeface="Source Sans Pro Light" panose="020B0403030403020204" pitchFamily="34" charset="0"/>
              </a:rPr>
              <a:t>Bellenus</a:t>
            </a:r>
            <a:r>
              <a:rPr lang="pt-BR" sz="1050" dirty="0">
                <a:solidFill>
                  <a:schemeClr val="bg2">
                    <a:lumMod val="10000"/>
                  </a:schemeClr>
                </a:solidFill>
                <a:latin typeface="Source Sans Pro Light" panose="020B0403030403020204" pitchFamily="34" charset="0"/>
              </a:rPr>
              <a:t> do Brasil Ltda - São Paulo;</a:t>
            </a:r>
          </a:p>
          <a:p>
            <a:pPr marL="171450" indent="-171450" algn="just">
              <a:lnSpc>
                <a:spcPct val="150000"/>
              </a:lnSpc>
              <a:buFont typeface="Wingdings" panose="05000000000000000000" pitchFamily="2" charset="2"/>
              <a:buChar char="Ø"/>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Wingdings" panose="05000000000000000000" pitchFamily="2" charset="2"/>
              <a:buChar char="Ø"/>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Wingdings" panose="05000000000000000000" pitchFamily="2" charset="2"/>
              <a:buChar char="Ø"/>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algn="just">
              <a:lnSpc>
                <a:spcPct val="150000"/>
              </a:lnSpc>
            </a:pPr>
            <a:endParaRPr lang="pt-BR" sz="1050" dirty="0">
              <a:solidFill>
                <a:schemeClr val="bg2">
                  <a:lumMod val="10000"/>
                </a:schemeClr>
              </a:solidFill>
              <a:highlight>
                <a:srgbClr val="FFFF00"/>
              </a:highlight>
              <a:latin typeface="Source Sans Pro Light" panose="020B0403030403020204" pitchFamily="34" charset="0"/>
            </a:endParaRPr>
          </a:p>
          <a:p>
            <a:pPr marL="171450" indent="-171450" algn="just">
              <a:lnSpc>
                <a:spcPct val="150000"/>
              </a:lnSpc>
              <a:buFont typeface="Arial" panose="020B0604020202020204" pitchFamily="34" charset="0"/>
              <a:buChar char="•"/>
            </a:pPr>
            <a:r>
              <a:rPr lang="pt-BR" sz="1050" dirty="0">
                <a:solidFill>
                  <a:schemeClr val="bg2">
                    <a:lumMod val="10000"/>
                  </a:schemeClr>
                </a:solidFill>
                <a:latin typeface="Source Sans Pro Light" panose="020B0403030403020204" pitchFamily="34" charset="0"/>
                <a:ea typeface="Source Sans Pro Light" panose="020B0403030403020204" pitchFamily="34" charset="0"/>
              </a:rPr>
              <a:t>Por último, apresentamos abaixo os principais </a:t>
            </a:r>
            <a:r>
              <a:rPr lang="pt-BR" sz="1200" b="1" dirty="0">
                <a:solidFill>
                  <a:schemeClr val="accent6"/>
                </a:solidFill>
                <a:latin typeface="Source Sans Pro Light" panose="020B0403030403020204" pitchFamily="34" charset="0"/>
              </a:rPr>
              <a:t>clientes</a:t>
            </a:r>
            <a:r>
              <a:rPr lang="pt-BR" sz="1050" dirty="0">
                <a:solidFill>
                  <a:schemeClr val="bg2">
                    <a:lumMod val="10000"/>
                  </a:schemeClr>
                </a:solidFill>
                <a:latin typeface="Source Sans Pro Light" panose="020B0403030403020204" pitchFamily="34" charset="0"/>
                <a:ea typeface="Source Sans Pro Light" panose="020B0403030403020204" pitchFamily="34" charset="0"/>
              </a:rPr>
              <a:t> da Recuperanda. O gráfico foi elaborado considerando a representatividade do faturamento acumulado auferido no primeiro semestre de 2020 para cada cliente.</a:t>
            </a: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marL="171450" indent="-171450" algn="just">
              <a:lnSpc>
                <a:spcPct val="150000"/>
              </a:lnSpc>
              <a:buFont typeface="Arial" panose="020B0604020202020204" pitchFamily="34" charset="0"/>
              <a:buChar char="•"/>
            </a:pPr>
            <a:endParaRPr lang="pt-BR" sz="105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endParaRPr>
          </a:p>
          <a:p>
            <a:pPr algn="just">
              <a:lnSpc>
                <a:spcPct val="150000"/>
              </a:lnSpc>
            </a:pPr>
            <a:r>
              <a:rPr lang="pt-BR" sz="900" b="1" dirty="0">
                <a:solidFill>
                  <a:schemeClr val="bg2">
                    <a:lumMod val="10000"/>
                  </a:schemeClr>
                </a:solidFill>
                <a:latin typeface="Source Sans Pro Light" panose="020B0403030403020204" pitchFamily="34" charset="0"/>
                <a:ea typeface="Source Sans Pro Light" panose="020B0403030403020204" pitchFamily="34" charset="0"/>
              </a:rPr>
              <a:t>               </a:t>
            </a:r>
          </a:p>
          <a:p>
            <a:pPr algn="just"/>
            <a:r>
              <a:rPr lang="pt-BR" sz="900" b="1" dirty="0">
                <a:solidFill>
                  <a:schemeClr val="bg2">
                    <a:lumMod val="10000"/>
                  </a:schemeClr>
                </a:solidFill>
                <a:latin typeface="Source Sans Pro Light" panose="020B0403030403020204" pitchFamily="34" charset="0"/>
                <a:ea typeface="Source Sans Pro Light" panose="020B0403030403020204" pitchFamily="34" charset="0"/>
              </a:rPr>
              <a:t>               </a:t>
            </a:r>
          </a:p>
          <a:p>
            <a:pPr algn="just"/>
            <a:r>
              <a:rPr lang="pt-BR" sz="800" b="1" dirty="0">
                <a:solidFill>
                  <a:schemeClr val="bg2">
                    <a:lumMod val="10000"/>
                  </a:schemeClr>
                </a:solidFill>
                <a:latin typeface="Source Sans Pro Light" panose="020B0403030403020204" pitchFamily="34" charset="0"/>
                <a:ea typeface="Source Sans Pro Light" panose="020B0403030403020204" pitchFamily="34" charset="0"/>
              </a:rPr>
              <a:t>    2%</a:t>
            </a:r>
            <a:endParaRPr lang="pt-BR" sz="800" b="1" dirty="0">
              <a:solidFill>
                <a:schemeClr val="bg2">
                  <a:lumMod val="10000"/>
                </a:schemeClr>
              </a:solidFill>
              <a:latin typeface="Source Sans Pro Light" panose="020B0403030403020204" pitchFamily="34" charset="0"/>
            </a:endParaRPr>
          </a:p>
        </p:txBody>
      </p:sp>
      <p:grpSp>
        <p:nvGrpSpPr>
          <p:cNvPr id="5" name="Group 4">
            <a:extLst>
              <a:ext uri="{FF2B5EF4-FFF2-40B4-BE49-F238E27FC236}">
                <a16:creationId xmlns:a16="http://schemas.microsoft.com/office/drawing/2014/main" id="{B22011F1-AC99-40F5-9604-BB8175D6EE50}"/>
              </a:ext>
            </a:extLst>
          </p:cNvPr>
          <p:cNvGrpSpPr/>
          <p:nvPr/>
        </p:nvGrpSpPr>
        <p:grpSpPr>
          <a:xfrm rot="5400000">
            <a:off x="4835003" y="3221385"/>
            <a:ext cx="3255621" cy="2254205"/>
            <a:chOff x="4835760" y="3353677"/>
            <a:chExt cx="3688535" cy="4141032"/>
          </a:xfrm>
        </p:grpSpPr>
        <p:grpSp>
          <p:nvGrpSpPr>
            <p:cNvPr id="6" name="Group 5">
              <a:extLst>
                <a:ext uri="{FF2B5EF4-FFF2-40B4-BE49-F238E27FC236}">
                  <a16:creationId xmlns:a16="http://schemas.microsoft.com/office/drawing/2014/main" id="{ECCAD22B-B55E-4726-B6C2-4F04199201EE}"/>
                </a:ext>
              </a:extLst>
            </p:cNvPr>
            <p:cNvGrpSpPr/>
            <p:nvPr/>
          </p:nvGrpSpPr>
          <p:grpSpPr>
            <a:xfrm>
              <a:off x="5159665" y="4006693"/>
              <a:ext cx="3364630" cy="3488016"/>
              <a:chOff x="5114101" y="3365305"/>
              <a:chExt cx="3476180" cy="2788707"/>
            </a:xfrm>
          </p:grpSpPr>
          <p:sp>
            <p:nvSpPr>
              <p:cNvPr id="8" name="Can 163">
                <a:extLst>
                  <a:ext uri="{FF2B5EF4-FFF2-40B4-BE49-F238E27FC236}">
                    <a16:creationId xmlns:a16="http://schemas.microsoft.com/office/drawing/2014/main" id="{6D2F3670-4667-487E-93FD-9C7FA0BA6335}"/>
                  </a:ext>
                </a:extLst>
              </p:cNvPr>
              <p:cNvSpPr/>
              <p:nvPr/>
            </p:nvSpPr>
            <p:spPr>
              <a:xfrm>
                <a:off x="8253166" y="5756170"/>
                <a:ext cx="337115" cy="396487"/>
              </a:xfrm>
              <a:custGeom>
                <a:avLst/>
                <a:gdLst>
                  <a:gd name="connsiteX0" fmla="*/ 0 w 337115"/>
                  <a:gd name="connsiteY0" fmla="*/ 42139 h 396487"/>
                  <a:gd name="connsiteX1" fmla="*/ 168558 w 337115"/>
                  <a:gd name="connsiteY1" fmla="*/ 84278 h 396487"/>
                  <a:gd name="connsiteX2" fmla="*/ 337116 w 337115"/>
                  <a:gd name="connsiteY2" fmla="*/ 42139 h 396487"/>
                  <a:gd name="connsiteX3" fmla="*/ 337115 w 337115"/>
                  <a:gd name="connsiteY3" fmla="*/ 354348 h 396487"/>
                  <a:gd name="connsiteX4" fmla="*/ 168557 w 337115"/>
                  <a:gd name="connsiteY4" fmla="*/ 396487 h 396487"/>
                  <a:gd name="connsiteX5" fmla="*/ -1 w 337115"/>
                  <a:gd name="connsiteY5" fmla="*/ 354348 h 396487"/>
                  <a:gd name="connsiteX6" fmla="*/ 0 w 337115"/>
                  <a:gd name="connsiteY6" fmla="*/ 42139 h 396487"/>
                  <a:gd name="connsiteX0" fmla="*/ 0 w 337115"/>
                  <a:gd name="connsiteY0" fmla="*/ 42139 h 396487"/>
                  <a:gd name="connsiteX1" fmla="*/ 168558 w 337115"/>
                  <a:gd name="connsiteY1" fmla="*/ 0 h 396487"/>
                  <a:gd name="connsiteX2" fmla="*/ 337116 w 337115"/>
                  <a:gd name="connsiteY2" fmla="*/ 42139 h 396487"/>
                  <a:gd name="connsiteX3" fmla="*/ 168558 w 337115"/>
                  <a:gd name="connsiteY3" fmla="*/ 84278 h 396487"/>
                  <a:gd name="connsiteX4" fmla="*/ 0 w 337115"/>
                  <a:gd name="connsiteY4" fmla="*/ 42139 h 396487"/>
                  <a:gd name="connsiteX0" fmla="*/ 337115 w 337115"/>
                  <a:gd name="connsiteY0" fmla="*/ 42139 h 396487"/>
                  <a:gd name="connsiteX1" fmla="*/ 168557 w 337115"/>
                  <a:gd name="connsiteY1" fmla="*/ 84278 h 396487"/>
                  <a:gd name="connsiteX2" fmla="*/ -1 w 337115"/>
                  <a:gd name="connsiteY2" fmla="*/ 42139 h 396487"/>
                  <a:gd name="connsiteX3" fmla="*/ 168557 w 337115"/>
                  <a:gd name="connsiteY3" fmla="*/ 0 h 396487"/>
                  <a:gd name="connsiteX4" fmla="*/ 337115 w 337115"/>
                  <a:gd name="connsiteY4" fmla="*/ 42139 h 396487"/>
                  <a:gd name="connsiteX5" fmla="*/ 337115 w 337115"/>
                  <a:gd name="connsiteY5" fmla="*/ 354348 h 396487"/>
                  <a:gd name="connsiteX6" fmla="*/ 168557 w 337115"/>
                  <a:gd name="connsiteY6" fmla="*/ 396487 h 396487"/>
                  <a:gd name="connsiteX7" fmla="*/ -1 w 337115"/>
                  <a:gd name="connsiteY7" fmla="*/ 354348 h 396487"/>
                  <a:gd name="connsiteX8" fmla="*/ 0 w 337115"/>
                  <a:gd name="connsiteY8" fmla="*/ 42139 h 39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15" h="396487" stroke="0" extrusionOk="0">
                    <a:moveTo>
                      <a:pt x="0" y="42139"/>
                    </a:moveTo>
                    <a:cubicBezTo>
                      <a:pt x="-3705" y="64100"/>
                      <a:pt x="78664" y="87587"/>
                      <a:pt x="168558" y="84278"/>
                    </a:cubicBezTo>
                    <a:cubicBezTo>
                      <a:pt x="263099" y="86354"/>
                      <a:pt x="340849" y="66311"/>
                      <a:pt x="337116" y="42139"/>
                    </a:cubicBezTo>
                    <a:cubicBezTo>
                      <a:pt x="352125" y="148992"/>
                      <a:pt x="314259" y="266442"/>
                      <a:pt x="337115" y="354348"/>
                    </a:cubicBezTo>
                    <a:cubicBezTo>
                      <a:pt x="337672" y="375639"/>
                      <a:pt x="253358" y="406957"/>
                      <a:pt x="168557" y="396487"/>
                    </a:cubicBezTo>
                    <a:cubicBezTo>
                      <a:pt x="74939" y="396240"/>
                      <a:pt x="1445" y="379429"/>
                      <a:pt x="-1" y="354348"/>
                    </a:cubicBezTo>
                    <a:cubicBezTo>
                      <a:pt x="-1183" y="227528"/>
                      <a:pt x="5545" y="128041"/>
                      <a:pt x="0" y="42139"/>
                    </a:cubicBezTo>
                    <a:close/>
                  </a:path>
                  <a:path w="337115" h="396487" fill="lighten" stroke="0" extrusionOk="0">
                    <a:moveTo>
                      <a:pt x="0" y="42139"/>
                    </a:moveTo>
                    <a:cubicBezTo>
                      <a:pt x="-13560" y="22910"/>
                      <a:pt x="72979" y="-2493"/>
                      <a:pt x="168558" y="0"/>
                    </a:cubicBezTo>
                    <a:cubicBezTo>
                      <a:pt x="258446" y="-840"/>
                      <a:pt x="330957" y="16588"/>
                      <a:pt x="337116" y="42139"/>
                    </a:cubicBezTo>
                    <a:cubicBezTo>
                      <a:pt x="319542" y="64849"/>
                      <a:pt x="264052" y="92430"/>
                      <a:pt x="168558" y="84278"/>
                    </a:cubicBezTo>
                    <a:cubicBezTo>
                      <a:pt x="75458" y="82260"/>
                      <a:pt x="472" y="65175"/>
                      <a:pt x="0" y="42139"/>
                    </a:cubicBezTo>
                    <a:close/>
                  </a:path>
                  <a:path w="337115" h="396487" fill="none" extrusionOk="0">
                    <a:moveTo>
                      <a:pt x="337115" y="42139"/>
                    </a:moveTo>
                    <a:cubicBezTo>
                      <a:pt x="349780" y="51305"/>
                      <a:pt x="270178" y="90017"/>
                      <a:pt x="168557" y="84278"/>
                    </a:cubicBezTo>
                    <a:cubicBezTo>
                      <a:pt x="70032" y="87337"/>
                      <a:pt x="2732" y="66647"/>
                      <a:pt x="-1" y="42139"/>
                    </a:cubicBezTo>
                    <a:cubicBezTo>
                      <a:pt x="4801" y="-2453"/>
                      <a:pt x="80145" y="7666"/>
                      <a:pt x="168557" y="0"/>
                    </a:cubicBezTo>
                    <a:cubicBezTo>
                      <a:pt x="260158" y="2528"/>
                      <a:pt x="334388" y="13862"/>
                      <a:pt x="337115" y="42139"/>
                    </a:cubicBezTo>
                    <a:cubicBezTo>
                      <a:pt x="346127" y="115344"/>
                      <a:pt x="321039" y="270235"/>
                      <a:pt x="337115" y="354348"/>
                    </a:cubicBezTo>
                    <a:cubicBezTo>
                      <a:pt x="338938" y="372788"/>
                      <a:pt x="259111" y="389212"/>
                      <a:pt x="168557" y="396487"/>
                    </a:cubicBezTo>
                    <a:cubicBezTo>
                      <a:pt x="74157" y="395343"/>
                      <a:pt x="2734" y="379529"/>
                      <a:pt x="-1" y="354348"/>
                    </a:cubicBezTo>
                    <a:cubicBezTo>
                      <a:pt x="17921" y="234264"/>
                      <a:pt x="3781" y="143881"/>
                      <a:pt x="0" y="42139"/>
                    </a:cubicBezTo>
                  </a:path>
                  <a:path w="337115" h="396487" fill="none" stroke="0" extrusionOk="0">
                    <a:moveTo>
                      <a:pt x="337115" y="42139"/>
                    </a:moveTo>
                    <a:cubicBezTo>
                      <a:pt x="359109" y="63034"/>
                      <a:pt x="256825" y="82450"/>
                      <a:pt x="168557" y="84278"/>
                    </a:cubicBezTo>
                    <a:cubicBezTo>
                      <a:pt x="73415" y="84459"/>
                      <a:pt x="-1552" y="68226"/>
                      <a:pt x="-1" y="42139"/>
                    </a:cubicBezTo>
                    <a:cubicBezTo>
                      <a:pt x="360" y="32290"/>
                      <a:pt x="89024" y="16291"/>
                      <a:pt x="168557" y="0"/>
                    </a:cubicBezTo>
                    <a:cubicBezTo>
                      <a:pt x="260266" y="-1196"/>
                      <a:pt x="332862" y="18710"/>
                      <a:pt x="337115" y="42139"/>
                    </a:cubicBezTo>
                    <a:cubicBezTo>
                      <a:pt x="367414" y="176747"/>
                      <a:pt x="313088" y="252765"/>
                      <a:pt x="337115" y="354348"/>
                    </a:cubicBezTo>
                    <a:cubicBezTo>
                      <a:pt x="331298" y="382262"/>
                      <a:pt x="272749" y="393114"/>
                      <a:pt x="168557" y="396487"/>
                    </a:cubicBezTo>
                    <a:cubicBezTo>
                      <a:pt x="75759" y="394539"/>
                      <a:pt x="125" y="381389"/>
                      <a:pt x="-1" y="354348"/>
                    </a:cubicBezTo>
                    <a:cubicBezTo>
                      <a:pt x="-13033" y="234142"/>
                      <a:pt x="10254" y="149249"/>
                      <a:pt x="0" y="42139"/>
                    </a:cubicBezTo>
                  </a:path>
                </a:pathLst>
              </a:custGeom>
              <a:solidFill>
                <a:schemeClr val="accent3">
                  <a:lumMod val="40000"/>
                  <a:lumOff val="60000"/>
                </a:schemeClr>
              </a:solidFill>
              <a:ln>
                <a:solidFill>
                  <a:schemeClr val="tx1"/>
                </a:solidFill>
                <a:extLst>
                  <a:ext uri="{C807C97D-BFC1-408E-A445-0C87EB9F89A2}">
                    <ask:lineSketchStyleProps xmlns:ask="http://schemas.microsoft.com/office/drawing/2018/sketchyshapes" sd="98315404">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endParaRPr lang="en-US" sz="500" b="1" dirty="0">
                  <a:solidFill>
                    <a:schemeClr val="bg1"/>
                  </a:solidFill>
                  <a:latin typeface="Source Sans Pro Light" panose="020B0403030403020204" pitchFamily="34" charset="0"/>
                  <a:ea typeface="Source Sans Pro Light" panose="020B0403030403020204" pitchFamily="34" charset="0"/>
                </a:endParaRPr>
              </a:p>
            </p:txBody>
          </p:sp>
          <p:sp>
            <p:nvSpPr>
              <p:cNvPr id="14" name="Can 166">
                <a:extLst>
                  <a:ext uri="{FF2B5EF4-FFF2-40B4-BE49-F238E27FC236}">
                    <a16:creationId xmlns:a16="http://schemas.microsoft.com/office/drawing/2014/main" id="{7F66E0A1-EB94-43AA-8216-D86241F63311}"/>
                  </a:ext>
                </a:extLst>
              </p:cNvPr>
              <p:cNvSpPr/>
              <p:nvPr/>
            </p:nvSpPr>
            <p:spPr>
              <a:xfrm>
                <a:off x="5114101" y="3365305"/>
                <a:ext cx="337115" cy="2788707"/>
              </a:xfrm>
              <a:custGeom>
                <a:avLst/>
                <a:gdLst>
                  <a:gd name="connsiteX0" fmla="*/ 0 w 337115"/>
                  <a:gd name="connsiteY0" fmla="*/ 42139 h 2788707"/>
                  <a:gd name="connsiteX1" fmla="*/ 168558 w 337115"/>
                  <a:gd name="connsiteY1" fmla="*/ 84278 h 2788707"/>
                  <a:gd name="connsiteX2" fmla="*/ 337116 w 337115"/>
                  <a:gd name="connsiteY2" fmla="*/ 42139 h 2788707"/>
                  <a:gd name="connsiteX3" fmla="*/ 337115 w 337115"/>
                  <a:gd name="connsiteY3" fmla="*/ 2746568 h 2788707"/>
                  <a:gd name="connsiteX4" fmla="*/ 168557 w 337115"/>
                  <a:gd name="connsiteY4" fmla="*/ 2788707 h 2788707"/>
                  <a:gd name="connsiteX5" fmla="*/ -1 w 337115"/>
                  <a:gd name="connsiteY5" fmla="*/ 2746568 h 2788707"/>
                  <a:gd name="connsiteX6" fmla="*/ 0 w 337115"/>
                  <a:gd name="connsiteY6" fmla="*/ 42139 h 2788707"/>
                  <a:gd name="connsiteX0" fmla="*/ 0 w 337115"/>
                  <a:gd name="connsiteY0" fmla="*/ 42139 h 2788707"/>
                  <a:gd name="connsiteX1" fmla="*/ 168558 w 337115"/>
                  <a:gd name="connsiteY1" fmla="*/ 0 h 2788707"/>
                  <a:gd name="connsiteX2" fmla="*/ 337116 w 337115"/>
                  <a:gd name="connsiteY2" fmla="*/ 42139 h 2788707"/>
                  <a:gd name="connsiteX3" fmla="*/ 168558 w 337115"/>
                  <a:gd name="connsiteY3" fmla="*/ 84278 h 2788707"/>
                  <a:gd name="connsiteX4" fmla="*/ 0 w 337115"/>
                  <a:gd name="connsiteY4" fmla="*/ 42139 h 2788707"/>
                  <a:gd name="connsiteX0" fmla="*/ 337115 w 337115"/>
                  <a:gd name="connsiteY0" fmla="*/ 42139 h 2788707"/>
                  <a:gd name="connsiteX1" fmla="*/ 168557 w 337115"/>
                  <a:gd name="connsiteY1" fmla="*/ 84278 h 2788707"/>
                  <a:gd name="connsiteX2" fmla="*/ -1 w 337115"/>
                  <a:gd name="connsiteY2" fmla="*/ 42139 h 2788707"/>
                  <a:gd name="connsiteX3" fmla="*/ 168557 w 337115"/>
                  <a:gd name="connsiteY3" fmla="*/ 0 h 2788707"/>
                  <a:gd name="connsiteX4" fmla="*/ 337115 w 337115"/>
                  <a:gd name="connsiteY4" fmla="*/ 42139 h 2788707"/>
                  <a:gd name="connsiteX5" fmla="*/ 337115 w 337115"/>
                  <a:gd name="connsiteY5" fmla="*/ 610069 h 2788707"/>
                  <a:gd name="connsiteX6" fmla="*/ 337115 w 337115"/>
                  <a:gd name="connsiteY6" fmla="*/ 1205043 h 2788707"/>
                  <a:gd name="connsiteX7" fmla="*/ 337115 w 337115"/>
                  <a:gd name="connsiteY7" fmla="*/ 1718885 h 2788707"/>
                  <a:gd name="connsiteX8" fmla="*/ 337115 w 337115"/>
                  <a:gd name="connsiteY8" fmla="*/ 2232726 h 2788707"/>
                  <a:gd name="connsiteX9" fmla="*/ 337115 w 337115"/>
                  <a:gd name="connsiteY9" fmla="*/ 2746568 h 2788707"/>
                  <a:gd name="connsiteX10" fmla="*/ 168557 w 337115"/>
                  <a:gd name="connsiteY10" fmla="*/ 2788707 h 2788707"/>
                  <a:gd name="connsiteX11" fmla="*/ -1 w 337115"/>
                  <a:gd name="connsiteY11" fmla="*/ 2746568 h 2788707"/>
                  <a:gd name="connsiteX12" fmla="*/ 0 w 337115"/>
                  <a:gd name="connsiteY12" fmla="*/ 42139 h 27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115" h="2788707" stroke="0" extrusionOk="0">
                    <a:moveTo>
                      <a:pt x="0" y="42139"/>
                    </a:moveTo>
                    <a:cubicBezTo>
                      <a:pt x="-3644" y="66179"/>
                      <a:pt x="58936" y="99977"/>
                      <a:pt x="168558" y="84278"/>
                    </a:cubicBezTo>
                    <a:cubicBezTo>
                      <a:pt x="260927" y="84285"/>
                      <a:pt x="336390" y="69107"/>
                      <a:pt x="337116" y="42139"/>
                    </a:cubicBezTo>
                    <a:cubicBezTo>
                      <a:pt x="358411" y="1035854"/>
                      <a:pt x="442790" y="1984285"/>
                      <a:pt x="337115" y="2746568"/>
                    </a:cubicBezTo>
                    <a:cubicBezTo>
                      <a:pt x="334561" y="2772428"/>
                      <a:pt x="266963" y="2786213"/>
                      <a:pt x="168557" y="2788707"/>
                    </a:cubicBezTo>
                    <a:cubicBezTo>
                      <a:pt x="77892" y="2783102"/>
                      <a:pt x="-2188" y="2768524"/>
                      <a:pt x="-1" y="2746568"/>
                    </a:cubicBezTo>
                    <a:cubicBezTo>
                      <a:pt x="52312" y="1716721"/>
                      <a:pt x="64744" y="940505"/>
                      <a:pt x="0" y="42139"/>
                    </a:cubicBezTo>
                    <a:close/>
                  </a:path>
                  <a:path w="337115" h="2788707" fill="lighten" stroke="0" extrusionOk="0">
                    <a:moveTo>
                      <a:pt x="0" y="42139"/>
                    </a:moveTo>
                    <a:cubicBezTo>
                      <a:pt x="-487" y="24072"/>
                      <a:pt x="55181" y="-11035"/>
                      <a:pt x="168558" y="0"/>
                    </a:cubicBezTo>
                    <a:cubicBezTo>
                      <a:pt x="263270" y="-4202"/>
                      <a:pt x="337530" y="22475"/>
                      <a:pt x="337116" y="42139"/>
                    </a:cubicBezTo>
                    <a:cubicBezTo>
                      <a:pt x="351795" y="62170"/>
                      <a:pt x="266967" y="86337"/>
                      <a:pt x="168558" y="84278"/>
                    </a:cubicBezTo>
                    <a:cubicBezTo>
                      <a:pt x="74442" y="83590"/>
                      <a:pt x="-767" y="66068"/>
                      <a:pt x="0" y="42139"/>
                    </a:cubicBezTo>
                    <a:close/>
                  </a:path>
                  <a:path w="337115" h="2788707" fill="none" extrusionOk="0">
                    <a:moveTo>
                      <a:pt x="337115" y="42139"/>
                    </a:moveTo>
                    <a:cubicBezTo>
                      <a:pt x="344433" y="57729"/>
                      <a:pt x="254484" y="67035"/>
                      <a:pt x="168557" y="84278"/>
                    </a:cubicBezTo>
                    <a:cubicBezTo>
                      <a:pt x="77069" y="84324"/>
                      <a:pt x="486" y="65692"/>
                      <a:pt x="-1" y="42139"/>
                    </a:cubicBezTo>
                    <a:cubicBezTo>
                      <a:pt x="-4340" y="24179"/>
                      <a:pt x="60235" y="1469"/>
                      <a:pt x="168557" y="0"/>
                    </a:cubicBezTo>
                    <a:cubicBezTo>
                      <a:pt x="261867" y="3354"/>
                      <a:pt x="337898" y="19358"/>
                      <a:pt x="337115" y="42139"/>
                    </a:cubicBezTo>
                    <a:cubicBezTo>
                      <a:pt x="379572" y="252698"/>
                      <a:pt x="335744" y="340469"/>
                      <a:pt x="337115" y="610069"/>
                    </a:cubicBezTo>
                    <a:cubicBezTo>
                      <a:pt x="338486" y="879669"/>
                      <a:pt x="296920" y="992919"/>
                      <a:pt x="337115" y="1205043"/>
                    </a:cubicBezTo>
                    <a:cubicBezTo>
                      <a:pt x="377310" y="1417167"/>
                      <a:pt x="293027" y="1514729"/>
                      <a:pt x="337115" y="1718885"/>
                    </a:cubicBezTo>
                    <a:cubicBezTo>
                      <a:pt x="381203" y="1923041"/>
                      <a:pt x="329318" y="2113651"/>
                      <a:pt x="337115" y="2232726"/>
                    </a:cubicBezTo>
                    <a:cubicBezTo>
                      <a:pt x="344912" y="2351801"/>
                      <a:pt x="304630" y="2546328"/>
                      <a:pt x="337115" y="2746568"/>
                    </a:cubicBezTo>
                    <a:cubicBezTo>
                      <a:pt x="323334" y="2764082"/>
                      <a:pt x="253087" y="2799880"/>
                      <a:pt x="168557" y="2788707"/>
                    </a:cubicBezTo>
                    <a:cubicBezTo>
                      <a:pt x="77400" y="2784923"/>
                      <a:pt x="-1711" y="2773978"/>
                      <a:pt x="-1" y="2746568"/>
                    </a:cubicBezTo>
                    <a:cubicBezTo>
                      <a:pt x="140168" y="1713683"/>
                      <a:pt x="-173853" y="1021289"/>
                      <a:pt x="0" y="42139"/>
                    </a:cubicBezTo>
                  </a:path>
                  <a:path w="337115" h="2788707" fill="none" stroke="0" extrusionOk="0">
                    <a:moveTo>
                      <a:pt x="337115" y="42139"/>
                    </a:moveTo>
                    <a:cubicBezTo>
                      <a:pt x="331836" y="67060"/>
                      <a:pt x="278361" y="85148"/>
                      <a:pt x="168557" y="84278"/>
                    </a:cubicBezTo>
                    <a:cubicBezTo>
                      <a:pt x="75465" y="82188"/>
                      <a:pt x="-4505" y="67827"/>
                      <a:pt x="-1" y="42139"/>
                    </a:cubicBezTo>
                    <a:cubicBezTo>
                      <a:pt x="20971" y="11776"/>
                      <a:pt x="72801" y="3121"/>
                      <a:pt x="168557" y="0"/>
                    </a:cubicBezTo>
                    <a:cubicBezTo>
                      <a:pt x="261099" y="-1442"/>
                      <a:pt x="330808" y="18718"/>
                      <a:pt x="337115" y="42139"/>
                    </a:cubicBezTo>
                    <a:cubicBezTo>
                      <a:pt x="350603" y="205358"/>
                      <a:pt x="330809" y="408574"/>
                      <a:pt x="337115" y="555981"/>
                    </a:cubicBezTo>
                    <a:cubicBezTo>
                      <a:pt x="343421" y="703388"/>
                      <a:pt x="297777" y="912065"/>
                      <a:pt x="337115" y="1015733"/>
                    </a:cubicBezTo>
                    <a:cubicBezTo>
                      <a:pt x="376453" y="1119401"/>
                      <a:pt x="265787" y="1368240"/>
                      <a:pt x="337115" y="1610708"/>
                    </a:cubicBezTo>
                    <a:cubicBezTo>
                      <a:pt x="408443" y="1853176"/>
                      <a:pt x="288083" y="1958917"/>
                      <a:pt x="337115" y="2070461"/>
                    </a:cubicBezTo>
                    <a:cubicBezTo>
                      <a:pt x="386147" y="2182005"/>
                      <a:pt x="299861" y="2536273"/>
                      <a:pt x="337115" y="2746568"/>
                    </a:cubicBezTo>
                    <a:cubicBezTo>
                      <a:pt x="348257" y="2786855"/>
                      <a:pt x="274707" y="2797119"/>
                      <a:pt x="168557" y="2788707"/>
                    </a:cubicBezTo>
                    <a:cubicBezTo>
                      <a:pt x="76040" y="2790707"/>
                      <a:pt x="2289" y="2773018"/>
                      <a:pt x="-1" y="2746568"/>
                    </a:cubicBezTo>
                    <a:cubicBezTo>
                      <a:pt x="215691" y="1816458"/>
                      <a:pt x="124227" y="1018665"/>
                      <a:pt x="0" y="42139"/>
                    </a:cubicBezTo>
                  </a:path>
                </a:pathLst>
              </a:custGeom>
              <a:solidFill>
                <a:schemeClr val="bg1">
                  <a:lumMod val="65000"/>
                </a:schemeClr>
              </a:solidFill>
              <a:ln>
                <a:solidFill>
                  <a:schemeClr val="tx1"/>
                </a:solidFill>
                <a:extLst>
                  <a:ext uri="{C807C97D-BFC1-408E-A445-0C87EB9F89A2}">
                    <ask:lineSketchStyleProps xmlns:ask="http://schemas.microsoft.com/office/drawing/2018/sketchyshapes" sd="209268934">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050" b="1" dirty="0">
                    <a:solidFill>
                      <a:schemeClr val="bg1"/>
                    </a:solidFill>
                    <a:latin typeface="Source Sans Pro Light" panose="020B0403030403020204" pitchFamily="34" charset="0"/>
                    <a:ea typeface="Source Sans Pro Light" panose="020B0403030403020204" pitchFamily="34" charset="0"/>
                  </a:rPr>
                  <a:t>21%</a:t>
                </a:r>
              </a:p>
            </p:txBody>
          </p:sp>
          <p:sp>
            <p:nvSpPr>
              <p:cNvPr id="16" name="Can 168">
                <a:extLst>
                  <a:ext uri="{FF2B5EF4-FFF2-40B4-BE49-F238E27FC236}">
                    <a16:creationId xmlns:a16="http://schemas.microsoft.com/office/drawing/2014/main" id="{200B6201-1058-4AC2-B292-AB759517D88B}"/>
                  </a:ext>
                </a:extLst>
              </p:cNvPr>
              <p:cNvSpPr/>
              <p:nvPr/>
            </p:nvSpPr>
            <p:spPr>
              <a:xfrm>
                <a:off x="5451925" y="4666756"/>
                <a:ext cx="337115" cy="1470270"/>
              </a:xfrm>
              <a:custGeom>
                <a:avLst/>
                <a:gdLst>
                  <a:gd name="connsiteX0" fmla="*/ 0 w 337115"/>
                  <a:gd name="connsiteY0" fmla="*/ 42139 h 1470270"/>
                  <a:gd name="connsiteX1" fmla="*/ 168558 w 337115"/>
                  <a:gd name="connsiteY1" fmla="*/ 84278 h 1470270"/>
                  <a:gd name="connsiteX2" fmla="*/ 337116 w 337115"/>
                  <a:gd name="connsiteY2" fmla="*/ 42139 h 1470270"/>
                  <a:gd name="connsiteX3" fmla="*/ 337115 w 337115"/>
                  <a:gd name="connsiteY3" fmla="*/ 1428131 h 1470270"/>
                  <a:gd name="connsiteX4" fmla="*/ 168557 w 337115"/>
                  <a:gd name="connsiteY4" fmla="*/ 1470270 h 1470270"/>
                  <a:gd name="connsiteX5" fmla="*/ -1 w 337115"/>
                  <a:gd name="connsiteY5" fmla="*/ 1428131 h 1470270"/>
                  <a:gd name="connsiteX6" fmla="*/ 0 w 337115"/>
                  <a:gd name="connsiteY6" fmla="*/ 42139 h 1470270"/>
                  <a:gd name="connsiteX0" fmla="*/ 0 w 337115"/>
                  <a:gd name="connsiteY0" fmla="*/ 42139 h 1470270"/>
                  <a:gd name="connsiteX1" fmla="*/ 168558 w 337115"/>
                  <a:gd name="connsiteY1" fmla="*/ 0 h 1470270"/>
                  <a:gd name="connsiteX2" fmla="*/ 337116 w 337115"/>
                  <a:gd name="connsiteY2" fmla="*/ 42139 h 1470270"/>
                  <a:gd name="connsiteX3" fmla="*/ 168558 w 337115"/>
                  <a:gd name="connsiteY3" fmla="*/ 84278 h 1470270"/>
                  <a:gd name="connsiteX4" fmla="*/ 0 w 337115"/>
                  <a:gd name="connsiteY4" fmla="*/ 42139 h 1470270"/>
                  <a:gd name="connsiteX0" fmla="*/ 337115 w 337115"/>
                  <a:gd name="connsiteY0" fmla="*/ 42139 h 1470270"/>
                  <a:gd name="connsiteX1" fmla="*/ 168557 w 337115"/>
                  <a:gd name="connsiteY1" fmla="*/ 84278 h 1470270"/>
                  <a:gd name="connsiteX2" fmla="*/ -1 w 337115"/>
                  <a:gd name="connsiteY2" fmla="*/ 42139 h 1470270"/>
                  <a:gd name="connsiteX3" fmla="*/ 168557 w 337115"/>
                  <a:gd name="connsiteY3" fmla="*/ 0 h 1470270"/>
                  <a:gd name="connsiteX4" fmla="*/ 337115 w 337115"/>
                  <a:gd name="connsiteY4" fmla="*/ 42139 h 1470270"/>
                  <a:gd name="connsiteX5" fmla="*/ 337115 w 337115"/>
                  <a:gd name="connsiteY5" fmla="*/ 504136 h 1470270"/>
                  <a:gd name="connsiteX6" fmla="*/ 337115 w 337115"/>
                  <a:gd name="connsiteY6" fmla="*/ 938414 h 1470270"/>
                  <a:gd name="connsiteX7" fmla="*/ 337115 w 337115"/>
                  <a:gd name="connsiteY7" fmla="*/ 1428131 h 1470270"/>
                  <a:gd name="connsiteX8" fmla="*/ 168557 w 337115"/>
                  <a:gd name="connsiteY8" fmla="*/ 1470270 h 1470270"/>
                  <a:gd name="connsiteX9" fmla="*/ -1 w 337115"/>
                  <a:gd name="connsiteY9" fmla="*/ 1428131 h 1470270"/>
                  <a:gd name="connsiteX10" fmla="*/ 0 w 337115"/>
                  <a:gd name="connsiteY10" fmla="*/ 42139 h 147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115" h="1470270" stroke="0" extrusionOk="0">
                    <a:moveTo>
                      <a:pt x="0" y="42139"/>
                    </a:moveTo>
                    <a:cubicBezTo>
                      <a:pt x="-22174" y="63092"/>
                      <a:pt x="90547" y="91638"/>
                      <a:pt x="168558" y="84278"/>
                    </a:cubicBezTo>
                    <a:cubicBezTo>
                      <a:pt x="266798" y="80000"/>
                      <a:pt x="337696" y="67456"/>
                      <a:pt x="337116" y="42139"/>
                    </a:cubicBezTo>
                    <a:cubicBezTo>
                      <a:pt x="377142" y="566078"/>
                      <a:pt x="342109" y="976594"/>
                      <a:pt x="337115" y="1428131"/>
                    </a:cubicBezTo>
                    <a:cubicBezTo>
                      <a:pt x="348511" y="1440584"/>
                      <a:pt x="260288" y="1481279"/>
                      <a:pt x="168557" y="1470270"/>
                    </a:cubicBezTo>
                    <a:cubicBezTo>
                      <a:pt x="75790" y="1469390"/>
                      <a:pt x="1511" y="1447611"/>
                      <a:pt x="-1" y="1428131"/>
                    </a:cubicBezTo>
                    <a:cubicBezTo>
                      <a:pt x="46105" y="991426"/>
                      <a:pt x="107306" y="442827"/>
                      <a:pt x="0" y="42139"/>
                    </a:cubicBezTo>
                    <a:close/>
                  </a:path>
                  <a:path w="337115" h="1470270" fill="lighten" stroke="0" extrusionOk="0">
                    <a:moveTo>
                      <a:pt x="0" y="42139"/>
                    </a:moveTo>
                    <a:cubicBezTo>
                      <a:pt x="10189" y="-452"/>
                      <a:pt x="89975" y="6963"/>
                      <a:pt x="168558" y="0"/>
                    </a:cubicBezTo>
                    <a:cubicBezTo>
                      <a:pt x="263214" y="337"/>
                      <a:pt x="337446" y="19720"/>
                      <a:pt x="337116" y="42139"/>
                    </a:cubicBezTo>
                    <a:cubicBezTo>
                      <a:pt x="351334" y="64683"/>
                      <a:pt x="261282" y="81718"/>
                      <a:pt x="168558" y="84278"/>
                    </a:cubicBezTo>
                    <a:cubicBezTo>
                      <a:pt x="72839" y="88395"/>
                      <a:pt x="4831" y="63281"/>
                      <a:pt x="0" y="42139"/>
                    </a:cubicBezTo>
                    <a:close/>
                  </a:path>
                  <a:path w="337115" h="1470270" fill="none" extrusionOk="0">
                    <a:moveTo>
                      <a:pt x="337115" y="42139"/>
                    </a:moveTo>
                    <a:cubicBezTo>
                      <a:pt x="358384" y="60821"/>
                      <a:pt x="249256" y="82441"/>
                      <a:pt x="168557" y="84278"/>
                    </a:cubicBezTo>
                    <a:cubicBezTo>
                      <a:pt x="76692" y="85363"/>
                      <a:pt x="6809" y="65598"/>
                      <a:pt x="-1" y="42139"/>
                    </a:cubicBezTo>
                    <a:cubicBezTo>
                      <a:pt x="-11965" y="18240"/>
                      <a:pt x="73336" y="-6334"/>
                      <a:pt x="168557" y="0"/>
                    </a:cubicBezTo>
                    <a:cubicBezTo>
                      <a:pt x="259453" y="3"/>
                      <a:pt x="333747" y="19712"/>
                      <a:pt x="337115" y="42139"/>
                    </a:cubicBezTo>
                    <a:cubicBezTo>
                      <a:pt x="337310" y="240216"/>
                      <a:pt x="281816" y="354010"/>
                      <a:pt x="337115" y="504136"/>
                    </a:cubicBezTo>
                    <a:cubicBezTo>
                      <a:pt x="392414" y="654262"/>
                      <a:pt x="320153" y="838495"/>
                      <a:pt x="337115" y="938414"/>
                    </a:cubicBezTo>
                    <a:cubicBezTo>
                      <a:pt x="354077" y="1038333"/>
                      <a:pt x="324880" y="1243797"/>
                      <a:pt x="337115" y="1428131"/>
                    </a:cubicBezTo>
                    <a:cubicBezTo>
                      <a:pt x="334755" y="1450728"/>
                      <a:pt x="258369" y="1472887"/>
                      <a:pt x="168557" y="1470270"/>
                    </a:cubicBezTo>
                    <a:cubicBezTo>
                      <a:pt x="77319" y="1472459"/>
                      <a:pt x="-4107" y="1447009"/>
                      <a:pt x="-1" y="1428131"/>
                    </a:cubicBezTo>
                    <a:cubicBezTo>
                      <a:pt x="97721" y="941125"/>
                      <a:pt x="-20713" y="490544"/>
                      <a:pt x="0" y="42139"/>
                    </a:cubicBezTo>
                  </a:path>
                  <a:path w="337115" h="1470270" fill="none" stroke="0" extrusionOk="0">
                    <a:moveTo>
                      <a:pt x="337115" y="42139"/>
                    </a:moveTo>
                    <a:cubicBezTo>
                      <a:pt x="325564" y="73290"/>
                      <a:pt x="246123" y="76408"/>
                      <a:pt x="168557" y="84278"/>
                    </a:cubicBezTo>
                    <a:cubicBezTo>
                      <a:pt x="72232" y="81472"/>
                      <a:pt x="5382" y="61842"/>
                      <a:pt x="-1" y="42139"/>
                    </a:cubicBezTo>
                    <a:cubicBezTo>
                      <a:pt x="4057" y="16021"/>
                      <a:pt x="64586" y="350"/>
                      <a:pt x="168557" y="0"/>
                    </a:cubicBezTo>
                    <a:cubicBezTo>
                      <a:pt x="261940" y="-1681"/>
                      <a:pt x="337563" y="18442"/>
                      <a:pt x="337115" y="42139"/>
                    </a:cubicBezTo>
                    <a:cubicBezTo>
                      <a:pt x="391416" y="230716"/>
                      <a:pt x="281932" y="329599"/>
                      <a:pt x="337115" y="531856"/>
                    </a:cubicBezTo>
                    <a:cubicBezTo>
                      <a:pt x="392298" y="734113"/>
                      <a:pt x="336054" y="789459"/>
                      <a:pt x="337115" y="979994"/>
                    </a:cubicBezTo>
                    <a:cubicBezTo>
                      <a:pt x="338176" y="1170529"/>
                      <a:pt x="296663" y="1336057"/>
                      <a:pt x="337115" y="1428131"/>
                    </a:cubicBezTo>
                    <a:cubicBezTo>
                      <a:pt x="342439" y="1460813"/>
                      <a:pt x="253044" y="1454300"/>
                      <a:pt x="168557" y="1470270"/>
                    </a:cubicBezTo>
                    <a:cubicBezTo>
                      <a:pt x="75195" y="1471232"/>
                      <a:pt x="-756" y="1453500"/>
                      <a:pt x="-1" y="1428131"/>
                    </a:cubicBezTo>
                    <a:cubicBezTo>
                      <a:pt x="4472" y="935671"/>
                      <a:pt x="17177" y="488448"/>
                      <a:pt x="0" y="42139"/>
                    </a:cubicBezTo>
                  </a:path>
                </a:pathLst>
              </a:custGeom>
              <a:solidFill>
                <a:schemeClr val="accent3"/>
              </a:solidFill>
              <a:ln>
                <a:solidFill>
                  <a:schemeClr val="tx1"/>
                </a:solidFill>
                <a:extLst>
                  <a:ext uri="{C807C97D-BFC1-408E-A445-0C87EB9F89A2}">
                    <ask:lineSketchStyleProps xmlns:ask="http://schemas.microsoft.com/office/drawing/2018/sketchyshapes" sd="141566648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050" b="1" dirty="0">
                    <a:solidFill>
                      <a:schemeClr val="bg1"/>
                    </a:solidFill>
                    <a:latin typeface="Source Sans Pro Light" panose="020B0403030403020204" pitchFamily="34" charset="0"/>
                    <a:ea typeface="Source Sans Pro Light" panose="020B0403030403020204" pitchFamily="34" charset="0"/>
                  </a:rPr>
                  <a:t>10%</a:t>
                </a:r>
              </a:p>
            </p:txBody>
          </p:sp>
        </p:grpSp>
        <p:sp>
          <p:nvSpPr>
            <p:cNvPr id="7" name="Can 164">
              <a:extLst>
                <a:ext uri="{FF2B5EF4-FFF2-40B4-BE49-F238E27FC236}">
                  <a16:creationId xmlns:a16="http://schemas.microsoft.com/office/drawing/2014/main" id="{3B2946A9-F271-4992-97BF-3BF89085F51B}"/>
                </a:ext>
              </a:extLst>
            </p:cNvPr>
            <p:cNvSpPr/>
            <p:nvPr/>
          </p:nvSpPr>
          <p:spPr>
            <a:xfrm>
              <a:off x="4835760" y="3353677"/>
              <a:ext cx="397674" cy="4141027"/>
            </a:xfrm>
            <a:custGeom>
              <a:avLst/>
              <a:gdLst>
                <a:gd name="connsiteX0" fmla="*/ 0 w 397674"/>
                <a:gd name="connsiteY0" fmla="*/ 49709 h 4141027"/>
                <a:gd name="connsiteX1" fmla="*/ 198837 w 397674"/>
                <a:gd name="connsiteY1" fmla="*/ 99418 h 4141027"/>
                <a:gd name="connsiteX2" fmla="*/ 397674 w 397674"/>
                <a:gd name="connsiteY2" fmla="*/ 49709 h 4141027"/>
                <a:gd name="connsiteX3" fmla="*/ 397674 w 397674"/>
                <a:gd name="connsiteY3" fmla="*/ 586666 h 4141027"/>
                <a:gd name="connsiteX4" fmla="*/ 397674 w 397674"/>
                <a:gd name="connsiteY4" fmla="*/ 1123622 h 4141027"/>
                <a:gd name="connsiteX5" fmla="*/ 397674 w 397674"/>
                <a:gd name="connsiteY5" fmla="*/ 1781827 h 4141027"/>
                <a:gd name="connsiteX6" fmla="*/ 397674 w 397674"/>
                <a:gd name="connsiteY6" fmla="*/ 2359200 h 4141027"/>
                <a:gd name="connsiteX7" fmla="*/ 397674 w 397674"/>
                <a:gd name="connsiteY7" fmla="*/ 2936573 h 4141027"/>
                <a:gd name="connsiteX8" fmla="*/ 397674 w 397674"/>
                <a:gd name="connsiteY8" fmla="*/ 3433113 h 4141027"/>
                <a:gd name="connsiteX9" fmla="*/ 397674 w 397674"/>
                <a:gd name="connsiteY9" fmla="*/ 4091318 h 4141027"/>
                <a:gd name="connsiteX10" fmla="*/ 198837 w 397674"/>
                <a:gd name="connsiteY10" fmla="*/ 4141027 h 4141027"/>
                <a:gd name="connsiteX11" fmla="*/ 0 w 397674"/>
                <a:gd name="connsiteY11" fmla="*/ 4091318 h 4141027"/>
                <a:gd name="connsiteX12" fmla="*/ 0 w 397674"/>
                <a:gd name="connsiteY12" fmla="*/ 3513945 h 4141027"/>
                <a:gd name="connsiteX13" fmla="*/ 0 w 397674"/>
                <a:gd name="connsiteY13" fmla="*/ 2936573 h 4141027"/>
                <a:gd name="connsiteX14" fmla="*/ 0 w 397674"/>
                <a:gd name="connsiteY14" fmla="*/ 2440032 h 4141027"/>
                <a:gd name="connsiteX15" fmla="*/ 0 w 397674"/>
                <a:gd name="connsiteY15" fmla="*/ 1862659 h 4141027"/>
                <a:gd name="connsiteX16" fmla="*/ 0 w 397674"/>
                <a:gd name="connsiteY16" fmla="*/ 1406535 h 4141027"/>
                <a:gd name="connsiteX17" fmla="*/ 0 w 397674"/>
                <a:gd name="connsiteY17" fmla="*/ 950410 h 4141027"/>
                <a:gd name="connsiteX18" fmla="*/ 0 w 397674"/>
                <a:gd name="connsiteY18" fmla="*/ 49709 h 4141027"/>
                <a:gd name="connsiteX0" fmla="*/ 0 w 397674"/>
                <a:gd name="connsiteY0" fmla="*/ 49709 h 4141027"/>
                <a:gd name="connsiteX1" fmla="*/ 198837 w 397674"/>
                <a:gd name="connsiteY1" fmla="*/ 0 h 4141027"/>
                <a:gd name="connsiteX2" fmla="*/ 397674 w 397674"/>
                <a:gd name="connsiteY2" fmla="*/ 49709 h 4141027"/>
                <a:gd name="connsiteX3" fmla="*/ 198837 w 397674"/>
                <a:gd name="connsiteY3" fmla="*/ 99418 h 4141027"/>
                <a:gd name="connsiteX4" fmla="*/ 0 w 397674"/>
                <a:gd name="connsiteY4" fmla="*/ 49709 h 4141027"/>
                <a:gd name="connsiteX0" fmla="*/ 397674 w 397674"/>
                <a:gd name="connsiteY0" fmla="*/ 49709 h 4141027"/>
                <a:gd name="connsiteX1" fmla="*/ 198837 w 397674"/>
                <a:gd name="connsiteY1" fmla="*/ 99418 h 4141027"/>
                <a:gd name="connsiteX2" fmla="*/ 0 w 397674"/>
                <a:gd name="connsiteY2" fmla="*/ 49709 h 4141027"/>
                <a:gd name="connsiteX3" fmla="*/ 198837 w 397674"/>
                <a:gd name="connsiteY3" fmla="*/ 0 h 4141027"/>
                <a:gd name="connsiteX4" fmla="*/ 397674 w 397674"/>
                <a:gd name="connsiteY4" fmla="*/ 49709 h 4141027"/>
                <a:gd name="connsiteX5" fmla="*/ 397674 w 397674"/>
                <a:gd name="connsiteY5" fmla="*/ 707914 h 4141027"/>
                <a:gd name="connsiteX6" fmla="*/ 397674 w 397674"/>
                <a:gd name="connsiteY6" fmla="*/ 1164038 h 4141027"/>
                <a:gd name="connsiteX7" fmla="*/ 397674 w 397674"/>
                <a:gd name="connsiteY7" fmla="*/ 1620163 h 4141027"/>
                <a:gd name="connsiteX8" fmla="*/ 397674 w 397674"/>
                <a:gd name="connsiteY8" fmla="*/ 2278368 h 4141027"/>
                <a:gd name="connsiteX9" fmla="*/ 397674 w 397674"/>
                <a:gd name="connsiteY9" fmla="*/ 2734492 h 4141027"/>
                <a:gd name="connsiteX10" fmla="*/ 397674 w 397674"/>
                <a:gd name="connsiteY10" fmla="*/ 3231033 h 4141027"/>
                <a:gd name="connsiteX11" fmla="*/ 397674 w 397674"/>
                <a:gd name="connsiteY11" fmla="*/ 4091318 h 4141027"/>
                <a:gd name="connsiteX12" fmla="*/ 198837 w 397674"/>
                <a:gd name="connsiteY12" fmla="*/ 4141027 h 4141027"/>
                <a:gd name="connsiteX13" fmla="*/ 0 w 397674"/>
                <a:gd name="connsiteY13" fmla="*/ 4091318 h 4141027"/>
                <a:gd name="connsiteX14" fmla="*/ 0 w 397674"/>
                <a:gd name="connsiteY14" fmla="*/ 3513945 h 4141027"/>
                <a:gd name="connsiteX15" fmla="*/ 0 w 397674"/>
                <a:gd name="connsiteY15" fmla="*/ 2976989 h 4141027"/>
                <a:gd name="connsiteX16" fmla="*/ 0 w 397674"/>
                <a:gd name="connsiteY16" fmla="*/ 2359200 h 4141027"/>
                <a:gd name="connsiteX17" fmla="*/ 0 w 397674"/>
                <a:gd name="connsiteY17" fmla="*/ 1822243 h 4141027"/>
                <a:gd name="connsiteX18" fmla="*/ 0 w 397674"/>
                <a:gd name="connsiteY18" fmla="*/ 1325703 h 4141027"/>
                <a:gd name="connsiteX19" fmla="*/ 0 w 397674"/>
                <a:gd name="connsiteY19" fmla="*/ 748330 h 4141027"/>
                <a:gd name="connsiteX20" fmla="*/ 0 w 397674"/>
                <a:gd name="connsiteY20" fmla="*/ 49709 h 414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7674" h="4141027" stroke="0" extrusionOk="0">
                  <a:moveTo>
                    <a:pt x="0" y="49709"/>
                  </a:moveTo>
                  <a:cubicBezTo>
                    <a:pt x="-8662" y="63843"/>
                    <a:pt x="105518" y="94173"/>
                    <a:pt x="198837" y="99418"/>
                  </a:cubicBezTo>
                  <a:cubicBezTo>
                    <a:pt x="304028" y="95322"/>
                    <a:pt x="403819" y="80667"/>
                    <a:pt x="397674" y="49709"/>
                  </a:cubicBezTo>
                  <a:cubicBezTo>
                    <a:pt x="407296" y="188085"/>
                    <a:pt x="341057" y="352460"/>
                    <a:pt x="397674" y="586666"/>
                  </a:cubicBezTo>
                  <a:cubicBezTo>
                    <a:pt x="454291" y="820872"/>
                    <a:pt x="338306" y="876704"/>
                    <a:pt x="397674" y="1123622"/>
                  </a:cubicBezTo>
                  <a:cubicBezTo>
                    <a:pt x="457042" y="1370540"/>
                    <a:pt x="340932" y="1639976"/>
                    <a:pt x="397674" y="1781827"/>
                  </a:cubicBezTo>
                  <a:cubicBezTo>
                    <a:pt x="454416" y="1923678"/>
                    <a:pt x="341177" y="2224790"/>
                    <a:pt x="397674" y="2359200"/>
                  </a:cubicBezTo>
                  <a:cubicBezTo>
                    <a:pt x="454171" y="2493610"/>
                    <a:pt x="374433" y="2663010"/>
                    <a:pt x="397674" y="2936573"/>
                  </a:cubicBezTo>
                  <a:cubicBezTo>
                    <a:pt x="420915" y="3210136"/>
                    <a:pt x="365604" y="3214598"/>
                    <a:pt x="397674" y="3433113"/>
                  </a:cubicBezTo>
                  <a:cubicBezTo>
                    <a:pt x="429744" y="3651628"/>
                    <a:pt x="347626" y="3921510"/>
                    <a:pt x="397674" y="4091318"/>
                  </a:cubicBezTo>
                  <a:cubicBezTo>
                    <a:pt x="395297" y="4128129"/>
                    <a:pt x="293341" y="4154228"/>
                    <a:pt x="198837" y="4141027"/>
                  </a:cubicBezTo>
                  <a:cubicBezTo>
                    <a:pt x="86751" y="4143635"/>
                    <a:pt x="-600" y="4114953"/>
                    <a:pt x="0" y="4091318"/>
                  </a:cubicBezTo>
                  <a:cubicBezTo>
                    <a:pt x="-61234" y="3924720"/>
                    <a:pt x="68968" y="3648010"/>
                    <a:pt x="0" y="3513945"/>
                  </a:cubicBezTo>
                  <a:cubicBezTo>
                    <a:pt x="-68968" y="3379880"/>
                    <a:pt x="1389" y="3085363"/>
                    <a:pt x="0" y="2936573"/>
                  </a:cubicBezTo>
                  <a:cubicBezTo>
                    <a:pt x="-1389" y="2787783"/>
                    <a:pt x="28697" y="2550585"/>
                    <a:pt x="0" y="2440032"/>
                  </a:cubicBezTo>
                  <a:cubicBezTo>
                    <a:pt x="-28697" y="2329479"/>
                    <a:pt x="55464" y="1979562"/>
                    <a:pt x="0" y="1862659"/>
                  </a:cubicBezTo>
                  <a:cubicBezTo>
                    <a:pt x="-55464" y="1745756"/>
                    <a:pt x="11266" y="1588023"/>
                    <a:pt x="0" y="1406535"/>
                  </a:cubicBezTo>
                  <a:cubicBezTo>
                    <a:pt x="-11266" y="1225047"/>
                    <a:pt x="51716" y="1080337"/>
                    <a:pt x="0" y="950410"/>
                  </a:cubicBezTo>
                  <a:cubicBezTo>
                    <a:pt x="-51716" y="820484"/>
                    <a:pt x="64762" y="320981"/>
                    <a:pt x="0" y="49709"/>
                  </a:cubicBezTo>
                  <a:close/>
                </a:path>
                <a:path w="397674" h="4141027" fill="lighten" stroke="0" extrusionOk="0">
                  <a:moveTo>
                    <a:pt x="0" y="49709"/>
                  </a:moveTo>
                  <a:cubicBezTo>
                    <a:pt x="-1254" y="19004"/>
                    <a:pt x="74062" y="13135"/>
                    <a:pt x="198837" y="0"/>
                  </a:cubicBezTo>
                  <a:cubicBezTo>
                    <a:pt x="301763" y="-1374"/>
                    <a:pt x="396983" y="22855"/>
                    <a:pt x="397674" y="49709"/>
                  </a:cubicBezTo>
                  <a:cubicBezTo>
                    <a:pt x="412832" y="87291"/>
                    <a:pt x="299328" y="109657"/>
                    <a:pt x="198837" y="99418"/>
                  </a:cubicBezTo>
                  <a:cubicBezTo>
                    <a:pt x="88308" y="91914"/>
                    <a:pt x="-565" y="78115"/>
                    <a:pt x="0" y="49709"/>
                  </a:cubicBezTo>
                  <a:close/>
                </a:path>
                <a:path w="397674" h="4141027" fill="none" extrusionOk="0">
                  <a:moveTo>
                    <a:pt x="397674" y="49709"/>
                  </a:moveTo>
                  <a:cubicBezTo>
                    <a:pt x="403822" y="86824"/>
                    <a:pt x="313541" y="101047"/>
                    <a:pt x="198837" y="99418"/>
                  </a:cubicBezTo>
                  <a:cubicBezTo>
                    <a:pt x="95496" y="96098"/>
                    <a:pt x="7493" y="75678"/>
                    <a:pt x="0" y="49709"/>
                  </a:cubicBezTo>
                  <a:cubicBezTo>
                    <a:pt x="6269" y="13933"/>
                    <a:pt x="89927" y="-4545"/>
                    <a:pt x="198837" y="0"/>
                  </a:cubicBezTo>
                  <a:cubicBezTo>
                    <a:pt x="307767" y="473"/>
                    <a:pt x="400861" y="28920"/>
                    <a:pt x="397674" y="49709"/>
                  </a:cubicBezTo>
                  <a:cubicBezTo>
                    <a:pt x="406529" y="269118"/>
                    <a:pt x="369656" y="402106"/>
                    <a:pt x="397674" y="707914"/>
                  </a:cubicBezTo>
                  <a:cubicBezTo>
                    <a:pt x="425692" y="1013723"/>
                    <a:pt x="375598" y="1051921"/>
                    <a:pt x="397674" y="1164038"/>
                  </a:cubicBezTo>
                  <a:cubicBezTo>
                    <a:pt x="419750" y="1276155"/>
                    <a:pt x="358057" y="1399609"/>
                    <a:pt x="397674" y="1620163"/>
                  </a:cubicBezTo>
                  <a:cubicBezTo>
                    <a:pt x="437291" y="1840718"/>
                    <a:pt x="360693" y="1973827"/>
                    <a:pt x="397674" y="2278368"/>
                  </a:cubicBezTo>
                  <a:cubicBezTo>
                    <a:pt x="434655" y="2582910"/>
                    <a:pt x="391861" y="2635519"/>
                    <a:pt x="397674" y="2734492"/>
                  </a:cubicBezTo>
                  <a:cubicBezTo>
                    <a:pt x="403487" y="2833465"/>
                    <a:pt x="350892" y="3124660"/>
                    <a:pt x="397674" y="3231033"/>
                  </a:cubicBezTo>
                  <a:cubicBezTo>
                    <a:pt x="444456" y="3337406"/>
                    <a:pt x="389262" y="3882997"/>
                    <a:pt x="397674" y="4091318"/>
                  </a:cubicBezTo>
                  <a:cubicBezTo>
                    <a:pt x="386584" y="4107461"/>
                    <a:pt x="325210" y="4150723"/>
                    <a:pt x="198837" y="4141027"/>
                  </a:cubicBezTo>
                  <a:cubicBezTo>
                    <a:pt x="86795" y="4138944"/>
                    <a:pt x="-134" y="4119744"/>
                    <a:pt x="0" y="4091318"/>
                  </a:cubicBezTo>
                  <a:cubicBezTo>
                    <a:pt x="-56344" y="3843697"/>
                    <a:pt x="60600" y="3692638"/>
                    <a:pt x="0" y="3513945"/>
                  </a:cubicBezTo>
                  <a:cubicBezTo>
                    <a:pt x="-60600" y="3335252"/>
                    <a:pt x="36768" y="3175072"/>
                    <a:pt x="0" y="2976989"/>
                  </a:cubicBezTo>
                  <a:cubicBezTo>
                    <a:pt x="-36768" y="2778906"/>
                    <a:pt x="28648" y="2541312"/>
                    <a:pt x="0" y="2359200"/>
                  </a:cubicBezTo>
                  <a:cubicBezTo>
                    <a:pt x="-28648" y="2177088"/>
                    <a:pt x="19660" y="2063332"/>
                    <a:pt x="0" y="1822243"/>
                  </a:cubicBezTo>
                  <a:cubicBezTo>
                    <a:pt x="-19660" y="1581154"/>
                    <a:pt x="11077" y="1501038"/>
                    <a:pt x="0" y="1325703"/>
                  </a:cubicBezTo>
                  <a:cubicBezTo>
                    <a:pt x="-11077" y="1150368"/>
                    <a:pt x="9069" y="905335"/>
                    <a:pt x="0" y="748330"/>
                  </a:cubicBezTo>
                  <a:cubicBezTo>
                    <a:pt x="-9069" y="591325"/>
                    <a:pt x="21035" y="264014"/>
                    <a:pt x="0" y="49709"/>
                  </a:cubicBezTo>
                </a:path>
                <a:path w="397674" h="4141027" fill="none" stroke="0" extrusionOk="0">
                  <a:moveTo>
                    <a:pt x="397674" y="49709"/>
                  </a:moveTo>
                  <a:cubicBezTo>
                    <a:pt x="389997" y="74521"/>
                    <a:pt x="325026" y="78567"/>
                    <a:pt x="198837" y="99418"/>
                  </a:cubicBezTo>
                  <a:cubicBezTo>
                    <a:pt x="88343" y="93673"/>
                    <a:pt x="4492" y="76520"/>
                    <a:pt x="0" y="49709"/>
                  </a:cubicBezTo>
                  <a:cubicBezTo>
                    <a:pt x="-15090" y="15688"/>
                    <a:pt x="76379" y="3205"/>
                    <a:pt x="198837" y="0"/>
                  </a:cubicBezTo>
                  <a:cubicBezTo>
                    <a:pt x="306783" y="4117"/>
                    <a:pt x="403130" y="24301"/>
                    <a:pt x="397674" y="49709"/>
                  </a:cubicBezTo>
                  <a:cubicBezTo>
                    <a:pt x="447411" y="308100"/>
                    <a:pt x="383260" y="350342"/>
                    <a:pt x="397674" y="627082"/>
                  </a:cubicBezTo>
                  <a:cubicBezTo>
                    <a:pt x="412088" y="903822"/>
                    <a:pt x="389836" y="1086028"/>
                    <a:pt x="397674" y="1244871"/>
                  </a:cubicBezTo>
                  <a:cubicBezTo>
                    <a:pt x="405512" y="1403714"/>
                    <a:pt x="386419" y="1480943"/>
                    <a:pt x="397674" y="1700995"/>
                  </a:cubicBezTo>
                  <a:cubicBezTo>
                    <a:pt x="408929" y="1921047"/>
                    <a:pt x="389196" y="1981552"/>
                    <a:pt x="397674" y="2157119"/>
                  </a:cubicBezTo>
                  <a:cubicBezTo>
                    <a:pt x="406152" y="2332686"/>
                    <a:pt x="362065" y="2491922"/>
                    <a:pt x="397674" y="2653660"/>
                  </a:cubicBezTo>
                  <a:cubicBezTo>
                    <a:pt x="433283" y="2815398"/>
                    <a:pt x="359135" y="2965256"/>
                    <a:pt x="397674" y="3190617"/>
                  </a:cubicBezTo>
                  <a:cubicBezTo>
                    <a:pt x="436213" y="3415978"/>
                    <a:pt x="339551" y="3906157"/>
                    <a:pt x="397674" y="4091318"/>
                  </a:cubicBezTo>
                  <a:cubicBezTo>
                    <a:pt x="402467" y="4120976"/>
                    <a:pt x="307151" y="4149806"/>
                    <a:pt x="198837" y="4141027"/>
                  </a:cubicBezTo>
                  <a:cubicBezTo>
                    <a:pt x="93196" y="4135572"/>
                    <a:pt x="2884" y="4120221"/>
                    <a:pt x="0" y="4091318"/>
                  </a:cubicBezTo>
                  <a:cubicBezTo>
                    <a:pt x="-72035" y="3853004"/>
                    <a:pt x="25637" y="3646085"/>
                    <a:pt x="0" y="3433113"/>
                  </a:cubicBezTo>
                  <a:cubicBezTo>
                    <a:pt x="-25637" y="3220141"/>
                    <a:pt x="2435" y="3104255"/>
                    <a:pt x="0" y="2855740"/>
                  </a:cubicBezTo>
                  <a:cubicBezTo>
                    <a:pt x="-2435" y="2607225"/>
                    <a:pt x="12550" y="2548387"/>
                    <a:pt x="0" y="2278368"/>
                  </a:cubicBezTo>
                  <a:cubicBezTo>
                    <a:pt x="-12550" y="2008349"/>
                    <a:pt x="47425" y="1836298"/>
                    <a:pt x="0" y="1700995"/>
                  </a:cubicBezTo>
                  <a:cubicBezTo>
                    <a:pt x="-47425" y="1565692"/>
                    <a:pt x="14931" y="1321222"/>
                    <a:pt x="0" y="1083206"/>
                  </a:cubicBezTo>
                  <a:cubicBezTo>
                    <a:pt x="-14931" y="845190"/>
                    <a:pt x="58882" y="714278"/>
                    <a:pt x="0" y="586666"/>
                  </a:cubicBezTo>
                  <a:cubicBezTo>
                    <a:pt x="-58882" y="459054"/>
                    <a:pt x="27487" y="269649"/>
                    <a:pt x="0" y="49709"/>
                  </a:cubicBezTo>
                </a:path>
              </a:pathLst>
            </a:custGeom>
            <a:solidFill>
              <a:schemeClr val="accent5"/>
            </a:solidFill>
            <a:ln>
              <a:solidFill>
                <a:schemeClr val="tx1"/>
              </a:solidFill>
              <a:extLst>
                <a:ext uri="{C807C97D-BFC1-408E-A445-0C87EB9F89A2}">
                  <ask:lineSketchStyleProps xmlns:ask="http://schemas.microsoft.com/office/drawing/2018/sketchyshapes" sd="4130391233">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050" b="1" dirty="0">
                  <a:solidFill>
                    <a:schemeClr val="bg1"/>
                  </a:solidFill>
                  <a:latin typeface="Source Sans Pro Light" panose="020B0403030403020204" pitchFamily="34" charset="0"/>
                  <a:ea typeface="Source Sans Pro Light" panose="020B0403030403020204" pitchFamily="34" charset="0"/>
                </a:rPr>
                <a:t>29%</a:t>
              </a:r>
            </a:p>
          </p:txBody>
        </p:sp>
      </p:grpSp>
      <p:sp>
        <p:nvSpPr>
          <p:cNvPr id="2" name="Can 163">
            <a:extLst>
              <a:ext uri="{FF2B5EF4-FFF2-40B4-BE49-F238E27FC236}">
                <a16:creationId xmlns:a16="http://schemas.microsoft.com/office/drawing/2014/main" id="{AEE224C9-4B79-4C4E-849A-724AAB19ED56}"/>
              </a:ext>
            </a:extLst>
          </p:cNvPr>
          <p:cNvSpPr/>
          <p:nvPr/>
        </p:nvSpPr>
        <p:spPr>
          <a:xfrm rot="5400000">
            <a:off x="5416618" y="4697318"/>
            <a:ext cx="288000" cy="460456"/>
          </a:xfrm>
          <a:custGeom>
            <a:avLst/>
            <a:gdLst>
              <a:gd name="connsiteX0" fmla="*/ 0 w 288000"/>
              <a:gd name="connsiteY0" fmla="*/ 36000 h 460456"/>
              <a:gd name="connsiteX1" fmla="*/ 144000 w 288000"/>
              <a:gd name="connsiteY1" fmla="*/ 72000 h 460456"/>
              <a:gd name="connsiteX2" fmla="*/ 288000 w 288000"/>
              <a:gd name="connsiteY2" fmla="*/ 36000 h 460456"/>
              <a:gd name="connsiteX3" fmla="*/ 288000 w 288000"/>
              <a:gd name="connsiteY3" fmla="*/ 424456 h 460456"/>
              <a:gd name="connsiteX4" fmla="*/ 144000 w 288000"/>
              <a:gd name="connsiteY4" fmla="*/ 460456 h 460456"/>
              <a:gd name="connsiteX5" fmla="*/ 0 w 288000"/>
              <a:gd name="connsiteY5" fmla="*/ 424456 h 460456"/>
              <a:gd name="connsiteX6" fmla="*/ 0 w 288000"/>
              <a:gd name="connsiteY6" fmla="*/ 36000 h 460456"/>
              <a:gd name="connsiteX0" fmla="*/ 0 w 288000"/>
              <a:gd name="connsiteY0" fmla="*/ 36000 h 460456"/>
              <a:gd name="connsiteX1" fmla="*/ 144000 w 288000"/>
              <a:gd name="connsiteY1" fmla="*/ 0 h 460456"/>
              <a:gd name="connsiteX2" fmla="*/ 288000 w 288000"/>
              <a:gd name="connsiteY2" fmla="*/ 36000 h 460456"/>
              <a:gd name="connsiteX3" fmla="*/ 144000 w 288000"/>
              <a:gd name="connsiteY3" fmla="*/ 72000 h 460456"/>
              <a:gd name="connsiteX4" fmla="*/ 0 w 288000"/>
              <a:gd name="connsiteY4" fmla="*/ 36000 h 460456"/>
              <a:gd name="connsiteX0" fmla="*/ 288000 w 288000"/>
              <a:gd name="connsiteY0" fmla="*/ 36000 h 460456"/>
              <a:gd name="connsiteX1" fmla="*/ 144000 w 288000"/>
              <a:gd name="connsiteY1" fmla="*/ 72000 h 460456"/>
              <a:gd name="connsiteX2" fmla="*/ 0 w 288000"/>
              <a:gd name="connsiteY2" fmla="*/ 36000 h 460456"/>
              <a:gd name="connsiteX3" fmla="*/ 144000 w 288000"/>
              <a:gd name="connsiteY3" fmla="*/ 0 h 460456"/>
              <a:gd name="connsiteX4" fmla="*/ 288000 w 288000"/>
              <a:gd name="connsiteY4" fmla="*/ 36000 h 460456"/>
              <a:gd name="connsiteX5" fmla="*/ 288000 w 288000"/>
              <a:gd name="connsiteY5" fmla="*/ 424456 h 460456"/>
              <a:gd name="connsiteX6" fmla="*/ 144000 w 288000"/>
              <a:gd name="connsiteY6" fmla="*/ 460456 h 460456"/>
              <a:gd name="connsiteX7" fmla="*/ 0 w 288000"/>
              <a:gd name="connsiteY7" fmla="*/ 424456 h 460456"/>
              <a:gd name="connsiteX8" fmla="*/ 0 w 288000"/>
              <a:gd name="connsiteY8" fmla="*/ 36000 h 46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 h="460456" stroke="0" extrusionOk="0">
                <a:moveTo>
                  <a:pt x="0" y="36000"/>
                </a:moveTo>
                <a:cubicBezTo>
                  <a:pt x="-2627" y="41032"/>
                  <a:pt x="67761" y="72831"/>
                  <a:pt x="144000" y="72000"/>
                </a:cubicBezTo>
                <a:cubicBezTo>
                  <a:pt x="221200" y="72562"/>
                  <a:pt x="291306" y="57919"/>
                  <a:pt x="288000" y="36000"/>
                </a:cubicBezTo>
                <a:cubicBezTo>
                  <a:pt x="298709" y="153454"/>
                  <a:pt x="270493" y="284197"/>
                  <a:pt x="288000" y="424456"/>
                </a:cubicBezTo>
                <a:cubicBezTo>
                  <a:pt x="285240" y="457910"/>
                  <a:pt x="232950" y="454315"/>
                  <a:pt x="144000" y="460456"/>
                </a:cubicBezTo>
                <a:cubicBezTo>
                  <a:pt x="62182" y="464194"/>
                  <a:pt x="986" y="445780"/>
                  <a:pt x="0" y="424456"/>
                </a:cubicBezTo>
                <a:cubicBezTo>
                  <a:pt x="-2685" y="307295"/>
                  <a:pt x="35754" y="126278"/>
                  <a:pt x="0" y="36000"/>
                </a:cubicBezTo>
                <a:close/>
              </a:path>
              <a:path w="288000" h="460456" fill="lighten" stroke="0" extrusionOk="0">
                <a:moveTo>
                  <a:pt x="0" y="36000"/>
                </a:moveTo>
                <a:cubicBezTo>
                  <a:pt x="8950" y="20401"/>
                  <a:pt x="50669" y="-1932"/>
                  <a:pt x="144000" y="0"/>
                </a:cubicBezTo>
                <a:cubicBezTo>
                  <a:pt x="217872" y="-1490"/>
                  <a:pt x="292312" y="15143"/>
                  <a:pt x="288000" y="36000"/>
                </a:cubicBezTo>
                <a:cubicBezTo>
                  <a:pt x="292307" y="40409"/>
                  <a:pt x="229112" y="73451"/>
                  <a:pt x="144000" y="72000"/>
                </a:cubicBezTo>
                <a:cubicBezTo>
                  <a:pt x="60395" y="71246"/>
                  <a:pt x="3019" y="51692"/>
                  <a:pt x="0" y="36000"/>
                </a:cubicBezTo>
                <a:close/>
              </a:path>
              <a:path w="288000" h="460456" fill="none" extrusionOk="0">
                <a:moveTo>
                  <a:pt x="288000" y="36000"/>
                </a:moveTo>
                <a:cubicBezTo>
                  <a:pt x="286540" y="54075"/>
                  <a:pt x="219574" y="66967"/>
                  <a:pt x="144000" y="72000"/>
                </a:cubicBezTo>
                <a:cubicBezTo>
                  <a:pt x="69659" y="71310"/>
                  <a:pt x="-5020" y="57025"/>
                  <a:pt x="0" y="36000"/>
                </a:cubicBezTo>
                <a:cubicBezTo>
                  <a:pt x="663" y="18356"/>
                  <a:pt x="53418" y="4765"/>
                  <a:pt x="144000" y="0"/>
                </a:cubicBezTo>
                <a:cubicBezTo>
                  <a:pt x="223635" y="445"/>
                  <a:pt x="288450" y="11716"/>
                  <a:pt x="288000" y="36000"/>
                </a:cubicBezTo>
                <a:cubicBezTo>
                  <a:pt x="324704" y="171248"/>
                  <a:pt x="279404" y="253724"/>
                  <a:pt x="288000" y="424456"/>
                </a:cubicBezTo>
                <a:cubicBezTo>
                  <a:pt x="283777" y="460580"/>
                  <a:pt x="225713" y="473810"/>
                  <a:pt x="144000" y="460456"/>
                </a:cubicBezTo>
                <a:cubicBezTo>
                  <a:pt x="66829" y="463301"/>
                  <a:pt x="-1029" y="439553"/>
                  <a:pt x="0" y="424456"/>
                </a:cubicBezTo>
                <a:cubicBezTo>
                  <a:pt x="-22806" y="315642"/>
                  <a:pt x="6022" y="226340"/>
                  <a:pt x="0" y="36000"/>
                </a:cubicBezTo>
              </a:path>
              <a:path w="288000" h="460456" fill="none" stroke="0" extrusionOk="0">
                <a:moveTo>
                  <a:pt x="288000" y="36000"/>
                </a:moveTo>
                <a:cubicBezTo>
                  <a:pt x="291182" y="66560"/>
                  <a:pt x="218774" y="71295"/>
                  <a:pt x="144000" y="72000"/>
                </a:cubicBezTo>
                <a:cubicBezTo>
                  <a:pt x="63693" y="72974"/>
                  <a:pt x="-351" y="60939"/>
                  <a:pt x="0" y="36000"/>
                </a:cubicBezTo>
                <a:cubicBezTo>
                  <a:pt x="9879" y="8154"/>
                  <a:pt x="63219" y="-637"/>
                  <a:pt x="144000" y="0"/>
                </a:cubicBezTo>
                <a:cubicBezTo>
                  <a:pt x="221320" y="-1877"/>
                  <a:pt x="285632" y="18161"/>
                  <a:pt x="288000" y="36000"/>
                </a:cubicBezTo>
                <a:cubicBezTo>
                  <a:pt x="290174" y="226422"/>
                  <a:pt x="258538" y="243642"/>
                  <a:pt x="288000" y="424456"/>
                </a:cubicBezTo>
                <a:cubicBezTo>
                  <a:pt x="284074" y="439485"/>
                  <a:pt x="215152" y="446836"/>
                  <a:pt x="144000" y="460456"/>
                </a:cubicBezTo>
                <a:cubicBezTo>
                  <a:pt x="64569" y="462486"/>
                  <a:pt x="3161" y="448676"/>
                  <a:pt x="0" y="424456"/>
                </a:cubicBezTo>
                <a:cubicBezTo>
                  <a:pt x="-998" y="313442"/>
                  <a:pt x="37385" y="224924"/>
                  <a:pt x="0" y="36000"/>
                </a:cubicBezTo>
              </a:path>
            </a:pathLst>
          </a:custGeom>
          <a:solidFill>
            <a:schemeClr val="accent3">
              <a:lumMod val="60000"/>
              <a:lumOff val="40000"/>
            </a:schemeClr>
          </a:solidFill>
          <a:ln>
            <a:solidFill>
              <a:schemeClr val="tx1"/>
            </a:solidFill>
            <a:extLst>
              <a:ext uri="{C807C97D-BFC1-408E-A445-0C87EB9F89A2}">
                <ask:lineSketchStyleProps xmlns:ask="http://schemas.microsoft.com/office/drawing/2018/sketchyshapes" sd="1347802714">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050" b="1" dirty="0">
                <a:solidFill>
                  <a:schemeClr val="bg1"/>
                </a:solidFill>
                <a:latin typeface="Source Sans Pro Light" panose="020B0403030403020204" pitchFamily="34" charset="0"/>
                <a:ea typeface="Source Sans Pro Light" panose="020B0403030403020204" pitchFamily="34" charset="0"/>
              </a:rPr>
              <a:t>5%</a:t>
            </a:r>
          </a:p>
        </p:txBody>
      </p:sp>
      <p:sp>
        <p:nvSpPr>
          <p:cNvPr id="3" name="Can 163">
            <a:extLst>
              <a:ext uri="{FF2B5EF4-FFF2-40B4-BE49-F238E27FC236}">
                <a16:creationId xmlns:a16="http://schemas.microsoft.com/office/drawing/2014/main" id="{258AE44C-9F8B-4D20-A2E1-BDDA2244216A}"/>
              </a:ext>
            </a:extLst>
          </p:cNvPr>
          <p:cNvSpPr/>
          <p:nvPr/>
        </p:nvSpPr>
        <p:spPr>
          <a:xfrm rot="5400000">
            <a:off x="5473275" y="3454455"/>
            <a:ext cx="288000" cy="540000"/>
          </a:xfrm>
          <a:custGeom>
            <a:avLst/>
            <a:gdLst>
              <a:gd name="connsiteX0" fmla="*/ 0 w 288000"/>
              <a:gd name="connsiteY0" fmla="*/ 36000 h 540000"/>
              <a:gd name="connsiteX1" fmla="*/ 144000 w 288000"/>
              <a:gd name="connsiteY1" fmla="*/ 72000 h 540000"/>
              <a:gd name="connsiteX2" fmla="*/ 288000 w 288000"/>
              <a:gd name="connsiteY2" fmla="*/ 36000 h 540000"/>
              <a:gd name="connsiteX3" fmla="*/ 288000 w 288000"/>
              <a:gd name="connsiteY3" fmla="*/ 504000 h 540000"/>
              <a:gd name="connsiteX4" fmla="*/ 144000 w 288000"/>
              <a:gd name="connsiteY4" fmla="*/ 540000 h 540000"/>
              <a:gd name="connsiteX5" fmla="*/ 0 w 288000"/>
              <a:gd name="connsiteY5" fmla="*/ 504000 h 540000"/>
              <a:gd name="connsiteX6" fmla="*/ 0 w 288000"/>
              <a:gd name="connsiteY6" fmla="*/ 36000 h 540000"/>
              <a:gd name="connsiteX0" fmla="*/ 0 w 288000"/>
              <a:gd name="connsiteY0" fmla="*/ 36000 h 540000"/>
              <a:gd name="connsiteX1" fmla="*/ 144000 w 288000"/>
              <a:gd name="connsiteY1" fmla="*/ 0 h 540000"/>
              <a:gd name="connsiteX2" fmla="*/ 288000 w 288000"/>
              <a:gd name="connsiteY2" fmla="*/ 36000 h 540000"/>
              <a:gd name="connsiteX3" fmla="*/ 144000 w 288000"/>
              <a:gd name="connsiteY3" fmla="*/ 72000 h 540000"/>
              <a:gd name="connsiteX4" fmla="*/ 0 w 288000"/>
              <a:gd name="connsiteY4" fmla="*/ 36000 h 540000"/>
              <a:gd name="connsiteX0" fmla="*/ 288000 w 288000"/>
              <a:gd name="connsiteY0" fmla="*/ 36000 h 540000"/>
              <a:gd name="connsiteX1" fmla="*/ 144000 w 288000"/>
              <a:gd name="connsiteY1" fmla="*/ 72000 h 540000"/>
              <a:gd name="connsiteX2" fmla="*/ 0 w 288000"/>
              <a:gd name="connsiteY2" fmla="*/ 36000 h 540000"/>
              <a:gd name="connsiteX3" fmla="*/ 144000 w 288000"/>
              <a:gd name="connsiteY3" fmla="*/ 0 h 540000"/>
              <a:gd name="connsiteX4" fmla="*/ 288000 w 288000"/>
              <a:gd name="connsiteY4" fmla="*/ 36000 h 540000"/>
              <a:gd name="connsiteX5" fmla="*/ 288000 w 288000"/>
              <a:gd name="connsiteY5" fmla="*/ 504000 h 540000"/>
              <a:gd name="connsiteX6" fmla="*/ 144000 w 288000"/>
              <a:gd name="connsiteY6" fmla="*/ 540000 h 540000"/>
              <a:gd name="connsiteX7" fmla="*/ 0 w 288000"/>
              <a:gd name="connsiteY7" fmla="*/ 504000 h 540000"/>
              <a:gd name="connsiteX8" fmla="*/ 0 w 288000"/>
              <a:gd name="connsiteY8" fmla="*/ 36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 h="540000" stroke="0" extrusionOk="0">
                <a:moveTo>
                  <a:pt x="0" y="36000"/>
                </a:moveTo>
                <a:cubicBezTo>
                  <a:pt x="11739" y="57123"/>
                  <a:pt x="68077" y="75633"/>
                  <a:pt x="144000" y="72000"/>
                </a:cubicBezTo>
                <a:cubicBezTo>
                  <a:pt x="223888" y="75500"/>
                  <a:pt x="287480" y="57374"/>
                  <a:pt x="288000" y="36000"/>
                </a:cubicBezTo>
                <a:cubicBezTo>
                  <a:pt x="314094" y="245593"/>
                  <a:pt x="240242" y="389889"/>
                  <a:pt x="288000" y="504000"/>
                </a:cubicBezTo>
                <a:cubicBezTo>
                  <a:pt x="283807" y="525650"/>
                  <a:pt x="219256" y="522711"/>
                  <a:pt x="144000" y="540000"/>
                </a:cubicBezTo>
                <a:cubicBezTo>
                  <a:pt x="64159" y="538152"/>
                  <a:pt x="-4546" y="523188"/>
                  <a:pt x="0" y="504000"/>
                </a:cubicBezTo>
                <a:cubicBezTo>
                  <a:pt x="-41238" y="327951"/>
                  <a:pt x="28895" y="235484"/>
                  <a:pt x="0" y="36000"/>
                </a:cubicBezTo>
                <a:close/>
              </a:path>
              <a:path w="288000" h="540000" fill="lighten" stroke="0" extrusionOk="0">
                <a:moveTo>
                  <a:pt x="0" y="36000"/>
                </a:moveTo>
                <a:cubicBezTo>
                  <a:pt x="18470" y="13112"/>
                  <a:pt x="81762" y="-3575"/>
                  <a:pt x="144000" y="0"/>
                </a:cubicBezTo>
                <a:cubicBezTo>
                  <a:pt x="223051" y="-510"/>
                  <a:pt x="286290" y="18075"/>
                  <a:pt x="288000" y="36000"/>
                </a:cubicBezTo>
                <a:cubicBezTo>
                  <a:pt x="292378" y="55962"/>
                  <a:pt x="222408" y="70302"/>
                  <a:pt x="144000" y="72000"/>
                </a:cubicBezTo>
                <a:cubicBezTo>
                  <a:pt x="67599" y="68742"/>
                  <a:pt x="163" y="55130"/>
                  <a:pt x="0" y="36000"/>
                </a:cubicBezTo>
                <a:close/>
              </a:path>
              <a:path w="288000" h="540000" fill="none" extrusionOk="0">
                <a:moveTo>
                  <a:pt x="288000" y="36000"/>
                </a:moveTo>
                <a:cubicBezTo>
                  <a:pt x="285165" y="61756"/>
                  <a:pt x="205702" y="66989"/>
                  <a:pt x="144000" y="72000"/>
                </a:cubicBezTo>
                <a:cubicBezTo>
                  <a:pt x="68258" y="76236"/>
                  <a:pt x="-918" y="61653"/>
                  <a:pt x="0" y="36000"/>
                </a:cubicBezTo>
                <a:cubicBezTo>
                  <a:pt x="15203" y="3375"/>
                  <a:pt x="46593" y="7092"/>
                  <a:pt x="144000" y="0"/>
                </a:cubicBezTo>
                <a:cubicBezTo>
                  <a:pt x="224850" y="-3402"/>
                  <a:pt x="285478" y="16546"/>
                  <a:pt x="288000" y="36000"/>
                </a:cubicBezTo>
                <a:cubicBezTo>
                  <a:pt x="301698" y="200222"/>
                  <a:pt x="232807" y="309891"/>
                  <a:pt x="288000" y="504000"/>
                </a:cubicBezTo>
                <a:cubicBezTo>
                  <a:pt x="290504" y="523370"/>
                  <a:pt x="239037" y="542648"/>
                  <a:pt x="144000" y="540000"/>
                </a:cubicBezTo>
                <a:cubicBezTo>
                  <a:pt x="62405" y="539601"/>
                  <a:pt x="-2069" y="526181"/>
                  <a:pt x="0" y="504000"/>
                </a:cubicBezTo>
                <a:cubicBezTo>
                  <a:pt x="-7642" y="276766"/>
                  <a:pt x="5154" y="144984"/>
                  <a:pt x="0" y="36000"/>
                </a:cubicBezTo>
              </a:path>
              <a:path w="288000" h="540000" fill="none" stroke="0" extrusionOk="0">
                <a:moveTo>
                  <a:pt x="288000" y="36000"/>
                </a:moveTo>
                <a:cubicBezTo>
                  <a:pt x="297871" y="54511"/>
                  <a:pt x="211628" y="61614"/>
                  <a:pt x="144000" y="72000"/>
                </a:cubicBezTo>
                <a:cubicBezTo>
                  <a:pt x="61429" y="74402"/>
                  <a:pt x="573" y="58728"/>
                  <a:pt x="0" y="36000"/>
                </a:cubicBezTo>
                <a:cubicBezTo>
                  <a:pt x="12640" y="14990"/>
                  <a:pt x="62958" y="12365"/>
                  <a:pt x="144000" y="0"/>
                </a:cubicBezTo>
                <a:cubicBezTo>
                  <a:pt x="220559" y="3773"/>
                  <a:pt x="287842" y="15348"/>
                  <a:pt x="288000" y="36000"/>
                </a:cubicBezTo>
                <a:cubicBezTo>
                  <a:pt x="289821" y="171282"/>
                  <a:pt x="279179" y="280478"/>
                  <a:pt x="288000" y="504000"/>
                </a:cubicBezTo>
                <a:cubicBezTo>
                  <a:pt x="301109" y="523796"/>
                  <a:pt x="218194" y="548139"/>
                  <a:pt x="144000" y="540000"/>
                </a:cubicBezTo>
                <a:cubicBezTo>
                  <a:pt x="67010" y="538537"/>
                  <a:pt x="-1208" y="524696"/>
                  <a:pt x="0" y="504000"/>
                </a:cubicBezTo>
                <a:cubicBezTo>
                  <a:pt x="-18713" y="305675"/>
                  <a:pt x="5563" y="149506"/>
                  <a:pt x="0" y="36000"/>
                </a:cubicBezTo>
              </a:path>
            </a:pathLst>
          </a:custGeom>
          <a:solidFill>
            <a:schemeClr val="accent1"/>
          </a:solidFill>
          <a:ln>
            <a:solidFill>
              <a:schemeClr val="tx1"/>
            </a:solidFill>
            <a:extLst>
              <a:ext uri="{C807C97D-BFC1-408E-A445-0C87EB9F89A2}">
                <ask:lineSketchStyleProps xmlns:ask="http://schemas.microsoft.com/office/drawing/2018/sketchyshapes" sd="450007260">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050" b="1" dirty="0">
                <a:solidFill>
                  <a:schemeClr val="bg1"/>
                </a:solidFill>
                <a:latin typeface="Source Sans Pro Light" panose="020B0403030403020204" pitchFamily="34" charset="0"/>
                <a:ea typeface="Source Sans Pro Light" panose="020B0403030403020204" pitchFamily="34" charset="0"/>
              </a:rPr>
              <a:t>6%</a:t>
            </a:r>
          </a:p>
        </p:txBody>
      </p:sp>
      <p:sp>
        <p:nvSpPr>
          <p:cNvPr id="4" name="Can 163">
            <a:extLst>
              <a:ext uri="{FF2B5EF4-FFF2-40B4-BE49-F238E27FC236}">
                <a16:creationId xmlns:a16="http://schemas.microsoft.com/office/drawing/2014/main" id="{EEE7D24E-D691-48DE-831D-D2112E4E3361}"/>
              </a:ext>
            </a:extLst>
          </p:cNvPr>
          <p:cNvSpPr/>
          <p:nvPr/>
        </p:nvSpPr>
        <p:spPr>
          <a:xfrm rot="5400000">
            <a:off x="5461709" y="3742455"/>
            <a:ext cx="288000" cy="540000"/>
          </a:xfrm>
          <a:custGeom>
            <a:avLst/>
            <a:gdLst>
              <a:gd name="connsiteX0" fmla="*/ 0 w 288000"/>
              <a:gd name="connsiteY0" fmla="*/ 36000 h 540000"/>
              <a:gd name="connsiteX1" fmla="*/ 144000 w 288000"/>
              <a:gd name="connsiteY1" fmla="*/ 72000 h 540000"/>
              <a:gd name="connsiteX2" fmla="*/ 288000 w 288000"/>
              <a:gd name="connsiteY2" fmla="*/ 36000 h 540000"/>
              <a:gd name="connsiteX3" fmla="*/ 288000 w 288000"/>
              <a:gd name="connsiteY3" fmla="*/ 504000 h 540000"/>
              <a:gd name="connsiteX4" fmla="*/ 144000 w 288000"/>
              <a:gd name="connsiteY4" fmla="*/ 540000 h 540000"/>
              <a:gd name="connsiteX5" fmla="*/ 0 w 288000"/>
              <a:gd name="connsiteY5" fmla="*/ 504000 h 540000"/>
              <a:gd name="connsiteX6" fmla="*/ 0 w 288000"/>
              <a:gd name="connsiteY6" fmla="*/ 36000 h 540000"/>
              <a:gd name="connsiteX0" fmla="*/ 0 w 288000"/>
              <a:gd name="connsiteY0" fmla="*/ 36000 h 540000"/>
              <a:gd name="connsiteX1" fmla="*/ 144000 w 288000"/>
              <a:gd name="connsiteY1" fmla="*/ 0 h 540000"/>
              <a:gd name="connsiteX2" fmla="*/ 288000 w 288000"/>
              <a:gd name="connsiteY2" fmla="*/ 36000 h 540000"/>
              <a:gd name="connsiteX3" fmla="*/ 144000 w 288000"/>
              <a:gd name="connsiteY3" fmla="*/ 72000 h 540000"/>
              <a:gd name="connsiteX4" fmla="*/ 0 w 288000"/>
              <a:gd name="connsiteY4" fmla="*/ 36000 h 540000"/>
              <a:gd name="connsiteX0" fmla="*/ 288000 w 288000"/>
              <a:gd name="connsiteY0" fmla="*/ 36000 h 540000"/>
              <a:gd name="connsiteX1" fmla="*/ 144000 w 288000"/>
              <a:gd name="connsiteY1" fmla="*/ 72000 h 540000"/>
              <a:gd name="connsiteX2" fmla="*/ 0 w 288000"/>
              <a:gd name="connsiteY2" fmla="*/ 36000 h 540000"/>
              <a:gd name="connsiteX3" fmla="*/ 144000 w 288000"/>
              <a:gd name="connsiteY3" fmla="*/ 0 h 540000"/>
              <a:gd name="connsiteX4" fmla="*/ 288000 w 288000"/>
              <a:gd name="connsiteY4" fmla="*/ 36000 h 540000"/>
              <a:gd name="connsiteX5" fmla="*/ 288000 w 288000"/>
              <a:gd name="connsiteY5" fmla="*/ 504000 h 540000"/>
              <a:gd name="connsiteX6" fmla="*/ 144000 w 288000"/>
              <a:gd name="connsiteY6" fmla="*/ 540000 h 540000"/>
              <a:gd name="connsiteX7" fmla="*/ 0 w 288000"/>
              <a:gd name="connsiteY7" fmla="*/ 504000 h 540000"/>
              <a:gd name="connsiteX8" fmla="*/ 0 w 288000"/>
              <a:gd name="connsiteY8" fmla="*/ 36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 h="540000" stroke="0" extrusionOk="0">
                <a:moveTo>
                  <a:pt x="0" y="36000"/>
                </a:moveTo>
                <a:cubicBezTo>
                  <a:pt x="13882" y="44475"/>
                  <a:pt x="66813" y="68527"/>
                  <a:pt x="144000" y="72000"/>
                </a:cubicBezTo>
                <a:cubicBezTo>
                  <a:pt x="219345" y="71620"/>
                  <a:pt x="287817" y="55382"/>
                  <a:pt x="288000" y="36000"/>
                </a:cubicBezTo>
                <a:cubicBezTo>
                  <a:pt x="296416" y="204784"/>
                  <a:pt x="282957" y="355615"/>
                  <a:pt x="288000" y="504000"/>
                </a:cubicBezTo>
                <a:cubicBezTo>
                  <a:pt x="293417" y="532803"/>
                  <a:pt x="226327" y="530453"/>
                  <a:pt x="144000" y="540000"/>
                </a:cubicBezTo>
                <a:cubicBezTo>
                  <a:pt x="63325" y="539422"/>
                  <a:pt x="-103" y="523459"/>
                  <a:pt x="0" y="504000"/>
                </a:cubicBezTo>
                <a:cubicBezTo>
                  <a:pt x="-48898" y="289917"/>
                  <a:pt x="50670" y="161127"/>
                  <a:pt x="0" y="36000"/>
                </a:cubicBezTo>
                <a:close/>
              </a:path>
              <a:path w="288000" h="540000" fill="lighten" stroke="0" extrusionOk="0">
                <a:moveTo>
                  <a:pt x="0" y="36000"/>
                </a:moveTo>
                <a:cubicBezTo>
                  <a:pt x="-3307" y="21867"/>
                  <a:pt x="47957" y="-1839"/>
                  <a:pt x="144000" y="0"/>
                </a:cubicBezTo>
                <a:cubicBezTo>
                  <a:pt x="219158" y="1460"/>
                  <a:pt x="289936" y="10662"/>
                  <a:pt x="288000" y="36000"/>
                </a:cubicBezTo>
                <a:cubicBezTo>
                  <a:pt x="286766" y="57380"/>
                  <a:pt x="216389" y="79391"/>
                  <a:pt x="144000" y="72000"/>
                </a:cubicBezTo>
                <a:cubicBezTo>
                  <a:pt x="62497" y="70077"/>
                  <a:pt x="639" y="59027"/>
                  <a:pt x="0" y="36000"/>
                </a:cubicBezTo>
                <a:close/>
              </a:path>
              <a:path w="288000" h="540000" fill="none" extrusionOk="0">
                <a:moveTo>
                  <a:pt x="288000" y="36000"/>
                </a:moveTo>
                <a:cubicBezTo>
                  <a:pt x="284244" y="62727"/>
                  <a:pt x="239202" y="69802"/>
                  <a:pt x="144000" y="72000"/>
                </a:cubicBezTo>
                <a:cubicBezTo>
                  <a:pt x="65081" y="73093"/>
                  <a:pt x="-2892" y="55407"/>
                  <a:pt x="0" y="36000"/>
                </a:cubicBezTo>
                <a:cubicBezTo>
                  <a:pt x="5573" y="14468"/>
                  <a:pt x="70215" y="8456"/>
                  <a:pt x="144000" y="0"/>
                </a:cubicBezTo>
                <a:cubicBezTo>
                  <a:pt x="220766" y="-3988"/>
                  <a:pt x="286250" y="12323"/>
                  <a:pt x="288000" y="36000"/>
                </a:cubicBezTo>
                <a:cubicBezTo>
                  <a:pt x="324199" y="208607"/>
                  <a:pt x="232733" y="279592"/>
                  <a:pt x="288000" y="504000"/>
                </a:cubicBezTo>
                <a:cubicBezTo>
                  <a:pt x="289272" y="526778"/>
                  <a:pt x="222414" y="559858"/>
                  <a:pt x="144000" y="540000"/>
                </a:cubicBezTo>
                <a:cubicBezTo>
                  <a:pt x="64644" y="540389"/>
                  <a:pt x="2368" y="525611"/>
                  <a:pt x="0" y="504000"/>
                </a:cubicBezTo>
                <a:cubicBezTo>
                  <a:pt x="-18827" y="282694"/>
                  <a:pt x="27212" y="259379"/>
                  <a:pt x="0" y="36000"/>
                </a:cubicBezTo>
              </a:path>
              <a:path w="288000" h="540000" fill="none" stroke="0" extrusionOk="0">
                <a:moveTo>
                  <a:pt x="288000" y="36000"/>
                </a:moveTo>
                <a:cubicBezTo>
                  <a:pt x="300024" y="71133"/>
                  <a:pt x="207511" y="79522"/>
                  <a:pt x="144000" y="72000"/>
                </a:cubicBezTo>
                <a:cubicBezTo>
                  <a:pt x="67930" y="67451"/>
                  <a:pt x="481" y="55443"/>
                  <a:pt x="0" y="36000"/>
                </a:cubicBezTo>
                <a:cubicBezTo>
                  <a:pt x="-2137" y="16803"/>
                  <a:pt x="59305" y="3309"/>
                  <a:pt x="144000" y="0"/>
                </a:cubicBezTo>
                <a:cubicBezTo>
                  <a:pt x="228594" y="1161"/>
                  <a:pt x="288020" y="15659"/>
                  <a:pt x="288000" y="36000"/>
                </a:cubicBezTo>
                <a:cubicBezTo>
                  <a:pt x="332073" y="211187"/>
                  <a:pt x="270254" y="316302"/>
                  <a:pt x="288000" y="504000"/>
                </a:cubicBezTo>
                <a:cubicBezTo>
                  <a:pt x="297366" y="525638"/>
                  <a:pt x="234241" y="537861"/>
                  <a:pt x="144000" y="540000"/>
                </a:cubicBezTo>
                <a:cubicBezTo>
                  <a:pt x="62672" y="538155"/>
                  <a:pt x="2424" y="520002"/>
                  <a:pt x="0" y="504000"/>
                </a:cubicBezTo>
                <a:cubicBezTo>
                  <a:pt x="-31451" y="316302"/>
                  <a:pt x="45857" y="226036"/>
                  <a:pt x="0" y="36000"/>
                </a:cubicBezTo>
              </a:path>
            </a:pathLst>
          </a:custGeom>
          <a:solidFill>
            <a:schemeClr val="accent1"/>
          </a:solidFill>
          <a:ln>
            <a:solidFill>
              <a:schemeClr val="tx1"/>
            </a:solidFill>
            <a:extLst>
              <a:ext uri="{C807C97D-BFC1-408E-A445-0C87EB9F89A2}">
                <ask:lineSketchStyleProps xmlns:ask="http://schemas.microsoft.com/office/drawing/2018/sketchyshapes" sd="2277496924">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050" b="1" dirty="0">
                <a:solidFill>
                  <a:schemeClr val="bg1"/>
                </a:solidFill>
                <a:latin typeface="Source Sans Pro Light" panose="020B0403030403020204" pitchFamily="34" charset="0"/>
                <a:ea typeface="Source Sans Pro Light" panose="020B0403030403020204" pitchFamily="34" charset="0"/>
              </a:rPr>
              <a:t>6%</a:t>
            </a:r>
          </a:p>
        </p:txBody>
      </p:sp>
      <p:sp>
        <p:nvSpPr>
          <p:cNvPr id="26" name="Can 163">
            <a:extLst>
              <a:ext uri="{FF2B5EF4-FFF2-40B4-BE49-F238E27FC236}">
                <a16:creationId xmlns:a16="http://schemas.microsoft.com/office/drawing/2014/main" id="{C4EE95C8-9B83-445B-B6AD-3E4A8FBEBD85}"/>
              </a:ext>
            </a:extLst>
          </p:cNvPr>
          <p:cNvSpPr/>
          <p:nvPr/>
        </p:nvSpPr>
        <p:spPr>
          <a:xfrm rot="5400000">
            <a:off x="5461709" y="4040610"/>
            <a:ext cx="288000" cy="540000"/>
          </a:xfrm>
          <a:custGeom>
            <a:avLst/>
            <a:gdLst>
              <a:gd name="connsiteX0" fmla="*/ 0 w 288000"/>
              <a:gd name="connsiteY0" fmla="*/ 36000 h 540000"/>
              <a:gd name="connsiteX1" fmla="*/ 144000 w 288000"/>
              <a:gd name="connsiteY1" fmla="*/ 72000 h 540000"/>
              <a:gd name="connsiteX2" fmla="*/ 288000 w 288000"/>
              <a:gd name="connsiteY2" fmla="*/ 36000 h 540000"/>
              <a:gd name="connsiteX3" fmla="*/ 288000 w 288000"/>
              <a:gd name="connsiteY3" fmla="*/ 504000 h 540000"/>
              <a:gd name="connsiteX4" fmla="*/ 144000 w 288000"/>
              <a:gd name="connsiteY4" fmla="*/ 540000 h 540000"/>
              <a:gd name="connsiteX5" fmla="*/ 0 w 288000"/>
              <a:gd name="connsiteY5" fmla="*/ 504000 h 540000"/>
              <a:gd name="connsiteX6" fmla="*/ 0 w 288000"/>
              <a:gd name="connsiteY6" fmla="*/ 36000 h 540000"/>
              <a:gd name="connsiteX0" fmla="*/ 0 w 288000"/>
              <a:gd name="connsiteY0" fmla="*/ 36000 h 540000"/>
              <a:gd name="connsiteX1" fmla="*/ 144000 w 288000"/>
              <a:gd name="connsiteY1" fmla="*/ 0 h 540000"/>
              <a:gd name="connsiteX2" fmla="*/ 288000 w 288000"/>
              <a:gd name="connsiteY2" fmla="*/ 36000 h 540000"/>
              <a:gd name="connsiteX3" fmla="*/ 144000 w 288000"/>
              <a:gd name="connsiteY3" fmla="*/ 72000 h 540000"/>
              <a:gd name="connsiteX4" fmla="*/ 0 w 288000"/>
              <a:gd name="connsiteY4" fmla="*/ 36000 h 540000"/>
              <a:gd name="connsiteX0" fmla="*/ 288000 w 288000"/>
              <a:gd name="connsiteY0" fmla="*/ 36000 h 540000"/>
              <a:gd name="connsiteX1" fmla="*/ 144000 w 288000"/>
              <a:gd name="connsiteY1" fmla="*/ 72000 h 540000"/>
              <a:gd name="connsiteX2" fmla="*/ 0 w 288000"/>
              <a:gd name="connsiteY2" fmla="*/ 36000 h 540000"/>
              <a:gd name="connsiteX3" fmla="*/ 144000 w 288000"/>
              <a:gd name="connsiteY3" fmla="*/ 0 h 540000"/>
              <a:gd name="connsiteX4" fmla="*/ 288000 w 288000"/>
              <a:gd name="connsiteY4" fmla="*/ 36000 h 540000"/>
              <a:gd name="connsiteX5" fmla="*/ 288000 w 288000"/>
              <a:gd name="connsiteY5" fmla="*/ 504000 h 540000"/>
              <a:gd name="connsiteX6" fmla="*/ 144000 w 288000"/>
              <a:gd name="connsiteY6" fmla="*/ 540000 h 540000"/>
              <a:gd name="connsiteX7" fmla="*/ 0 w 288000"/>
              <a:gd name="connsiteY7" fmla="*/ 504000 h 540000"/>
              <a:gd name="connsiteX8" fmla="*/ 0 w 288000"/>
              <a:gd name="connsiteY8" fmla="*/ 36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 h="540000" stroke="0" extrusionOk="0">
                <a:moveTo>
                  <a:pt x="0" y="36000"/>
                </a:moveTo>
                <a:cubicBezTo>
                  <a:pt x="-5506" y="58558"/>
                  <a:pt x="56258" y="63019"/>
                  <a:pt x="144000" y="72000"/>
                </a:cubicBezTo>
                <a:cubicBezTo>
                  <a:pt x="223351" y="68432"/>
                  <a:pt x="285069" y="50768"/>
                  <a:pt x="288000" y="36000"/>
                </a:cubicBezTo>
                <a:cubicBezTo>
                  <a:pt x="307051" y="262061"/>
                  <a:pt x="238544" y="361288"/>
                  <a:pt x="288000" y="504000"/>
                </a:cubicBezTo>
                <a:cubicBezTo>
                  <a:pt x="300141" y="535841"/>
                  <a:pt x="217703" y="521372"/>
                  <a:pt x="144000" y="540000"/>
                </a:cubicBezTo>
                <a:cubicBezTo>
                  <a:pt x="63709" y="539583"/>
                  <a:pt x="-665" y="525141"/>
                  <a:pt x="0" y="504000"/>
                </a:cubicBezTo>
                <a:cubicBezTo>
                  <a:pt x="-26606" y="377327"/>
                  <a:pt x="49942" y="173071"/>
                  <a:pt x="0" y="36000"/>
                </a:cubicBezTo>
                <a:close/>
              </a:path>
              <a:path w="288000" h="540000" fill="lighten" stroke="0" extrusionOk="0">
                <a:moveTo>
                  <a:pt x="0" y="36000"/>
                </a:moveTo>
                <a:cubicBezTo>
                  <a:pt x="-7850" y="18306"/>
                  <a:pt x="72722" y="13410"/>
                  <a:pt x="144000" y="0"/>
                </a:cubicBezTo>
                <a:cubicBezTo>
                  <a:pt x="221502" y="2693"/>
                  <a:pt x="287458" y="21782"/>
                  <a:pt x="288000" y="36000"/>
                </a:cubicBezTo>
                <a:cubicBezTo>
                  <a:pt x="273189" y="66524"/>
                  <a:pt x="205491" y="64616"/>
                  <a:pt x="144000" y="72000"/>
                </a:cubicBezTo>
                <a:cubicBezTo>
                  <a:pt x="69276" y="69935"/>
                  <a:pt x="1075" y="55974"/>
                  <a:pt x="0" y="36000"/>
                </a:cubicBezTo>
                <a:close/>
              </a:path>
              <a:path w="288000" h="540000" fill="none" extrusionOk="0">
                <a:moveTo>
                  <a:pt x="288000" y="36000"/>
                </a:moveTo>
                <a:cubicBezTo>
                  <a:pt x="282834" y="53047"/>
                  <a:pt x="234576" y="71852"/>
                  <a:pt x="144000" y="72000"/>
                </a:cubicBezTo>
                <a:cubicBezTo>
                  <a:pt x="66449" y="74029"/>
                  <a:pt x="-3170" y="55805"/>
                  <a:pt x="0" y="36000"/>
                </a:cubicBezTo>
                <a:cubicBezTo>
                  <a:pt x="-7003" y="17570"/>
                  <a:pt x="58566" y="-7656"/>
                  <a:pt x="144000" y="0"/>
                </a:cubicBezTo>
                <a:cubicBezTo>
                  <a:pt x="224212" y="-1670"/>
                  <a:pt x="291342" y="17090"/>
                  <a:pt x="288000" y="36000"/>
                </a:cubicBezTo>
                <a:cubicBezTo>
                  <a:pt x="320461" y="163263"/>
                  <a:pt x="280153" y="350508"/>
                  <a:pt x="288000" y="504000"/>
                </a:cubicBezTo>
                <a:cubicBezTo>
                  <a:pt x="279302" y="508012"/>
                  <a:pt x="221427" y="537374"/>
                  <a:pt x="144000" y="540000"/>
                </a:cubicBezTo>
                <a:cubicBezTo>
                  <a:pt x="63823" y="539287"/>
                  <a:pt x="3384" y="527722"/>
                  <a:pt x="0" y="504000"/>
                </a:cubicBezTo>
                <a:cubicBezTo>
                  <a:pt x="-13502" y="275824"/>
                  <a:pt x="940" y="183763"/>
                  <a:pt x="0" y="36000"/>
                </a:cubicBezTo>
              </a:path>
              <a:path w="288000" h="540000" fill="none" stroke="0" extrusionOk="0">
                <a:moveTo>
                  <a:pt x="288000" y="36000"/>
                </a:moveTo>
                <a:cubicBezTo>
                  <a:pt x="295718" y="73922"/>
                  <a:pt x="230986" y="70385"/>
                  <a:pt x="144000" y="72000"/>
                </a:cubicBezTo>
                <a:cubicBezTo>
                  <a:pt x="64238" y="69742"/>
                  <a:pt x="-92" y="56318"/>
                  <a:pt x="0" y="36000"/>
                </a:cubicBezTo>
                <a:cubicBezTo>
                  <a:pt x="-12697" y="23331"/>
                  <a:pt x="62552" y="-2054"/>
                  <a:pt x="144000" y="0"/>
                </a:cubicBezTo>
                <a:cubicBezTo>
                  <a:pt x="227618" y="-708"/>
                  <a:pt x="288896" y="11111"/>
                  <a:pt x="288000" y="36000"/>
                </a:cubicBezTo>
                <a:cubicBezTo>
                  <a:pt x="331550" y="226219"/>
                  <a:pt x="267591" y="350313"/>
                  <a:pt x="288000" y="504000"/>
                </a:cubicBezTo>
                <a:cubicBezTo>
                  <a:pt x="289383" y="526218"/>
                  <a:pt x="227701" y="540345"/>
                  <a:pt x="144000" y="540000"/>
                </a:cubicBezTo>
                <a:cubicBezTo>
                  <a:pt x="69017" y="542499"/>
                  <a:pt x="260" y="524254"/>
                  <a:pt x="0" y="504000"/>
                </a:cubicBezTo>
                <a:cubicBezTo>
                  <a:pt x="-26425" y="398351"/>
                  <a:pt x="1594" y="153582"/>
                  <a:pt x="0" y="36000"/>
                </a:cubicBezTo>
              </a:path>
            </a:pathLst>
          </a:custGeom>
          <a:solidFill>
            <a:schemeClr val="accent1"/>
          </a:solidFill>
          <a:ln>
            <a:solidFill>
              <a:schemeClr val="tx1"/>
            </a:solidFill>
            <a:extLst>
              <a:ext uri="{C807C97D-BFC1-408E-A445-0C87EB9F89A2}">
                <ask:lineSketchStyleProps xmlns:ask="http://schemas.microsoft.com/office/drawing/2018/sketchyshapes" sd="1272986580">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050" b="1" dirty="0">
                <a:solidFill>
                  <a:schemeClr val="bg1"/>
                </a:solidFill>
                <a:latin typeface="Source Sans Pro Light" panose="020B0403030403020204" pitchFamily="34" charset="0"/>
                <a:ea typeface="Source Sans Pro Light" panose="020B0403030403020204" pitchFamily="34" charset="0"/>
              </a:rPr>
              <a:t>6%</a:t>
            </a:r>
          </a:p>
        </p:txBody>
      </p:sp>
      <p:sp>
        <p:nvSpPr>
          <p:cNvPr id="28" name="Can 163">
            <a:extLst>
              <a:ext uri="{FF2B5EF4-FFF2-40B4-BE49-F238E27FC236}">
                <a16:creationId xmlns:a16="http://schemas.microsoft.com/office/drawing/2014/main" id="{CDE156A2-CB82-4507-86D7-001423632D24}"/>
              </a:ext>
            </a:extLst>
          </p:cNvPr>
          <p:cNvSpPr/>
          <p:nvPr/>
        </p:nvSpPr>
        <p:spPr>
          <a:xfrm rot="5400000">
            <a:off x="5456390" y="4359391"/>
            <a:ext cx="288000" cy="540000"/>
          </a:xfrm>
          <a:custGeom>
            <a:avLst/>
            <a:gdLst>
              <a:gd name="connsiteX0" fmla="*/ 0 w 288000"/>
              <a:gd name="connsiteY0" fmla="*/ 36000 h 540000"/>
              <a:gd name="connsiteX1" fmla="*/ 144000 w 288000"/>
              <a:gd name="connsiteY1" fmla="*/ 72000 h 540000"/>
              <a:gd name="connsiteX2" fmla="*/ 288000 w 288000"/>
              <a:gd name="connsiteY2" fmla="*/ 36000 h 540000"/>
              <a:gd name="connsiteX3" fmla="*/ 288000 w 288000"/>
              <a:gd name="connsiteY3" fmla="*/ 504000 h 540000"/>
              <a:gd name="connsiteX4" fmla="*/ 144000 w 288000"/>
              <a:gd name="connsiteY4" fmla="*/ 540000 h 540000"/>
              <a:gd name="connsiteX5" fmla="*/ 0 w 288000"/>
              <a:gd name="connsiteY5" fmla="*/ 504000 h 540000"/>
              <a:gd name="connsiteX6" fmla="*/ 0 w 288000"/>
              <a:gd name="connsiteY6" fmla="*/ 36000 h 540000"/>
              <a:gd name="connsiteX0" fmla="*/ 0 w 288000"/>
              <a:gd name="connsiteY0" fmla="*/ 36000 h 540000"/>
              <a:gd name="connsiteX1" fmla="*/ 144000 w 288000"/>
              <a:gd name="connsiteY1" fmla="*/ 0 h 540000"/>
              <a:gd name="connsiteX2" fmla="*/ 288000 w 288000"/>
              <a:gd name="connsiteY2" fmla="*/ 36000 h 540000"/>
              <a:gd name="connsiteX3" fmla="*/ 144000 w 288000"/>
              <a:gd name="connsiteY3" fmla="*/ 72000 h 540000"/>
              <a:gd name="connsiteX4" fmla="*/ 0 w 288000"/>
              <a:gd name="connsiteY4" fmla="*/ 36000 h 540000"/>
              <a:gd name="connsiteX0" fmla="*/ 288000 w 288000"/>
              <a:gd name="connsiteY0" fmla="*/ 36000 h 540000"/>
              <a:gd name="connsiteX1" fmla="*/ 144000 w 288000"/>
              <a:gd name="connsiteY1" fmla="*/ 72000 h 540000"/>
              <a:gd name="connsiteX2" fmla="*/ 0 w 288000"/>
              <a:gd name="connsiteY2" fmla="*/ 36000 h 540000"/>
              <a:gd name="connsiteX3" fmla="*/ 144000 w 288000"/>
              <a:gd name="connsiteY3" fmla="*/ 0 h 540000"/>
              <a:gd name="connsiteX4" fmla="*/ 288000 w 288000"/>
              <a:gd name="connsiteY4" fmla="*/ 36000 h 540000"/>
              <a:gd name="connsiteX5" fmla="*/ 288000 w 288000"/>
              <a:gd name="connsiteY5" fmla="*/ 504000 h 540000"/>
              <a:gd name="connsiteX6" fmla="*/ 144000 w 288000"/>
              <a:gd name="connsiteY6" fmla="*/ 540000 h 540000"/>
              <a:gd name="connsiteX7" fmla="*/ 0 w 288000"/>
              <a:gd name="connsiteY7" fmla="*/ 504000 h 540000"/>
              <a:gd name="connsiteX8" fmla="*/ 0 w 288000"/>
              <a:gd name="connsiteY8" fmla="*/ 36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 h="540000" stroke="0" extrusionOk="0">
                <a:moveTo>
                  <a:pt x="0" y="36000"/>
                </a:moveTo>
                <a:cubicBezTo>
                  <a:pt x="-4866" y="65457"/>
                  <a:pt x="59396" y="73878"/>
                  <a:pt x="144000" y="72000"/>
                </a:cubicBezTo>
                <a:cubicBezTo>
                  <a:pt x="223006" y="68375"/>
                  <a:pt x="288099" y="55093"/>
                  <a:pt x="288000" y="36000"/>
                </a:cubicBezTo>
                <a:cubicBezTo>
                  <a:pt x="343542" y="177516"/>
                  <a:pt x="241098" y="397253"/>
                  <a:pt x="288000" y="504000"/>
                </a:cubicBezTo>
                <a:cubicBezTo>
                  <a:pt x="292694" y="528616"/>
                  <a:pt x="209290" y="527543"/>
                  <a:pt x="144000" y="540000"/>
                </a:cubicBezTo>
                <a:cubicBezTo>
                  <a:pt x="62847" y="538408"/>
                  <a:pt x="5146" y="525302"/>
                  <a:pt x="0" y="504000"/>
                </a:cubicBezTo>
                <a:cubicBezTo>
                  <a:pt x="-36641" y="291268"/>
                  <a:pt x="18209" y="227135"/>
                  <a:pt x="0" y="36000"/>
                </a:cubicBezTo>
                <a:close/>
              </a:path>
              <a:path w="288000" h="540000" fill="lighten" stroke="0" extrusionOk="0">
                <a:moveTo>
                  <a:pt x="0" y="36000"/>
                </a:moveTo>
                <a:cubicBezTo>
                  <a:pt x="-767" y="-2988"/>
                  <a:pt x="54842" y="985"/>
                  <a:pt x="144000" y="0"/>
                </a:cubicBezTo>
                <a:cubicBezTo>
                  <a:pt x="221933" y="1009"/>
                  <a:pt x="289022" y="12989"/>
                  <a:pt x="288000" y="36000"/>
                </a:cubicBezTo>
                <a:cubicBezTo>
                  <a:pt x="287241" y="69886"/>
                  <a:pt x="220093" y="77190"/>
                  <a:pt x="144000" y="72000"/>
                </a:cubicBezTo>
                <a:cubicBezTo>
                  <a:pt x="64075" y="71643"/>
                  <a:pt x="1887" y="55168"/>
                  <a:pt x="0" y="36000"/>
                </a:cubicBezTo>
                <a:close/>
              </a:path>
              <a:path w="288000" h="540000" fill="none" extrusionOk="0">
                <a:moveTo>
                  <a:pt x="288000" y="36000"/>
                </a:moveTo>
                <a:cubicBezTo>
                  <a:pt x="272065" y="54785"/>
                  <a:pt x="213289" y="69748"/>
                  <a:pt x="144000" y="72000"/>
                </a:cubicBezTo>
                <a:cubicBezTo>
                  <a:pt x="65540" y="68309"/>
                  <a:pt x="4817" y="57625"/>
                  <a:pt x="0" y="36000"/>
                </a:cubicBezTo>
                <a:cubicBezTo>
                  <a:pt x="2637" y="22184"/>
                  <a:pt x="62512" y="-9537"/>
                  <a:pt x="144000" y="0"/>
                </a:cubicBezTo>
                <a:cubicBezTo>
                  <a:pt x="223334" y="2613"/>
                  <a:pt x="292850" y="14526"/>
                  <a:pt x="288000" y="36000"/>
                </a:cubicBezTo>
                <a:cubicBezTo>
                  <a:pt x="332457" y="203773"/>
                  <a:pt x="244206" y="372417"/>
                  <a:pt x="288000" y="504000"/>
                </a:cubicBezTo>
                <a:cubicBezTo>
                  <a:pt x="278316" y="520950"/>
                  <a:pt x="227447" y="541575"/>
                  <a:pt x="144000" y="540000"/>
                </a:cubicBezTo>
                <a:cubicBezTo>
                  <a:pt x="67412" y="535945"/>
                  <a:pt x="5698" y="522736"/>
                  <a:pt x="0" y="504000"/>
                </a:cubicBezTo>
                <a:cubicBezTo>
                  <a:pt x="-44572" y="402699"/>
                  <a:pt x="17390" y="185439"/>
                  <a:pt x="0" y="36000"/>
                </a:cubicBezTo>
              </a:path>
              <a:path w="288000" h="540000" fill="none" stroke="0" extrusionOk="0">
                <a:moveTo>
                  <a:pt x="288000" y="36000"/>
                </a:moveTo>
                <a:cubicBezTo>
                  <a:pt x="291848" y="52458"/>
                  <a:pt x="229334" y="69376"/>
                  <a:pt x="144000" y="72000"/>
                </a:cubicBezTo>
                <a:cubicBezTo>
                  <a:pt x="63013" y="70733"/>
                  <a:pt x="3766" y="53776"/>
                  <a:pt x="0" y="36000"/>
                </a:cubicBezTo>
                <a:cubicBezTo>
                  <a:pt x="-15128" y="14115"/>
                  <a:pt x="59922" y="-9307"/>
                  <a:pt x="144000" y="0"/>
                </a:cubicBezTo>
                <a:cubicBezTo>
                  <a:pt x="222276" y="-4048"/>
                  <a:pt x="288717" y="15022"/>
                  <a:pt x="288000" y="36000"/>
                </a:cubicBezTo>
                <a:cubicBezTo>
                  <a:pt x="319036" y="165888"/>
                  <a:pt x="247232" y="331307"/>
                  <a:pt x="288000" y="504000"/>
                </a:cubicBezTo>
                <a:cubicBezTo>
                  <a:pt x="300339" y="517792"/>
                  <a:pt x="227201" y="551216"/>
                  <a:pt x="144000" y="540000"/>
                </a:cubicBezTo>
                <a:cubicBezTo>
                  <a:pt x="66378" y="536426"/>
                  <a:pt x="-2759" y="521522"/>
                  <a:pt x="0" y="504000"/>
                </a:cubicBezTo>
                <a:cubicBezTo>
                  <a:pt x="-34479" y="369705"/>
                  <a:pt x="48365" y="230796"/>
                  <a:pt x="0" y="36000"/>
                </a:cubicBezTo>
              </a:path>
            </a:pathLst>
          </a:custGeom>
          <a:solidFill>
            <a:schemeClr val="accent1"/>
          </a:solidFill>
          <a:ln>
            <a:solidFill>
              <a:schemeClr val="tx1"/>
            </a:solidFill>
            <a:extLst>
              <a:ext uri="{C807C97D-BFC1-408E-A445-0C87EB9F89A2}">
                <ask:lineSketchStyleProps xmlns:ask="http://schemas.microsoft.com/office/drawing/2018/sketchyshapes" sd="2181858278">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050" b="1" dirty="0">
                <a:solidFill>
                  <a:schemeClr val="bg1"/>
                </a:solidFill>
                <a:latin typeface="Source Sans Pro Light" panose="020B0403030403020204" pitchFamily="34" charset="0"/>
                <a:ea typeface="Source Sans Pro Light" panose="020B0403030403020204" pitchFamily="34" charset="0"/>
              </a:rPr>
              <a:t>6%</a:t>
            </a:r>
          </a:p>
        </p:txBody>
      </p:sp>
      <p:sp>
        <p:nvSpPr>
          <p:cNvPr id="30" name="Can 163">
            <a:extLst>
              <a:ext uri="{FF2B5EF4-FFF2-40B4-BE49-F238E27FC236}">
                <a16:creationId xmlns:a16="http://schemas.microsoft.com/office/drawing/2014/main" id="{C3748B8C-1B5E-48E5-A667-11E79A90E1C1}"/>
              </a:ext>
            </a:extLst>
          </p:cNvPr>
          <p:cNvSpPr/>
          <p:nvPr/>
        </p:nvSpPr>
        <p:spPr>
          <a:xfrm rot="5400000">
            <a:off x="5354705" y="5057386"/>
            <a:ext cx="288000" cy="336631"/>
          </a:xfrm>
          <a:custGeom>
            <a:avLst/>
            <a:gdLst>
              <a:gd name="connsiteX0" fmla="*/ 0 w 288000"/>
              <a:gd name="connsiteY0" fmla="*/ 36000 h 336631"/>
              <a:gd name="connsiteX1" fmla="*/ 144000 w 288000"/>
              <a:gd name="connsiteY1" fmla="*/ 72000 h 336631"/>
              <a:gd name="connsiteX2" fmla="*/ 288000 w 288000"/>
              <a:gd name="connsiteY2" fmla="*/ 36000 h 336631"/>
              <a:gd name="connsiteX3" fmla="*/ 288000 w 288000"/>
              <a:gd name="connsiteY3" fmla="*/ 300631 h 336631"/>
              <a:gd name="connsiteX4" fmla="*/ 144000 w 288000"/>
              <a:gd name="connsiteY4" fmla="*/ 336631 h 336631"/>
              <a:gd name="connsiteX5" fmla="*/ 0 w 288000"/>
              <a:gd name="connsiteY5" fmla="*/ 300631 h 336631"/>
              <a:gd name="connsiteX6" fmla="*/ 0 w 288000"/>
              <a:gd name="connsiteY6" fmla="*/ 36000 h 336631"/>
              <a:gd name="connsiteX0" fmla="*/ 0 w 288000"/>
              <a:gd name="connsiteY0" fmla="*/ 36000 h 336631"/>
              <a:gd name="connsiteX1" fmla="*/ 144000 w 288000"/>
              <a:gd name="connsiteY1" fmla="*/ 0 h 336631"/>
              <a:gd name="connsiteX2" fmla="*/ 288000 w 288000"/>
              <a:gd name="connsiteY2" fmla="*/ 36000 h 336631"/>
              <a:gd name="connsiteX3" fmla="*/ 144000 w 288000"/>
              <a:gd name="connsiteY3" fmla="*/ 72000 h 336631"/>
              <a:gd name="connsiteX4" fmla="*/ 0 w 288000"/>
              <a:gd name="connsiteY4" fmla="*/ 36000 h 336631"/>
              <a:gd name="connsiteX0" fmla="*/ 288000 w 288000"/>
              <a:gd name="connsiteY0" fmla="*/ 36000 h 336631"/>
              <a:gd name="connsiteX1" fmla="*/ 144000 w 288000"/>
              <a:gd name="connsiteY1" fmla="*/ 72000 h 336631"/>
              <a:gd name="connsiteX2" fmla="*/ 0 w 288000"/>
              <a:gd name="connsiteY2" fmla="*/ 36000 h 336631"/>
              <a:gd name="connsiteX3" fmla="*/ 144000 w 288000"/>
              <a:gd name="connsiteY3" fmla="*/ 0 h 336631"/>
              <a:gd name="connsiteX4" fmla="*/ 288000 w 288000"/>
              <a:gd name="connsiteY4" fmla="*/ 36000 h 336631"/>
              <a:gd name="connsiteX5" fmla="*/ 288000 w 288000"/>
              <a:gd name="connsiteY5" fmla="*/ 300631 h 336631"/>
              <a:gd name="connsiteX6" fmla="*/ 144000 w 288000"/>
              <a:gd name="connsiteY6" fmla="*/ 336631 h 336631"/>
              <a:gd name="connsiteX7" fmla="*/ 0 w 288000"/>
              <a:gd name="connsiteY7" fmla="*/ 300631 h 336631"/>
              <a:gd name="connsiteX8" fmla="*/ 0 w 288000"/>
              <a:gd name="connsiteY8" fmla="*/ 36000 h 33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 h="336631" stroke="0" extrusionOk="0">
                <a:moveTo>
                  <a:pt x="0" y="36000"/>
                </a:moveTo>
                <a:cubicBezTo>
                  <a:pt x="-17472" y="62496"/>
                  <a:pt x="74840" y="79544"/>
                  <a:pt x="144000" y="72000"/>
                </a:cubicBezTo>
                <a:cubicBezTo>
                  <a:pt x="225243" y="74496"/>
                  <a:pt x="285833" y="58843"/>
                  <a:pt x="288000" y="36000"/>
                </a:cubicBezTo>
                <a:cubicBezTo>
                  <a:pt x="307839" y="92448"/>
                  <a:pt x="269247" y="190379"/>
                  <a:pt x="288000" y="300631"/>
                </a:cubicBezTo>
                <a:cubicBezTo>
                  <a:pt x="296718" y="325966"/>
                  <a:pt x="215716" y="330636"/>
                  <a:pt x="144000" y="336631"/>
                </a:cubicBezTo>
                <a:cubicBezTo>
                  <a:pt x="67255" y="334637"/>
                  <a:pt x="1342" y="317451"/>
                  <a:pt x="0" y="300631"/>
                </a:cubicBezTo>
                <a:cubicBezTo>
                  <a:pt x="-15144" y="192732"/>
                  <a:pt x="2004" y="123712"/>
                  <a:pt x="0" y="36000"/>
                </a:cubicBezTo>
                <a:close/>
              </a:path>
              <a:path w="288000" h="336631" fill="lighten" stroke="0" extrusionOk="0">
                <a:moveTo>
                  <a:pt x="0" y="36000"/>
                </a:moveTo>
                <a:cubicBezTo>
                  <a:pt x="-9325" y="17307"/>
                  <a:pt x="48969" y="-6449"/>
                  <a:pt x="144000" y="0"/>
                </a:cubicBezTo>
                <a:cubicBezTo>
                  <a:pt x="222711" y="-663"/>
                  <a:pt x="287733" y="15696"/>
                  <a:pt x="288000" y="36000"/>
                </a:cubicBezTo>
                <a:cubicBezTo>
                  <a:pt x="285976" y="47916"/>
                  <a:pt x="210015" y="66255"/>
                  <a:pt x="144000" y="72000"/>
                </a:cubicBezTo>
                <a:cubicBezTo>
                  <a:pt x="66339" y="71175"/>
                  <a:pt x="-3355" y="55927"/>
                  <a:pt x="0" y="36000"/>
                </a:cubicBezTo>
                <a:close/>
              </a:path>
              <a:path w="288000" h="336631" fill="none" extrusionOk="0">
                <a:moveTo>
                  <a:pt x="288000" y="36000"/>
                </a:moveTo>
                <a:cubicBezTo>
                  <a:pt x="287759" y="47828"/>
                  <a:pt x="228090" y="74126"/>
                  <a:pt x="144000" y="72000"/>
                </a:cubicBezTo>
                <a:cubicBezTo>
                  <a:pt x="64511" y="74360"/>
                  <a:pt x="-867" y="60547"/>
                  <a:pt x="0" y="36000"/>
                </a:cubicBezTo>
                <a:cubicBezTo>
                  <a:pt x="-12028" y="18442"/>
                  <a:pt x="69233" y="-5519"/>
                  <a:pt x="144000" y="0"/>
                </a:cubicBezTo>
                <a:cubicBezTo>
                  <a:pt x="224424" y="-432"/>
                  <a:pt x="287193" y="15423"/>
                  <a:pt x="288000" y="36000"/>
                </a:cubicBezTo>
                <a:cubicBezTo>
                  <a:pt x="299150" y="165471"/>
                  <a:pt x="271604" y="234461"/>
                  <a:pt x="288000" y="300631"/>
                </a:cubicBezTo>
                <a:cubicBezTo>
                  <a:pt x="305933" y="314932"/>
                  <a:pt x="226584" y="340090"/>
                  <a:pt x="144000" y="336631"/>
                </a:cubicBezTo>
                <a:cubicBezTo>
                  <a:pt x="66479" y="339273"/>
                  <a:pt x="282" y="319561"/>
                  <a:pt x="0" y="300631"/>
                </a:cubicBezTo>
                <a:cubicBezTo>
                  <a:pt x="-26427" y="198184"/>
                  <a:pt x="21565" y="114676"/>
                  <a:pt x="0" y="36000"/>
                </a:cubicBezTo>
              </a:path>
              <a:path w="288000" h="336631" fill="none" stroke="0" extrusionOk="0">
                <a:moveTo>
                  <a:pt x="288000" y="36000"/>
                </a:moveTo>
                <a:cubicBezTo>
                  <a:pt x="290528" y="45755"/>
                  <a:pt x="228943" y="65412"/>
                  <a:pt x="144000" y="72000"/>
                </a:cubicBezTo>
                <a:cubicBezTo>
                  <a:pt x="60935" y="72526"/>
                  <a:pt x="-2198" y="56125"/>
                  <a:pt x="0" y="36000"/>
                </a:cubicBezTo>
                <a:cubicBezTo>
                  <a:pt x="15848" y="15813"/>
                  <a:pt x="54415" y="8903"/>
                  <a:pt x="144000" y="0"/>
                </a:cubicBezTo>
                <a:cubicBezTo>
                  <a:pt x="223508" y="-2677"/>
                  <a:pt x="288845" y="16087"/>
                  <a:pt x="288000" y="36000"/>
                </a:cubicBezTo>
                <a:cubicBezTo>
                  <a:pt x="289762" y="156524"/>
                  <a:pt x="273186" y="221526"/>
                  <a:pt x="288000" y="300631"/>
                </a:cubicBezTo>
                <a:cubicBezTo>
                  <a:pt x="285211" y="315270"/>
                  <a:pt x="212042" y="337283"/>
                  <a:pt x="144000" y="336631"/>
                </a:cubicBezTo>
                <a:cubicBezTo>
                  <a:pt x="62509" y="337351"/>
                  <a:pt x="-107" y="319431"/>
                  <a:pt x="0" y="300631"/>
                </a:cubicBezTo>
                <a:cubicBezTo>
                  <a:pt x="-6531" y="190030"/>
                  <a:pt x="25695" y="99740"/>
                  <a:pt x="0" y="36000"/>
                </a:cubicBezTo>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124653575">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800" b="1" dirty="0">
                <a:solidFill>
                  <a:schemeClr val="bg2">
                    <a:lumMod val="10000"/>
                  </a:schemeClr>
                </a:solidFill>
                <a:latin typeface="Source Sans Pro Light" panose="020B0403030403020204" pitchFamily="34" charset="0"/>
                <a:ea typeface="Source Sans Pro Light" panose="020B0403030403020204" pitchFamily="34" charset="0"/>
              </a:rPr>
              <a:t>3%</a:t>
            </a:r>
          </a:p>
        </p:txBody>
      </p:sp>
      <p:sp>
        <p:nvSpPr>
          <p:cNvPr id="32" name="Can 163">
            <a:extLst>
              <a:ext uri="{FF2B5EF4-FFF2-40B4-BE49-F238E27FC236}">
                <a16:creationId xmlns:a16="http://schemas.microsoft.com/office/drawing/2014/main" id="{14559520-60F0-4462-90C4-D762E5C9AF34}"/>
              </a:ext>
            </a:extLst>
          </p:cNvPr>
          <p:cNvSpPr/>
          <p:nvPr/>
        </p:nvSpPr>
        <p:spPr>
          <a:xfrm rot="5400000">
            <a:off x="5354704" y="5363733"/>
            <a:ext cx="288000" cy="336631"/>
          </a:xfrm>
          <a:custGeom>
            <a:avLst/>
            <a:gdLst>
              <a:gd name="connsiteX0" fmla="*/ 0 w 288000"/>
              <a:gd name="connsiteY0" fmla="*/ 36000 h 336631"/>
              <a:gd name="connsiteX1" fmla="*/ 144000 w 288000"/>
              <a:gd name="connsiteY1" fmla="*/ 72000 h 336631"/>
              <a:gd name="connsiteX2" fmla="*/ 288000 w 288000"/>
              <a:gd name="connsiteY2" fmla="*/ 36000 h 336631"/>
              <a:gd name="connsiteX3" fmla="*/ 288000 w 288000"/>
              <a:gd name="connsiteY3" fmla="*/ 300631 h 336631"/>
              <a:gd name="connsiteX4" fmla="*/ 144000 w 288000"/>
              <a:gd name="connsiteY4" fmla="*/ 336631 h 336631"/>
              <a:gd name="connsiteX5" fmla="*/ 0 w 288000"/>
              <a:gd name="connsiteY5" fmla="*/ 300631 h 336631"/>
              <a:gd name="connsiteX6" fmla="*/ 0 w 288000"/>
              <a:gd name="connsiteY6" fmla="*/ 36000 h 336631"/>
              <a:gd name="connsiteX0" fmla="*/ 0 w 288000"/>
              <a:gd name="connsiteY0" fmla="*/ 36000 h 336631"/>
              <a:gd name="connsiteX1" fmla="*/ 144000 w 288000"/>
              <a:gd name="connsiteY1" fmla="*/ 0 h 336631"/>
              <a:gd name="connsiteX2" fmla="*/ 288000 w 288000"/>
              <a:gd name="connsiteY2" fmla="*/ 36000 h 336631"/>
              <a:gd name="connsiteX3" fmla="*/ 144000 w 288000"/>
              <a:gd name="connsiteY3" fmla="*/ 72000 h 336631"/>
              <a:gd name="connsiteX4" fmla="*/ 0 w 288000"/>
              <a:gd name="connsiteY4" fmla="*/ 36000 h 336631"/>
              <a:gd name="connsiteX0" fmla="*/ 288000 w 288000"/>
              <a:gd name="connsiteY0" fmla="*/ 36000 h 336631"/>
              <a:gd name="connsiteX1" fmla="*/ 144000 w 288000"/>
              <a:gd name="connsiteY1" fmla="*/ 72000 h 336631"/>
              <a:gd name="connsiteX2" fmla="*/ 0 w 288000"/>
              <a:gd name="connsiteY2" fmla="*/ 36000 h 336631"/>
              <a:gd name="connsiteX3" fmla="*/ 144000 w 288000"/>
              <a:gd name="connsiteY3" fmla="*/ 0 h 336631"/>
              <a:gd name="connsiteX4" fmla="*/ 288000 w 288000"/>
              <a:gd name="connsiteY4" fmla="*/ 36000 h 336631"/>
              <a:gd name="connsiteX5" fmla="*/ 288000 w 288000"/>
              <a:gd name="connsiteY5" fmla="*/ 300631 h 336631"/>
              <a:gd name="connsiteX6" fmla="*/ 144000 w 288000"/>
              <a:gd name="connsiteY6" fmla="*/ 336631 h 336631"/>
              <a:gd name="connsiteX7" fmla="*/ 0 w 288000"/>
              <a:gd name="connsiteY7" fmla="*/ 300631 h 336631"/>
              <a:gd name="connsiteX8" fmla="*/ 0 w 288000"/>
              <a:gd name="connsiteY8" fmla="*/ 36000 h 33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0" h="336631" stroke="0" extrusionOk="0">
                <a:moveTo>
                  <a:pt x="0" y="36000"/>
                </a:moveTo>
                <a:cubicBezTo>
                  <a:pt x="12726" y="61149"/>
                  <a:pt x="82345" y="66108"/>
                  <a:pt x="144000" y="72000"/>
                </a:cubicBezTo>
                <a:cubicBezTo>
                  <a:pt x="219546" y="74170"/>
                  <a:pt x="282468" y="54667"/>
                  <a:pt x="288000" y="36000"/>
                </a:cubicBezTo>
                <a:cubicBezTo>
                  <a:pt x="293899" y="114852"/>
                  <a:pt x="277814" y="213809"/>
                  <a:pt x="288000" y="300631"/>
                </a:cubicBezTo>
                <a:cubicBezTo>
                  <a:pt x="278530" y="304467"/>
                  <a:pt x="222757" y="343235"/>
                  <a:pt x="144000" y="336631"/>
                </a:cubicBezTo>
                <a:cubicBezTo>
                  <a:pt x="65407" y="338168"/>
                  <a:pt x="-923" y="320145"/>
                  <a:pt x="0" y="300631"/>
                </a:cubicBezTo>
                <a:cubicBezTo>
                  <a:pt x="-16463" y="210975"/>
                  <a:pt x="15571" y="110264"/>
                  <a:pt x="0" y="36000"/>
                </a:cubicBezTo>
                <a:close/>
              </a:path>
              <a:path w="288000" h="336631" fill="lighten" stroke="0" extrusionOk="0">
                <a:moveTo>
                  <a:pt x="0" y="36000"/>
                </a:moveTo>
                <a:cubicBezTo>
                  <a:pt x="3131" y="-2601"/>
                  <a:pt x="68375" y="-1139"/>
                  <a:pt x="144000" y="0"/>
                </a:cubicBezTo>
                <a:cubicBezTo>
                  <a:pt x="223423" y="1626"/>
                  <a:pt x="291847" y="13752"/>
                  <a:pt x="288000" y="36000"/>
                </a:cubicBezTo>
                <a:cubicBezTo>
                  <a:pt x="285674" y="49721"/>
                  <a:pt x="221154" y="89514"/>
                  <a:pt x="144000" y="72000"/>
                </a:cubicBezTo>
                <a:cubicBezTo>
                  <a:pt x="64065" y="68264"/>
                  <a:pt x="1962" y="53700"/>
                  <a:pt x="0" y="36000"/>
                </a:cubicBezTo>
                <a:close/>
              </a:path>
              <a:path w="288000" h="336631" fill="none" extrusionOk="0">
                <a:moveTo>
                  <a:pt x="288000" y="36000"/>
                </a:moveTo>
                <a:cubicBezTo>
                  <a:pt x="299199" y="56674"/>
                  <a:pt x="231067" y="70893"/>
                  <a:pt x="144000" y="72000"/>
                </a:cubicBezTo>
                <a:cubicBezTo>
                  <a:pt x="68657" y="69662"/>
                  <a:pt x="-1527" y="58095"/>
                  <a:pt x="0" y="36000"/>
                </a:cubicBezTo>
                <a:cubicBezTo>
                  <a:pt x="17150" y="6271"/>
                  <a:pt x="68970" y="4569"/>
                  <a:pt x="144000" y="0"/>
                </a:cubicBezTo>
                <a:cubicBezTo>
                  <a:pt x="219518" y="2608"/>
                  <a:pt x="288111" y="13792"/>
                  <a:pt x="288000" y="36000"/>
                </a:cubicBezTo>
                <a:cubicBezTo>
                  <a:pt x="313922" y="109764"/>
                  <a:pt x="262338" y="203357"/>
                  <a:pt x="288000" y="300631"/>
                </a:cubicBezTo>
                <a:cubicBezTo>
                  <a:pt x="282367" y="309360"/>
                  <a:pt x="226010" y="336556"/>
                  <a:pt x="144000" y="336631"/>
                </a:cubicBezTo>
                <a:cubicBezTo>
                  <a:pt x="67931" y="337430"/>
                  <a:pt x="-2596" y="325845"/>
                  <a:pt x="0" y="300631"/>
                </a:cubicBezTo>
                <a:cubicBezTo>
                  <a:pt x="-25305" y="181617"/>
                  <a:pt x="4040" y="101436"/>
                  <a:pt x="0" y="36000"/>
                </a:cubicBezTo>
              </a:path>
              <a:path w="288000" h="336631" fill="none" stroke="0" extrusionOk="0">
                <a:moveTo>
                  <a:pt x="288000" y="36000"/>
                </a:moveTo>
                <a:cubicBezTo>
                  <a:pt x="294273" y="69702"/>
                  <a:pt x="221916" y="79344"/>
                  <a:pt x="144000" y="72000"/>
                </a:cubicBezTo>
                <a:cubicBezTo>
                  <a:pt x="61770" y="68246"/>
                  <a:pt x="4529" y="56707"/>
                  <a:pt x="0" y="36000"/>
                </a:cubicBezTo>
                <a:cubicBezTo>
                  <a:pt x="268" y="14377"/>
                  <a:pt x="65473" y="1354"/>
                  <a:pt x="144000" y="0"/>
                </a:cubicBezTo>
                <a:cubicBezTo>
                  <a:pt x="222512" y="3915"/>
                  <a:pt x="286739" y="20583"/>
                  <a:pt x="288000" y="36000"/>
                </a:cubicBezTo>
                <a:cubicBezTo>
                  <a:pt x="310108" y="102225"/>
                  <a:pt x="277041" y="215163"/>
                  <a:pt x="288000" y="300631"/>
                </a:cubicBezTo>
                <a:cubicBezTo>
                  <a:pt x="289528" y="323855"/>
                  <a:pt x="210033" y="342436"/>
                  <a:pt x="144000" y="336631"/>
                </a:cubicBezTo>
                <a:cubicBezTo>
                  <a:pt x="60922" y="333612"/>
                  <a:pt x="-2411" y="324614"/>
                  <a:pt x="0" y="300631"/>
                </a:cubicBezTo>
                <a:cubicBezTo>
                  <a:pt x="-21554" y="184422"/>
                  <a:pt x="7237" y="111593"/>
                  <a:pt x="0" y="36000"/>
                </a:cubicBezTo>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3876036116">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800" b="1" dirty="0">
                <a:solidFill>
                  <a:schemeClr val="bg2">
                    <a:lumMod val="10000"/>
                  </a:schemeClr>
                </a:solidFill>
                <a:latin typeface="Source Sans Pro Light" panose="020B0403030403020204" pitchFamily="34" charset="0"/>
                <a:ea typeface="Source Sans Pro Light" panose="020B0403030403020204" pitchFamily="34" charset="0"/>
              </a:rPr>
              <a:t>3%</a:t>
            </a:r>
          </a:p>
        </p:txBody>
      </p:sp>
      <p:sp>
        <p:nvSpPr>
          <p:cNvPr id="34" name="TextBox 33">
            <a:extLst>
              <a:ext uri="{FF2B5EF4-FFF2-40B4-BE49-F238E27FC236}">
                <a16:creationId xmlns:a16="http://schemas.microsoft.com/office/drawing/2014/main" id="{6BDCCEC4-9E53-477C-B609-48015E60EBDD}"/>
              </a:ext>
            </a:extLst>
          </p:cNvPr>
          <p:cNvSpPr txBox="1"/>
          <p:nvPr/>
        </p:nvSpPr>
        <p:spPr>
          <a:xfrm>
            <a:off x="7577263" y="2637830"/>
            <a:ext cx="2149839" cy="3434338"/>
          </a:xfrm>
          <a:prstGeom prst="rect">
            <a:avLst/>
          </a:prstGeom>
          <a:noFill/>
        </p:spPr>
        <p:txBody>
          <a:bodyPr wrap="square">
            <a:spAutoFit/>
          </a:bodyPr>
          <a:lstStyle/>
          <a:p>
            <a:pPr>
              <a:lnSpc>
                <a:spcPct val="200000"/>
              </a:lnSpc>
            </a:pPr>
            <a:r>
              <a:rPr lang="pt-BR" sz="1000" u="none" strike="noStrike" dirty="0">
                <a:solidFill>
                  <a:srgbClr val="000000"/>
                </a:solidFill>
                <a:effectLst/>
                <a:latin typeface="Source Sans Pro Light" panose="020B0403030403020204" pitchFamily="34" charset="0"/>
                <a:ea typeface="Source Sans Pro Light" panose="020B0403030403020204" pitchFamily="34" charset="0"/>
              </a:rPr>
              <a:t>METALURGICA </a:t>
            </a:r>
            <a:r>
              <a:rPr lang="pt-BR" sz="1000" b="1" dirty="0">
                <a:solidFill>
                  <a:schemeClr val="accent6"/>
                </a:solidFill>
                <a:latin typeface="Source Sans Pro Light" panose="020B0403030403020204" pitchFamily="34" charset="0"/>
              </a:rPr>
              <a:t>DALGIAN</a:t>
            </a:r>
            <a:endParaRPr lang="pt-BR" sz="1000" u="none" strike="noStrike" dirty="0">
              <a:solidFill>
                <a:srgbClr val="000000"/>
              </a:solidFill>
              <a:effectLst/>
              <a:latin typeface="Source Sans Pro Light" panose="020B0403030403020204" pitchFamily="34" charset="0"/>
              <a:ea typeface="Source Sans Pro Light" panose="020B0403030403020204" pitchFamily="34" charset="0"/>
            </a:endParaRPr>
          </a:p>
          <a:p>
            <a:pPr>
              <a:lnSpc>
                <a:spcPct val="200000"/>
              </a:lnSpc>
            </a:pPr>
            <a:r>
              <a:rPr lang="pt-BR" sz="1000" b="1" dirty="0">
                <a:solidFill>
                  <a:schemeClr val="accent6"/>
                </a:solidFill>
                <a:latin typeface="Source Sans Pro Light" panose="020B0403030403020204" pitchFamily="34" charset="0"/>
              </a:rPr>
              <a:t>DEMAIS</a:t>
            </a:r>
            <a:r>
              <a:rPr lang="pt-BR" sz="1000" b="1" u="none" strike="noStrike" dirty="0">
                <a:solidFill>
                  <a:srgbClr val="000000"/>
                </a:solidFill>
                <a:effectLst/>
                <a:latin typeface="Source Sans Pro Light" panose="020B0403030403020204" pitchFamily="34" charset="0"/>
                <a:ea typeface="Source Sans Pro Light" panose="020B0403030403020204" pitchFamily="34" charset="0"/>
              </a:rPr>
              <a:t> </a:t>
            </a:r>
            <a:r>
              <a:rPr lang="pt-BR" sz="1000" b="1" dirty="0">
                <a:solidFill>
                  <a:schemeClr val="accent6"/>
                </a:solidFill>
                <a:latin typeface="Source Sans Pro Light" panose="020B0403030403020204" pitchFamily="34" charset="0"/>
              </a:rPr>
              <a:t>CLIENTES</a:t>
            </a:r>
            <a:endParaRPr lang="pt-BR" sz="1000" u="none" strike="noStrike" dirty="0">
              <a:solidFill>
                <a:srgbClr val="000000"/>
              </a:solidFill>
              <a:effectLst/>
              <a:latin typeface="Source Sans Pro Light" panose="020B0403030403020204" pitchFamily="34" charset="0"/>
              <a:ea typeface="Source Sans Pro Light" panose="020B0403030403020204" pitchFamily="34" charset="0"/>
            </a:endParaRPr>
          </a:p>
          <a:p>
            <a:pPr>
              <a:lnSpc>
                <a:spcPct val="200000"/>
              </a:lnSpc>
            </a:pPr>
            <a:r>
              <a:rPr lang="pt-BR" sz="1000" b="1" dirty="0">
                <a:solidFill>
                  <a:schemeClr val="accent6"/>
                </a:solidFill>
                <a:latin typeface="Source Sans Pro Light" panose="020B0403030403020204" pitchFamily="34" charset="0"/>
              </a:rPr>
              <a:t>TELASUL</a:t>
            </a:r>
            <a:endParaRPr lang="pt-BR" sz="1000" u="none" strike="noStrike" dirty="0">
              <a:solidFill>
                <a:srgbClr val="000000"/>
              </a:solidFill>
              <a:effectLst/>
              <a:latin typeface="Source Sans Pro Light" panose="020B0403030403020204" pitchFamily="34" charset="0"/>
              <a:ea typeface="Source Sans Pro Light" panose="020B0403030403020204" pitchFamily="34" charset="0"/>
            </a:endParaRPr>
          </a:p>
          <a:p>
            <a:pPr>
              <a:lnSpc>
                <a:spcPct val="200000"/>
              </a:lnSpc>
            </a:pPr>
            <a:r>
              <a:rPr lang="pt-BR" sz="1000" b="1" dirty="0">
                <a:solidFill>
                  <a:schemeClr val="accent6"/>
                </a:solidFill>
                <a:latin typeface="Source Sans Pro Light" panose="020B0403030403020204" pitchFamily="34" charset="0"/>
              </a:rPr>
              <a:t>GECELE</a:t>
            </a:r>
            <a:r>
              <a:rPr lang="pt-BR" sz="1000" u="none" strike="noStrike" dirty="0">
                <a:solidFill>
                  <a:srgbClr val="000000"/>
                </a:solidFill>
                <a:effectLst/>
                <a:latin typeface="Source Sans Pro Light" panose="020B0403030403020204" pitchFamily="34" charset="0"/>
                <a:ea typeface="Source Sans Pro Light" panose="020B0403030403020204" pitchFamily="34" charset="0"/>
              </a:rPr>
              <a:t> METALURGICA</a:t>
            </a:r>
          </a:p>
          <a:p>
            <a:pPr>
              <a:lnSpc>
                <a:spcPct val="200000"/>
              </a:lnSpc>
            </a:pPr>
            <a:r>
              <a:rPr lang="pt-BR" sz="1000" b="1" dirty="0">
                <a:solidFill>
                  <a:schemeClr val="accent6"/>
                </a:solidFill>
                <a:latin typeface="Source Sans Pro Light" panose="020B0403030403020204" pitchFamily="34" charset="0"/>
              </a:rPr>
              <a:t>ENGATCAR</a:t>
            </a:r>
            <a:r>
              <a:rPr lang="pt-BR" sz="1000" u="none" strike="noStrike" dirty="0">
                <a:solidFill>
                  <a:srgbClr val="000000"/>
                </a:solidFill>
                <a:effectLst/>
                <a:latin typeface="Source Sans Pro Light" panose="020B0403030403020204" pitchFamily="34" charset="0"/>
                <a:ea typeface="Source Sans Pro Light" panose="020B0403030403020204" pitchFamily="34" charset="0"/>
              </a:rPr>
              <a:t> AUTO PEÇAS</a:t>
            </a:r>
          </a:p>
          <a:p>
            <a:pPr>
              <a:lnSpc>
                <a:spcPct val="200000"/>
              </a:lnSpc>
            </a:pPr>
            <a:r>
              <a:rPr lang="pt-BR" sz="1000" b="1" dirty="0">
                <a:solidFill>
                  <a:schemeClr val="accent6"/>
                </a:solidFill>
                <a:latin typeface="Source Sans Pro Light" panose="020B0403030403020204" pitchFamily="34" charset="0"/>
              </a:rPr>
              <a:t>RM</a:t>
            </a:r>
            <a:r>
              <a:rPr lang="pt-BR" sz="1000" u="none" strike="noStrike" dirty="0">
                <a:solidFill>
                  <a:srgbClr val="000000"/>
                </a:solidFill>
                <a:effectLst/>
                <a:latin typeface="Source Sans Pro Light" panose="020B0403030403020204" pitchFamily="34" charset="0"/>
                <a:ea typeface="Source Sans Pro Light" panose="020B0403030403020204" pitchFamily="34" charset="0"/>
              </a:rPr>
              <a:t> COMPONENTES PLÁSTICOS</a:t>
            </a:r>
          </a:p>
          <a:p>
            <a:pPr>
              <a:lnSpc>
                <a:spcPct val="200000"/>
              </a:lnSpc>
            </a:pPr>
            <a:r>
              <a:rPr lang="pt-BR" sz="1000" b="1" dirty="0">
                <a:solidFill>
                  <a:schemeClr val="accent6"/>
                </a:solidFill>
                <a:latin typeface="Source Sans Pro Light" panose="020B0403030403020204" pitchFamily="34" charset="0"/>
              </a:rPr>
              <a:t>MACROSUL</a:t>
            </a:r>
            <a:endParaRPr lang="pt-BR" sz="1000" u="none" strike="noStrike" dirty="0">
              <a:solidFill>
                <a:srgbClr val="000000"/>
              </a:solidFill>
              <a:effectLst/>
              <a:latin typeface="Source Sans Pro Light" panose="020B0403030403020204" pitchFamily="34" charset="0"/>
              <a:ea typeface="Source Sans Pro Light" panose="020B0403030403020204" pitchFamily="34" charset="0"/>
            </a:endParaRPr>
          </a:p>
          <a:p>
            <a:pPr>
              <a:lnSpc>
                <a:spcPct val="200000"/>
              </a:lnSpc>
            </a:pPr>
            <a:r>
              <a:rPr lang="pt-BR" sz="1000" b="1" dirty="0">
                <a:solidFill>
                  <a:schemeClr val="accent6"/>
                </a:solidFill>
                <a:latin typeface="Source Sans Pro Light" panose="020B0403030403020204" pitchFamily="34" charset="0"/>
              </a:rPr>
              <a:t>ALTERNATIVA</a:t>
            </a:r>
            <a:r>
              <a:rPr lang="pt-BR" sz="1000" u="none" strike="noStrike" dirty="0">
                <a:solidFill>
                  <a:srgbClr val="000000"/>
                </a:solidFill>
                <a:effectLst/>
                <a:latin typeface="Source Sans Pro Light" panose="020B0403030403020204" pitchFamily="34" charset="0"/>
                <a:ea typeface="Source Sans Pro Light" panose="020B0403030403020204" pitchFamily="34" charset="0"/>
              </a:rPr>
              <a:t> COMPONENTES</a:t>
            </a:r>
          </a:p>
          <a:p>
            <a:pPr>
              <a:lnSpc>
                <a:spcPct val="200000"/>
              </a:lnSpc>
            </a:pPr>
            <a:r>
              <a:rPr lang="pt-BR" sz="1000" b="1" dirty="0">
                <a:solidFill>
                  <a:schemeClr val="accent6"/>
                </a:solidFill>
                <a:latin typeface="Source Sans Pro Light" panose="020B0403030403020204" pitchFamily="34" charset="0"/>
              </a:rPr>
              <a:t>REDEMAC</a:t>
            </a:r>
            <a:endParaRPr lang="pt-BR" sz="1000" u="none" strike="noStrike" dirty="0">
              <a:solidFill>
                <a:srgbClr val="000000"/>
              </a:solidFill>
              <a:effectLst/>
              <a:latin typeface="Source Sans Pro Light" panose="020B0403030403020204" pitchFamily="34" charset="0"/>
              <a:ea typeface="Source Sans Pro Light" panose="020B0403030403020204" pitchFamily="34" charset="0"/>
            </a:endParaRPr>
          </a:p>
          <a:p>
            <a:pPr>
              <a:lnSpc>
                <a:spcPct val="200000"/>
              </a:lnSpc>
            </a:pPr>
            <a:r>
              <a:rPr lang="pt-BR" sz="1000" u="none" strike="noStrike" dirty="0">
                <a:solidFill>
                  <a:srgbClr val="000000"/>
                </a:solidFill>
                <a:effectLst/>
                <a:latin typeface="Source Sans Pro Light" panose="020B0403030403020204" pitchFamily="34" charset="0"/>
                <a:ea typeface="Source Sans Pro Light" panose="020B0403030403020204" pitchFamily="34" charset="0"/>
              </a:rPr>
              <a:t>ESTAMPARIA </a:t>
            </a:r>
            <a:r>
              <a:rPr lang="pt-BR" sz="1000" b="1" dirty="0">
                <a:solidFill>
                  <a:schemeClr val="accent6"/>
                </a:solidFill>
                <a:latin typeface="Source Sans Pro Light" panose="020B0403030403020204" pitchFamily="34" charset="0"/>
              </a:rPr>
              <a:t>FACHINI</a:t>
            </a:r>
            <a:endParaRPr lang="pt-BR" sz="1000" u="none" strike="noStrike" dirty="0">
              <a:solidFill>
                <a:srgbClr val="000000"/>
              </a:solidFill>
              <a:effectLst/>
              <a:latin typeface="Source Sans Pro Light" panose="020B0403030403020204" pitchFamily="34" charset="0"/>
              <a:ea typeface="Source Sans Pro Light" panose="020B0403030403020204" pitchFamily="34" charset="0"/>
            </a:endParaRPr>
          </a:p>
          <a:p>
            <a:pPr>
              <a:lnSpc>
                <a:spcPct val="200000"/>
              </a:lnSpc>
            </a:pPr>
            <a:r>
              <a:rPr lang="pt-BR" sz="1000" b="1" dirty="0">
                <a:solidFill>
                  <a:schemeClr val="accent6"/>
                </a:solidFill>
                <a:latin typeface="Source Sans Pro Light" panose="020B0403030403020204" pitchFamily="34" charset="0"/>
              </a:rPr>
              <a:t>SILVIA</a:t>
            </a:r>
            <a:r>
              <a:rPr lang="pt-BR" sz="1000" b="1" u="none" strike="noStrike" dirty="0">
                <a:solidFill>
                  <a:srgbClr val="000000"/>
                </a:solidFill>
                <a:effectLst/>
                <a:latin typeface="Source Sans Pro Light" panose="020B0403030403020204" pitchFamily="34" charset="0"/>
                <a:ea typeface="Source Sans Pro Light" panose="020B0403030403020204" pitchFamily="34" charset="0"/>
              </a:rPr>
              <a:t> </a:t>
            </a:r>
            <a:r>
              <a:rPr lang="pt-BR" sz="1000" b="1" dirty="0">
                <a:solidFill>
                  <a:schemeClr val="accent6"/>
                </a:solidFill>
                <a:latin typeface="Source Sans Pro Light" panose="020B0403030403020204" pitchFamily="34" charset="0"/>
              </a:rPr>
              <a:t>GASPARETTO</a:t>
            </a:r>
            <a:endParaRPr lang="pt-BR" sz="1000" u="none" strike="noStrike" dirty="0">
              <a:solidFill>
                <a:srgbClr val="000000"/>
              </a:solidFill>
              <a:effectLst/>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40238838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D2D677-BC39-4F1F-8ADD-19B0B6BF5250}"/>
              </a:ext>
            </a:extLst>
          </p:cNvPr>
          <p:cNvSpPr txBox="1"/>
          <p:nvPr/>
        </p:nvSpPr>
        <p:spPr>
          <a:xfrm>
            <a:off x="827964" y="742741"/>
            <a:ext cx="3397084"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5.3 Covid-19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Impactos</a:t>
            </a:r>
            <a:endParaRPr lang="en-US" sz="2400" b="1" i="1" dirty="0">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E8E43EFA-2C26-484D-82CB-61E1DD7D4854}"/>
              </a:ext>
            </a:extLst>
          </p:cNvPr>
          <p:cNvSpPr/>
          <p:nvPr/>
        </p:nvSpPr>
        <p:spPr>
          <a:xfrm>
            <a:off x="5249202" y="2022234"/>
            <a:ext cx="3595345" cy="2350900"/>
          </a:xfrm>
          <a:prstGeom prst="rect">
            <a:avLst/>
          </a:prstGeom>
        </p:spPr>
        <p:txBody>
          <a:bodyPr wrap="square">
            <a:spAutoFit/>
          </a:bodyPr>
          <a:lstStyle/>
          <a:p>
            <a:pPr algn="just">
              <a:lnSpc>
                <a:spcPct val="150000"/>
              </a:lnSpc>
            </a:pPr>
            <a:r>
              <a:rPr lang="pt-BR" sz="1100" dirty="0">
                <a:solidFill>
                  <a:schemeClr val="bg2">
                    <a:lumMod val="10000"/>
                  </a:schemeClr>
                </a:solidFill>
                <a:latin typeface="Source Sans Pro Light" panose="020B0403030403020204" pitchFamily="34" charset="0"/>
              </a:rPr>
              <a:t>	Demonstra-se através de gráfico a variação em percentual da média diária de vendas por mês em 2020, em comparação ao mesmo período de 2019.</a:t>
            </a:r>
          </a:p>
          <a:p>
            <a:pPr algn="just">
              <a:lnSpc>
                <a:spcPct val="150000"/>
              </a:lnSpc>
            </a:pPr>
            <a:endParaRPr lang="pt-BR" sz="1100" dirty="0">
              <a:solidFill>
                <a:schemeClr val="bg2">
                  <a:lumMod val="10000"/>
                </a:schemeClr>
              </a:solidFill>
              <a:latin typeface="Source Sans Pro Light" panose="020B0403030403020204" pitchFamily="34" charset="0"/>
            </a:endParaRPr>
          </a:p>
          <a:p>
            <a:pPr algn="just">
              <a:lnSpc>
                <a:spcPct val="150000"/>
              </a:lnSpc>
            </a:pPr>
            <a:r>
              <a:rPr lang="pt-BR" sz="1100" dirty="0">
                <a:solidFill>
                  <a:schemeClr val="bg2">
                    <a:lumMod val="10000"/>
                  </a:schemeClr>
                </a:solidFill>
                <a:latin typeface="Source Sans Pro Light" panose="020B0403030403020204" pitchFamily="34" charset="0"/>
              </a:rPr>
              <a:t>	</a:t>
            </a:r>
            <a:r>
              <a:rPr lang="pt-BR" sz="1100" i="1" dirty="0">
                <a:solidFill>
                  <a:schemeClr val="bg2">
                    <a:lumMod val="10000"/>
                  </a:schemeClr>
                </a:solidFill>
                <a:latin typeface="Source Sans Pro Light" panose="020B0403030403020204" pitchFamily="34" charset="0"/>
              </a:rPr>
              <a:t>Os dados foram coletados com base nas vendas registradas no Sistema Público de Escrituração Digital (Sped) – Notas Fiscais Eletrônicas (NFe). Os dados foram coletados pela Receita Federal Brasileira até o dia 30 de junho de 2020.</a:t>
            </a:r>
          </a:p>
        </p:txBody>
      </p:sp>
      <p:graphicFrame>
        <p:nvGraphicFramePr>
          <p:cNvPr id="12" name="Chart 11">
            <a:extLst>
              <a:ext uri="{FF2B5EF4-FFF2-40B4-BE49-F238E27FC236}">
                <a16:creationId xmlns:a16="http://schemas.microsoft.com/office/drawing/2014/main" id="{FBBF05E9-1325-41D5-A635-EACD6406B5E4}"/>
              </a:ext>
            </a:extLst>
          </p:cNvPr>
          <p:cNvGraphicFramePr>
            <a:graphicFrameLocks/>
          </p:cNvGraphicFramePr>
          <p:nvPr/>
        </p:nvGraphicFramePr>
        <p:xfrm>
          <a:off x="725343" y="1708770"/>
          <a:ext cx="4227657" cy="3440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62600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D2D677-BC39-4F1F-8ADD-19B0B6BF5250}"/>
              </a:ext>
            </a:extLst>
          </p:cNvPr>
          <p:cNvSpPr txBox="1"/>
          <p:nvPr/>
        </p:nvSpPr>
        <p:spPr>
          <a:xfrm>
            <a:off x="827964" y="742741"/>
            <a:ext cx="3397084"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5.3 Covid-19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Impactos</a:t>
            </a:r>
            <a:endParaRPr lang="en-US" sz="2400" b="1" i="1"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F6755101-55EF-465D-AB7E-B6226B994FE3}"/>
              </a:ext>
            </a:extLst>
          </p:cNvPr>
          <p:cNvSpPr txBox="1"/>
          <p:nvPr/>
        </p:nvSpPr>
        <p:spPr>
          <a:xfrm>
            <a:off x="725343" y="5903893"/>
            <a:ext cx="8439289" cy="400110"/>
          </a:xfrm>
          <a:prstGeom prst="rect">
            <a:avLst/>
          </a:prstGeom>
          <a:noFill/>
        </p:spPr>
        <p:txBody>
          <a:bodyPr wrap="square" rtlCol="0">
            <a:spAutoFit/>
          </a:bodyPr>
          <a:lstStyle/>
          <a:p>
            <a:r>
              <a:rPr lang="pt-BR" sz="1000" i="1">
                <a:solidFill>
                  <a:schemeClr val="tx1">
                    <a:lumMod val="50000"/>
                  </a:schemeClr>
                </a:solidFill>
                <a:latin typeface="Source Sans Pro Light" panose="020B0403030403020204" pitchFamily="34" charset="0"/>
                <a:ea typeface="Source Sans Pro Light" panose="020B0403030403020204" pitchFamily="34" charset="0"/>
              </a:rPr>
              <a:t>*Variação em relação ao período equivalente no ano anterior, considerando dias de semana equivalentes e ajustando efeitos de feriados e outras datas atípicas, conforme nota técnica e tendo como fonte a Nota Fiscal Eletrônica (NF-e) e a Nota Fiscal de Consumidor Eletrônica (NFC-e).</a:t>
            </a:r>
            <a:endParaRPr lang="pt-BR" sz="1000">
              <a:solidFill>
                <a:schemeClr val="tx1">
                  <a:lumMod val="50000"/>
                </a:schemeClr>
              </a:solidFill>
              <a:latin typeface="Source Sans Pro Light" panose="020B0403030403020204" pitchFamily="34" charset="0"/>
              <a:ea typeface="Source Sans Pro Light" panose="020B0403030403020204" pitchFamily="34" charset="0"/>
            </a:endParaRPr>
          </a:p>
        </p:txBody>
      </p:sp>
      <p:sp>
        <p:nvSpPr>
          <p:cNvPr id="3" name="TextBox 2">
            <a:extLst>
              <a:ext uri="{FF2B5EF4-FFF2-40B4-BE49-F238E27FC236}">
                <a16:creationId xmlns:a16="http://schemas.microsoft.com/office/drawing/2014/main" id="{B24A5C84-FFFC-4997-9229-2A40773C3197}"/>
              </a:ext>
            </a:extLst>
          </p:cNvPr>
          <p:cNvSpPr txBox="1"/>
          <p:nvPr/>
        </p:nvSpPr>
        <p:spPr>
          <a:xfrm>
            <a:off x="275209" y="1307433"/>
            <a:ext cx="6684884" cy="308226"/>
          </a:xfrm>
          <a:prstGeom prst="rect">
            <a:avLst/>
          </a:prstGeom>
          <a:noFill/>
        </p:spPr>
        <p:txBody>
          <a:bodyPr wrap="square" rtlCol="1">
            <a:spAutoFit/>
          </a:bodyPr>
          <a:lstStyle/>
          <a:p>
            <a:pPr>
              <a:lnSpc>
                <a:spcPct val="150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rPr>
              <a:t>	Apresenta-se abaixo as </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rPr>
              <a:t>10 maiores quedas da </a:t>
            </a:r>
            <a:r>
              <a:rPr lang="pt-BR" sz="1050" b="1" u="sng" dirty="0">
                <a:solidFill>
                  <a:schemeClr val="accent6">
                    <a:lumMod val="75000"/>
                  </a:schemeClr>
                </a:solidFill>
                <a:latin typeface="Source Sans Pro Light" panose="020B0403030403020204" pitchFamily="34" charset="0"/>
                <a:ea typeface="Source Sans Pro Light" panose="020B0403030403020204" pitchFamily="34" charset="0"/>
              </a:rPr>
              <a:t>indústria no Rio Grande do Sul</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rPr>
              <a:t>:</a:t>
            </a:r>
            <a:endParaRPr lang="ar-LY" sz="1050" b="1" dirty="0">
              <a:solidFill>
                <a:schemeClr val="accent6">
                  <a:lumMod val="75000"/>
                </a:schemeClr>
              </a:solidFill>
              <a:latin typeface="Source Sans Pro Light" panose="020B0403030403020204" pitchFamily="34" charset="0"/>
              <a:ea typeface="Source Sans Pro Light" panose="020B0403030403020204" pitchFamily="34" charset="0"/>
            </a:endParaRPr>
          </a:p>
        </p:txBody>
      </p:sp>
      <p:graphicFrame>
        <p:nvGraphicFramePr>
          <p:cNvPr id="4" name="Table 3">
            <a:extLst>
              <a:ext uri="{FF2B5EF4-FFF2-40B4-BE49-F238E27FC236}">
                <a16:creationId xmlns:a16="http://schemas.microsoft.com/office/drawing/2014/main" id="{CE03E671-691E-49BB-9742-2D3F2A608191}"/>
              </a:ext>
            </a:extLst>
          </p:cNvPr>
          <p:cNvGraphicFramePr>
            <a:graphicFrameLocks noGrp="1"/>
          </p:cNvGraphicFramePr>
          <p:nvPr/>
        </p:nvGraphicFramePr>
        <p:xfrm>
          <a:off x="926225" y="2193925"/>
          <a:ext cx="8053549" cy="2470150"/>
        </p:xfrm>
        <a:graphic>
          <a:graphicData uri="http://schemas.openxmlformats.org/drawingml/2006/table">
            <a:tbl>
              <a:tblPr/>
              <a:tblGrid>
                <a:gridCol w="244497">
                  <a:extLst>
                    <a:ext uri="{9D8B030D-6E8A-4147-A177-3AD203B41FA5}">
                      <a16:colId xmlns:a16="http://schemas.microsoft.com/office/drawing/2014/main" val="1391935737"/>
                    </a:ext>
                  </a:extLst>
                </a:gridCol>
                <a:gridCol w="2997341">
                  <a:extLst>
                    <a:ext uri="{9D8B030D-6E8A-4147-A177-3AD203B41FA5}">
                      <a16:colId xmlns:a16="http://schemas.microsoft.com/office/drawing/2014/main" val="4059351017"/>
                    </a:ext>
                  </a:extLst>
                </a:gridCol>
                <a:gridCol w="693737">
                  <a:extLst>
                    <a:ext uri="{9D8B030D-6E8A-4147-A177-3AD203B41FA5}">
                      <a16:colId xmlns:a16="http://schemas.microsoft.com/office/drawing/2014/main" val="439193776"/>
                    </a:ext>
                  </a:extLst>
                </a:gridCol>
                <a:gridCol w="693737">
                  <a:extLst>
                    <a:ext uri="{9D8B030D-6E8A-4147-A177-3AD203B41FA5}">
                      <a16:colId xmlns:a16="http://schemas.microsoft.com/office/drawing/2014/main" val="3774619440"/>
                    </a:ext>
                  </a:extLst>
                </a:gridCol>
                <a:gridCol w="774700">
                  <a:extLst>
                    <a:ext uri="{9D8B030D-6E8A-4147-A177-3AD203B41FA5}">
                      <a16:colId xmlns:a16="http://schemas.microsoft.com/office/drawing/2014/main" val="1014899100"/>
                    </a:ext>
                  </a:extLst>
                </a:gridCol>
                <a:gridCol w="774700">
                  <a:extLst>
                    <a:ext uri="{9D8B030D-6E8A-4147-A177-3AD203B41FA5}">
                      <a16:colId xmlns:a16="http://schemas.microsoft.com/office/drawing/2014/main" val="2836220179"/>
                    </a:ext>
                  </a:extLst>
                </a:gridCol>
                <a:gridCol w="693737">
                  <a:extLst>
                    <a:ext uri="{9D8B030D-6E8A-4147-A177-3AD203B41FA5}">
                      <a16:colId xmlns:a16="http://schemas.microsoft.com/office/drawing/2014/main" val="3913891421"/>
                    </a:ext>
                  </a:extLst>
                </a:gridCol>
                <a:gridCol w="1181100">
                  <a:extLst>
                    <a:ext uri="{9D8B030D-6E8A-4147-A177-3AD203B41FA5}">
                      <a16:colId xmlns:a16="http://schemas.microsoft.com/office/drawing/2014/main" val="205999267"/>
                    </a:ext>
                  </a:extLst>
                </a:gridCol>
              </a:tblGrid>
              <a:tr h="203200">
                <a:tc rowSpan="2">
                  <a:txBody>
                    <a:bodyPr/>
                    <a:lstStyle/>
                    <a:p>
                      <a:pPr algn="ctr" fontAlgn="b"/>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rowSpan="2">
                  <a:txBody>
                    <a:bodyPr/>
                    <a:lstStyle/>
                    <a:p>
                      <a:pPr algn="l" fontAlgn="ctr"/>
                      <a:r>
                        <a:rPr lang="pt-BR" sz="1050" b="1" i="0" u="none" strike="noStrike" dirty="0">
                          <a:solidFill>
                            <a:srgbClr val="FFFFFF"/>
                          </a:solidFill>
                          <a:effectLst/>
                          <a:latin typeface="Source Sans Pro Light" panose="020B0403030403020204" pitchFamily="34" charset="0"/>
                          <a:ea typeface="Source Sans Pro Light" panose="020B0403030403020204" pitchFamily="34" charset="0"/>
                        </a:rPr>
                        <a:t>Setores Industriais</a:t>
                      </a:r>
                    </a:p>
                    <a:p>
                      <a:pPr algn="l" fontAlgn="ctr"/>
                      <a:r>
                        <a:rPr lang="pt-BR" sz="1050" b="1" i="0" u="none" strike="noStrike" dirty="0">
                          <a:solidFill>
                            <a:srgbClr val="FFFFFF"/>
                          </a:solidFill>
                          <a:effectLst/>
                          <a:latin typeface="Source Sans Pro Light" panose="020B0403030403020204" pitchFamily="34" charset="0"/>
                          <a:ea typeface="Source Sans Pro Light" panose="020B0403030403020204" pitchFamily="34" charset="0"/>
                        </a:rPr>
                        <a:t>(ordenados pelo resultado acumulado)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gridSpan="5">
                  <a:txBody>
                    <a:bodyPr/>
                    <a:lstStyle/>
                    <a:p>
                      <a:pPr algn="ctr"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Evolução mês de junho de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Acumulado</a:t>
                      </a:r>
                    </a:p>
                    <a:p>
                      <a:pPr algn="ctr"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 16/03 a 3/7/2020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328936275"/>
                  </a:ext>
                </a:extLst>
              </a:tr>
              <a:tr h="406400">
                <a:tc vMerge="1">
                  <a:txBody>
                    <a:bodyPr/>
                    <a:lstStyle/>
                    <a:p>
                      <a:endParaRPr lang="pt-BR"/>
                    </a:p>
                  </a:txBody>
                  <a:tcPr/>
                </a:tc>
                <a:tc vMerge="1">
                  <a:txBody>
                    <a:bodyPr/>
                    <a:lstStyle/>
                    <a:p>
                      <a:endParaRPr lang="pt-BR"/>
                    </a:p>
                  </a:txBody>
                  <a:tcPr/>
                </a:tc>
                <a:tc>
                  <a:txBody>
                    <a:bodyPr/>
                    <a:lstStyle/>
                    <a:p>
                      <a:pPr algn="ctr"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30/5 a 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6/6 a 12/6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13/6 a 19/6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20/6 a 26/6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27/6 a 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vMerge="1">
                  <a:txBody>
                    <a:bodyPr/>
                    <a:lstStyle/>
                    <a:p>
                      <a:endParaRPr lang="pt-BR"/>
                    </a:p>
                  </a:txBody>
                  <a:tcPr/>
                </a:tc>
                <a:extLst>
                  <a:ext uri="{0D108BD9-81ED-4DB2-BD59-A6C34878D82A}">
                    <a16:rowId xmlns:a16="http://schemas.microsoft.com/office/drawing/2014/main" val="3426926753"/>
                  </a:ext>
                </a:extLst>
              </a:tr>
              <a:tr h="203200">
                <a:tc>
                  <a:txBody>
                    <a:bodyPr/>
                    <a:lstStyle/>
                    <a:p>
                      <a:pPr algn="ctr" rtl="0" fontAlgn="ctr"/>
                      <a:r>
                        <a:rPr lang="pt-BR" sz="1050" b="0" i="0" u="none" strike="noStrike" dirty="0">
                          <a:solidFill>
                            <a:srgbClr val="262626"/>
                          </a:solidFill>
                          <a:effectLst/>
                          <a:latin typeface="Source Sans Pro Light" panose="020B0403030403020204" pitchFamily="34" charset="0"/>
                          <a:ea typeface="Source Sans Pro Light" panose="020B0403030403020204" pitchFamily="34" charset="0"/>
                        </a:rPr>
                        <a:t>1</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Coureiro-Calçadista</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dirty="0">
                          <a:solidFill>
                            <a:srgbClr val="FFFFFF"/>
                          </a:solidFill>
                          <a:effectLst/>
                          <a:latin typeface="Source Sans Pro Light" panose="020B0403030403020204" pitchFamily="34" charset="0"/>
                          <a:ea typeface="Source Sans Pro Light" panose="020B0403030403020204" pitchFamily="34" charset="0"/>
                        </a:rPr>
                        <a:t>-55%</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A50000"/>
                    </a:solidFill>
                  </a:tcPr>
                </a:tc>
                <a:extLst>
                  <a:ext uri="{0D108BD9-81ED-4DB2-BD59-A6C34878D82A}">
                    <a16:rowId xmlns:a16="http://schemas.microsoft.com/office/drawing/2014/main" val="2348799479"/>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2</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Veículos</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dirty="0">
                          <a:solidFill>
                            <a:srgbClr val="AB2E2E"/>
                          </a:solidFill>
                          <a:effectLst/>
                          <a:latin typeface="Source Sans Pro Light" panose="020B0403030403020204" pitchFamily="34" charset="0"/>
                          <a:ea typeface="Source Sans Pro Light" panose="020B0403030403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dirty="0">
                          <a:solidFill>
                            <a:srgbClr val="FFFFFF"/>
                          </a:solidFill>
                          <a:effectLst/>
                          <a:latin typeface="Source Sans Pro Light" panose="020B0403030403020204" pitchFamily="34" charset="0"/>
                          <a:ea typeface="Source Sans Pro Light" panose="020B0403030403020204" pitchFamily="34" charset="0"/>
                        </a:rPr>
                        <a:t>-53%</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AF0000"/>
                    </a:solidFill>
                  </a:tcPr>
                </a:tc>
                <a:extLst>
                  <a:ext uri="{0D108BD9-81ED-4DB2-BD59-A6C34878D82A}">
                    <a16:rowId xmlns:a16="http://schemas.microsoft.com/office/drawing/2014/main" val="3977452024"/>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3</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Metalurgia</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dirty="0">
                          <a:solidFill>
                            <a:srgbClr val="FFFFFF"/>
                          </a:solidFill>
                          <a:effectLst/>
                          <a:latin typeface="Source Sans Pro Light" panose="020B0403030403020204" pitchFamily="34" charset="0"/>
                          <a:ea typeface="Source Sans Pro Light" panose="020B0403030403020204" pitchFamily="34" charset="0"/>
                        </a:rPr>
                        <a:t>-33%</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BE0000"/>
                    </a:solidFill>
                  </a:tcPr>
                </a:tc>
                <a:extLst>
                  <a:ext uri="{0D108BD9-81ED-4DB2-BD59-A6C34878D82A}">
                    <a16:rowId xmlns:a16="http://schemas.microsoft.com/office/drawing/2014/main" val="3869716809"/>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4</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Têxteis e Confecção</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-25%</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CD0000"/>
                    </a:solidFill>
                  </a:tcPr>
                </a:tc>
                <a:extLst>
                  <a:ext uri="{0D108BD9-81ED-4DB2-BD59-A6C34878D82A}">
                    <a16:rowId xmlns:a16="http://schemas.microsoft.com/office/drawing/2014/main" val="1784079754"/>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5</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Móveis</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-22%</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DC0000"/>
                    </a:solidFill>
                  </a:tcPr>
                </a:tc>
                <a:extLst>
                  <a:ext uri="{0D108BD9-81ED-4DB2-BD59-A6C34878D82A}">
                    <a16:rowId xmlns:a16="http://schemas.microsoft.com/office/drawing/2014/main" val="2899471884"/>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6</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Plásticos</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-13%</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EB0000"/>
                    </a:solidFill>
                  </a:tcPr>
                </a:tc>
                <a:extLst>
                  <a:ext uri="{0D108BD9-81ED-4DB2-BD59-A6C34878D82A}">
                    <a16:rowId xmlns:a16="http://schemas.microsoft.com/office/drawing/2014/main" val="2035992573"/>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7</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Bebidas</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-12%</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FA0000"/>
                    </a:solidFill>
                  </a:tcPr>
                </a:tc>
                <a:extLst>
                  <a:ext uri="{0D108BD9-81ED-4DB2-BD59-A6C34878D82A}">
                    <a16:rowId xmlns:a16="http://schemas.microsoft.com/office/drawing/2014/main" val="1569991055"/>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8</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Máquinas e Equipamentos</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a:solidFill>
                            <a:srgbClr val="FFFFFF"/>
                          </a:solidFill>
                          <a:effectLst/>
                          <a:latin typeface="Source Sans Pro Light" panose="020B0403030403020204" pitchFamily="34" charset="0"/>
                          <a:ea typeface="Source Sans Pro Light" panose="020B0403030403020204" pitchFamily="34" charset="0"/>
                        </a:rPr>
                        <a:t>-11%</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FF3B3B"/>
                    </a:solidFill>
                  </a:tcPr>
                </a:tc>
                <a:extLst>
                  <a:ext uri="{0D108BD9-81ED-4DB2-BD59-A6C34878D82A}">
                    <a16:rowId xmlns:a16="http://schemas.microsoft.com/office/drawing/2014/main" val="2624656106"/>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9</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Madeira, Cimento e Vidro</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dirty="0">
                          <a:solidFill>
                            <a:srgbClr val="FFFFFF"/>
                          </a:solidFill>
                          <a:effectLst/>
                          <a:latin typeface="Source Sans Pro Light" panose="020B0403030403020204" pitchFamily="34" charset="0"/>
                          <a:ea typeface="Source Sans Pro Light" panose="020B0403030403020204" pitchFamily="34" charset="0"/>
                        </a:rPr>
                        <a:t>-11%</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FF5B5B"/>
                    </a:solidFill>
                  </a:tcPr>
                </a:tc>
                <a:extLst>
                  <a:ext uri="{0D108BD9-81ED-4DB2-BD59-A6C34878D82A}">
                    <a16:rowId xmlns:a16="http://schemas.microsoft.com/office/drawing/2014/main" val="782625321"/>
                  </a:ext>
                </a:extLst>
              </a:tr>
              <a:tr h="184150">
                <a:tc>
                  <a:txBody>
                    <a:bodyPr/>
                    <a:lstStyle/>
                    <a:p>
                      <a:pPr algn="ctr"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10</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l" rtl="0" fontAlgn="ctr"/>
                      <a:r>
                        <a:rPr lang="pt-BR" sz="1050" b="0" i="0" u="none" strike="noStrike">
                          <a:solidFill>
                            <a:srgbClr val="262626"/>
                          </a:solidFill>
                          <a:effectLst/>
                          <a:latin typeface="Source Sans Pro Light" panose="020B0403030403020204" pitchFamily="34" charset="0"/>
                          <a:ea typeface="Source Sans Pro Light" panose="020B0403030403020204" pitchFamily="34" charset="0"/>
                        </a:rPr>
                        <a:t>Celulose e Papel</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912727"/>
                          </a:solidFill>
                          <a:effectLst/>
                          <a:latin typeface="Source Sans Pro Light" panose="020B0403030403020204" pitchFamily="34" charset="0"/>
                          <a:ea typeface="Source Sans Pro Light" panose="020B0403030403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AB2E2E"/>
                          </a:solidFill>
                          <a:effectLst/>
                          <a:latin typeface="Source Sans Pro Light" panose="020B0403030403020204" pitchFamily="34" charset="0"/>
                          <a:ea typeface="Source Sans Pro Light" panose="020B040303040302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2B864D"/>
                          </a:solidFill>
                          <a:effectLst/>
                          <a:latin typeface="Source Sans Pro Light" panose="020B0403030403020204" pitchFamily="34" charset="0"/>
                          <a:ea typeface="Source Sans Pro Light" panose="020B0403030403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050" b="1" i="0" u="none" strike="noStrike" dirty="0">
                          <a:solidFill>
                            <a:srgbClr val="FFFFFF"/>
                          </a:solidFill>
                          <a:effectLst/>
                          <a:latin typeface="Source Sans Pro Light" panose="020B0403030403020204" pitchFamily="34" charset="0"/>
                          <a:ea typeface="Source Sans Pro Light" panose="020B0403030403020204" pitchFamily="34" charset="0"/>
                        </a:rPr>
                        <a:t>-9%</a:t>
                      </a:r>
                    </a:p>
                  </a:txBody>
                  <a:tcPr marL="6350" marR="6350" marT="6350" marB="0" anchor="ctr">
                    <a:lnL w="6350" cap="flat" cmpd="sng" algn="ctr">
                      <a:solidFill>
                        <a:srgbClr val="111111"/>
                      </a:solidFill>
                      <a:prstDash val="solid"/>
                      <a:round/>
                      <a:headEnd type="none" w="med" len="med"/>
                      <a:tailEnd type="none" w="med" len="med"/>
                    </a:lnL>
                    <a:lnR w="6350" cap="flat" cmpd="sng" algn="ctr">
                      <a:solidFill>
                        <a:srgbClr val="111111"/>
                      </a:solidFill>
                      <a:prstDash val="solid"/>
                      <a:round/>
                      <a:headEnd type="none" w="med" len="med"/>
                      <a:tailEnd type="none" w="med" len="med"/>
                    </a:lnR>
                    <a:lnT w="6350" cap="flat" cmpd="sng" algn="ctr">
                      <a:solidFill>
                        <a:srgbClr val="111111"/>
                      </a:solidFill>
                      <a:prstDash val="solid"/>
                      <a:round/>
                      <a:headEnd type="none" w="med" len="med"/>
                      <a:tailEnd type="none" w="med" len="med"/>
                    </a:lnT>
                    <a:lnB w="6350" cap="flat" cmpd="sng" algn="ctr">
                      <a:solidFill>
                        <a:srgbClr val="111111"/>
                      </a:solidFill>
                      <a:prstDash val="solid"/>
                      <a:round/>
                      <a:headEnd type="none" w="med" len="med"/>
                      <a:tailEnd type="none" w="med" len="med"/>
                    </a:lnB>
                    <a:solidFill>
                      <a:srgbClr val="FF8585"/>
                    </a:solidFill>
                  </a:tcPr>
                </a:tc>
                <a:extLst>
                  <a:ext uri="{0D108BD9-81ED-4DB2-BD59-A6C34878D82A}">
                    <a16:rowId xmlns:a16="http://schemas.microsoft.com/office/drawing/2014/main" val="334727692"/>
                  </a:ext>
                </a:extLst>
              </a:tr>
            </a:tbl>
          </a:graphicData>
        </a:graphic>
      </p:graphicFrame>
    </p:spTree>
    <p:extLst>
      <p:ext uri="{BB962C8B-B14F-4D97-AF65-F5344CB8AC3E}">
        <p14:creationId xmlns:p14="http://schemas.microsoft.com/office/powerpoint/2010/main" val="30481752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D2D677-BC39-4F1F-8ADD-19B0B6BF5250}"/>
              </a:ext>
            </a:extLst>
          </p:cNvPr>
          <p:cNvSpPr txBox="1"/>
          <p:nvPr/>
        </p:nvSpPr>
        <p:spPr>
          <a:xfrm>
            <a:off x="827964" y="742741"/>
            <a:ext cx="3397084"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5.3 Covid-19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Impactos</a:t>
            </a:r>
            <a:endParaRPr lang="en-US" sz="2400" b="1" i="1"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66D57EB0-7747-4212-828E-8C7EB3D81ECF}"/>
              </a:ext>
            </a:extLst>
          </p:cNvPr>
          <p:cNvSpPr txBox="1"/>
          <p:nvPr/>
        </p:nvSpPr>
        <p:spPr>
          <a:xfrm>
            <a:off x="450856" y="1338988"/>
            <a:ext cx="6606891" cy="318613"/>
          </a:xfrm>
          <a:prstGeom prst="rect">
            <a:avLst/>
          </a:prstGeom>
          <a:noFill/>
        </p:spPr>
        <p:txBody>
          <a:bodyPr wrap="square" rtlCol="1">
            <a:spAutoFit/>
          </a:bodyPr>
          <a:lstStyle/>
          <a:p>
            <a:pPr>
              <a:lnSpc>
                <a:spcPct val="150000"/>
              </a:lnSpc>
            </a:pPr>
            <a:r>
              <a:rPr lang="pt-BR" sz="1050">
                <a:solidFill>
                  <a:schemeClr val="bg2">
                    <a:lumMod val="10000"/>
                  </a:schemeClr>
                </a:solidFill>
                <a:latin typeface="Source Sans Pro Light" panose="020B0403030403020204" pitchFamily="34" charset="0"/>
                <a:ea typeface="Source Sans Pro Light" panose="020B0403030403020204" pitchFamily="34" charset="0"/>
              </a:rPr>
              <a:t>	Evolução do consumo. Apresenta-se abaixo as </a:t>
            </a:r>
            <a:r>
              <a:rPr lang="pt-BR" sz="1050" b="1">
                <a:solidFill>
                  <a:schemeClr val="accent6">
                    <a:lumMod val="75000"/>
                  </a:schemeClr>
                </a:solidFill>
                <a:latin typeface="Source Sans Pro Light" panose="020B0403030403020204" pitchFamily="34" charset="0"/>
                <a:ea typeface="Source Sans Pro Light" panose="020B0403030403020204" pitchFamily="34" charset="0"/>
              </a:rPr>
              <a:t>10 maiores quedas do varejo*:</a:t>
            </a:r>
            <a:endParaRPr lang="ar-LY" sz="1050" b="1">
              <a:solidFill>
                <a:schemeClr val="accent6">
                  <a:lumMod val="75000"/>
                </a:schemeClr>
              </a:solidFill>
              <a:latin typeface="Source Sans Pro Light" panose="020B0403030403020204" pitchFamily="34" charset="0"/>
              <a:ea typeface="Source Sans Pro Light" panose="020B0403030403020204" pitchFamily="34" charset="0"/>
            </a:endParaRPr>
          </a:p>
        </p:txBody>
      </p:sp>
      <p:sp>
        <p:nvSpPr>
          <p:cNvPr id="4" name="Rectangle 3">
            <a:extLst>
              <a:ext uri="{FF2B5EF4-FFF2-40B4-BE49-F238E27FC236}">
                <a16:creationId xmlns:a16="http://schemas.microsoft.com/office/drawing/2014/main" id="{47B9BBC1-7DD2-4B87-A40B-11AB23C8A4F8}"/>
              </a:ext>
            </a:extLst>
          </p:cNvPr>
          <p:cNvSpPr/>
          <p:nvPr/>
        </p:nvSpPr>
        <p:spPr>
          <a:xfrm>
            <a:off x="706634" y="5737944"/>
            <a:ext cx="8384100" cy="553998"/>
          </a:xfrm>
          <a:prstGeom prst="rect">
            <a:avLst/>
          </a:prstGeom>
        </p:spPr>
        <p:txBody>
          <a:bodyPr wrap="square">
            <a:spAutoFit/>
          </a:bodyPr>
          <a:lstStyle/>
          <a:p>
            <a:r>
              <a:rPr lang="pt-BR" sz="1000" i="1">
                <a:solidFill>
                  <a:schemeClr val="bg2">
                    <a:lumMod val="10000"/>
                  </a:schemeClr>
                </a:solidFill>
                <a:latin typeface="Source Sans Pro Light" panose="020B0403030403020204" pitchFamily="34" charset="0"/>
                <a:ea typeface="Source Sans Pro Light" panose="020B0403030403020204" pitchFamily="34" charset="0"/>
              </a:rPr>
              <a:t>*Vendas de produtos no varejo, a consumidor final, no âmbito do ICMS, exceto combustíveis, energia elétrica e serviços de transporte e telecomunicação. </a:t>
            </a:r>
          </a:p>
          <a:p>
            <a:r>
              <a:rPr lang="pt-BR" sz="1000" i="1">
                <a:solidFill>
                  <a:schemeClr val="bg2">
                    <a:lumMod val="10000"/>
                  </a:schemeClr>
                </a:solidFill>
                <a:latin typeface="Source Sans Pro Light" panose="020B0403030403020204" pitchFamily="34" charset="0"/>
                <a:ea typeface="Source Sans Pro Light" panose="020B0403030403020204" pitchFamily="34" charset="0"/>
              </a:rPr>
              <a:t>*Variação em relação ao período equivalente no ano anterior, tendo como fonte a Nota Fiscal Eletrônica (NF-e) e a Nota Fiscal de Consumidor Eletrônica (NFC-e), considerando dias de semana equivalentes e ajustando efeitos de feriados e outras datas atípicas, como por exemplo Corpus Christi, conforme nota técnica.</a:t>
            </a:r>
          </a:p>
        </p:txBody>
      </p:sp>
      <p:graphicFrame>
        <p:nvGraphicFramePr>
          <p:cNvPr id="6" name="Table 5">
            <a:extLst>
              <a:ext uri="{FF2B5EF4-FFF2-40B4-BE49-F238E27FC236}">
                <a16:creationId xmlns:a16="http://schemas.microsoft.com/office/drawing/2014/main" id="{DF972702-DC1F-44E8-9157-9FDFEB782E55}"/>
              </a:ext>
            </a:extLst>
          </p:cNvPr>
          <p:cNvGraphicFramePr>
            <a:graphicFrameLocks noGrp="1"/>
          </p:cNvGraphicFramePr>
          <p:nvPr/>
        </p:nvGraphicFramePr>
        <p:xfrm>
          <a:off x="659606" y="2189597"/>
          <a:ext cx="8586788" cy="2478805"/>
        </p:xfrm>
        <a:graphic>
          <a:graphicData uri="http://schemas.openxmlformats.org/drawingml/2006/table">
            <a:tbl>
              <a:tblPr/>
              <a:tblGrid>
                <a:gridCol w="215900">
                  <a:extLst>
                    <a:ext uri="{9D8B030D-6E8A-4147-A177-3AD203B41FA5}">
                      <a16:colId xmlns:a16="http://schemas.microsoft.com/office/drawing/2014/main" val="1965923116"/>
                    </a:ext>
                  </a:extLst>
                </a:gridCol>
                <a:gridCol w="6986588">
                  <a:extLst>
                    <a:ext uri="{9D8B030D-6E8A-4147-A177-3AD203B41FA5}">
                      <a16:colId xmlns:a16="http://schemas.microsoft.com/office/drawing/2014/main" val="846153300"/>
                    </a:ext>
                  </a:extLst>
                </a:gridCol>
                <a:gridCol w="1384300">
                  <a:extLst>
                    <a:ext uri="{9D8B030D-6E8A-4147-A177-3AD203B41FA5}">
                      <a16:colId xmlns:a16="http://schemas.microsoft.com/office/drawing/2014/main" val="2509009500"/>
                    </a:ext>
                  </a:extLst>
                </a:gridCol>
              </a:tblGrid>
              <a:tr h="406400">
                <a:tc>
                  <a:txBody>
                    <a:bodyPr/>
                    <a:lstStyle/>
                    <a:p>
                      <a:pPr algn="l" rtl="0" fontAlgn="ctr"/>
                      <a:r>
                        <a:rPr lang="pt-BR" sz="1200" b="0" i="0" u="none" strike="noStrike">
                          <a:solidFill>
                            <a:srgbClr val="000000"/>
                          </a:solidFill>
                          <a:effectLst/>
                          <a:latin typeface="Source Sans Pro Light" panose="020B0403030403020204" pitchFamily="34" charset="0"/>
                        </a:rPr>
                        <a:t> </a:t>
                      </a:r>
                    </a:p>
                  </a:txBody>
                  <a:tcPr marL="6350" marR="6350" marT="6350" marB="0" anchor="ctr">
                    <a:lnL w="6350" cap="flat" cmpd="sng" algn="ctr">
                      <a:solidFill>
                        <a:srgbClr val="656D78"/>
                      </a:solidFill>
                      <a:prstDash val="solid"/>
                      <a:round/>
                      <a:headEnd type="none" w="med" len="med"/>
                      <a:tailEnd type="none" w="med" len="med"/>
                    </a:lnL>
                    <a:lnR w="6350" cap="flat" cmpd="sng" algn="ctr">
                      <a:solidFill>
                        <a:srgbClr val="656D78"/>
                      </a:solidFill>
                      <a:prstDash val="solid"/>
                      <a:round/>
                      <a:headEnd type="none" w="med" len="med"/>
                      <a:tailEnd type="none" w="med" len="med"/>
                    </a:lnR>
                    <a:lnT w="6350" cap="flat" cmpd="sng" algn="ctr">
                      <a:solidFill>
                        <a:srgbClr val="656D7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rtl="0" fontAlgn="ctr"/>
                      <a:r>
                        <a:rPr lang="pt-BR" sz="1200" b="1" i="0" u="none" strike="noStrike" dirty="0">
                          <a:solidFill>
                            <a:srgbClr val="FFFFFF"/>
                          </a:solidFill>
                          <a:effectLst/>
                          <a:latin typeface="Source Sans Pro" panose="020B0503030403020204" pitchFamily="34" charset="0"/>
                        </a:rPr>
                        <a:t>Mercadorias (ordenados pelo resultado acumulado)</a:t>
                      </a:r>
                    </a:p>
                  </a:txBody>
                  <a:tcPr marL="6350" marR="6350" marT="6350" marB="0" anchor="ctr">
                    <a:lnL w="6350" cap="flat" cmpd="sng" algn="ctr">
                      <a:solidFill>
                        <a:srgbClr val="656D78"/>
                      </a:solidFill>
                      <a:prstDash val="solid"/>
                      <a:round/>
                      <a:headEnd type="none" w="med" len="med"/>
                      <a:tailEnd type="none" w="med" len="med"/>
                    </a:lnL>
                    <a:lnR w="6350" cap="flat" cmpd="sng" algn="ctr">
                      <a:solidFill>
                        <a:srgbClr val="656D78"/>
                      </a:solidFill>
                      <a:prstDash val="solid"/>
                      <a:round/>
                      <a:headEnd type="none" w="med" len="med"/>
                      <a:tailEnd type="none" w="med" len="med"/>
                    </a:lnR>
                    <a:lnT w="6350" cap="flat" cmpd="sng" algn="ctr">
                      <a:solidFill>
                        <a:srgbClr val="656D7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pt-BR" sz="1200" b="1" i="0" u="none" strike="noStrike">
                          <a:solidFill>
                            <a:srgbClr val="FFFFFF"/>
                          </a:solidFill>
                          <a:effectLst/>
                          <a:latin typeface="Source Sans Pro" panose="020B0503030403020204" pitchFamily="34" charset="0"/>
                        </a:rPr>
                        <a:t>Acumulado 16/03 a 12/06/2020</a:t>
                      </a:r>
                    </a:p>
                  </a:txBody>
                  <a:tcPr marL="6350" marR="6350" marT="6350" marB="0" anchor="ctr">
                    <a:lnL w="6350" cap="flat" cmpd="sng" algn="ctr">
                      <a:solidFill>
                        <a:srgbClr val="656D78"/>
                      </a:solidFill>
                      <a:prstDash val="solid"/>
                      <a:round/>
                      <a:headEnd type="none" w="med" len="med"/>
                      <a:tailEnd type="none" w="med" len="med"/>
                    </a:lnL>
                    <a:lnR w="6350" cap="flat" cmpd="sng" algn="ctr">
                      <a:solidFill>
                        <a:srgbClr val="656D78"/>
                      </a:solidFill>
                      <a:prstDash val="solid"/>
                      <a:round/>
                      <a:headEnd type="none" w="med" len="med"/>
                      <a:tailEnd type="none" w="med" len="med"/>
                    </a:lnR>
                    <a:lnT w="6350" cap="flat" cmpd="sng" algn="ctr">
                      <a:solidFill>
                        <a:srgbClr val="656D7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45751504"/>
                  </a:ext>
                </a:extLst>
              </a:tr>
              <a:tr h="203200">
                <a:tc>
                  <a:txBody>
                    <a:bodyPr/>
                    <a:lstStyle/>
                    <a:p>
                      <a:pPr algn="ctr" rtl="0" fontAlgn="ctr"/>
                      <a:r>
                        <a:rPr lang="pt-BR" sz="1200" b="0" i="0" u="none" strike="noStrike" dirty="0">
                          <a:solidFill>
                            <a:srgbClr val="262626"/>
                          </a:solidFill>
                          <a:effectLst/>
                          <a:latin typeface="Source Sans Pro Light" panose="020B0403030403020204" pitchFamily="34" charset="0"/>
                          <a:ea typeface="Source Sans Pro Light" panose="020B0403030403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200" b="0" i="0" u="none" strike="noStrike">
                          <a:solidFill>
                            <a:srgbClr val="262626"/>
                          </a:solidFill>
                          <a:effectLst/>
                          <a:latin typeface="Source Sans Pro Light" panose="020B0403030403020204" pitchFamily="34" charset="0"/>
                          <a:ea typeface="Source Sans Pro Light" panose="020B0403030403020204" pitchFamily="34" charset="0"/>
                        </a:rPr>
                        <a:t>Vestuário e seus acessórios, exceto de malha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00"/>
                    </a:solidFill>
                  </a:tcPr>
                </a:tc>
                <a:extLst>
                  <a:ext uri="{0D108BD9-81ED-4DB2-BD59-A6C34878D82A}">
                    <a16:rowId xmlns:a16="http://schemas.microsoft.com/office/drawing/2014/main" val="2875538488"/>
                  </a:ext>
                </a:extLst>
              </a:tr>
              <a:tr h="243605">
                <a:tc>
                  <a:txBody>
                    <a:bodyPr/>
                    <a:lstStyle/>
                    <a:p>
                      <a:pPr algn="ctr"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Pérolas, pedras preciosas ou semipreciosas e semelhantes, metais preciosos, folheados ou chapeados, bijuterias e moedas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0000"/>
                    </a:solidFill>
                  </a:tcPr>
                </a:tc>
                <a:extLst>
                  <a:ext uri="{0D108BD9-81ED-4DB2-BD59-A6C34878D82A}">
                    <a16:rowId xmlns:a16="http://schemas.microsoft.com/office/drawing/2014/main" val="3163890382"/>
                  </a:ext>
                </a:extLst>
              </a:tr>
              <a:tr h="203200">
                <a:tc>
                  <a:txBody>
                    <a:bodyPr/>
                    <a:lstStyle/>
                    <a:p>
                      <a:pPr algn="ctr" rtl="0" fontAlgn="ctr"/>
                      <a:r>
                        <a:rPr lang="pt-BR" sz="1200" b="0" i="0" u="none" strike="noStrike">
                          <a:solidFill>
                            <a:srgbClr val="262626"/>
                          </a:solidFill>
                          <a:effectLst/>
                          <a:latin typeface="Source Sans Pro Light" panose="020B0403030403020204" pitchFamily="34" charset="0"/>
                          <a:ea typeface="Source Sans Pro Light" panose="020B0403030403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200" b="0" i="0" u="none" strike="noStrike" dirty="0">
                          <a:solidFill>
                            <a:srgbClr val="262626"/>
                          </a:solidFill>
                          <a:effectLst/>
                          <a:latin typeface="Source Sans Pro Light" panose="020B0403030403020204" pitchFamily="34" charset="0"/>
                          <a:ea typeface="Source Sans Pro Light" panose="020B0403030403020204" pitchFamily="34" charset="0"/>
                        </a:rPr>
                        <a:t>Calçado, polainas e artigos semelhantes; suas partes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0000"/>
                    </a:solidFill>
                  </a:tcPr>
                </a:tc>
                <a:extLst>
                  <a:ext uri="{0D108BD9-81ED-4DB2-BD59-A6C34878D82A}">
                    <a16:rowId xmlns:a16="http://schemas.microsoft.com/office/drawing/2014/main" val="1385686749"/>
                  </a:ext>
                </a:extLst>
              </a:tr>
              <a:tr h="203200">
                <a:tc>
                  <a:txBody>
                    <a:bodyPr/>
                    <a:lstStyle/>
                    <a:p>
                      <a:pPr algn="ctr" rtl="0" fontAlgn="ctr"/>
                      <a:r>
                        <a:rPr lang="pt-BR" sz="1200" b="0" i="0" u="none" strike="noStrike">
                          <a:solidFill>
                            <a:srgbClr val="262626"/>
                          </a:solidFill>
                          <a:effectLst/>
                          <a:latin typeface="Source Sans Pro Light" panose="020B0403030403020204" pitchFamily="34" charset="0"/>
                          <a:ea typeface="Source Sans Pro Light" panose="020B0403030403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200" b="0" i="0" u="none" strike="noStrike" dirty="0">
                          <a:solidFill>
                            <a:srgbClr val="262626"/>
                          </a:solidFill>
                          <a:effectLst/>
                          <a:latin typeface="Source Sans Pro Light" panose="020B0403030403020204" pitchFamily="34" charset="0"/>
                          <a:ea typeface="Source Sans Pro Light" panose="020B0403030403020204" pitchFamily="34" charset="0"/>
                        </a:rPr>
                        <a:t>Vestuário e seus acessórios, de malha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0000"/>
                    </a:solidFill>
                  </a:tcPr>
                </a:tc>
                <a:extLst>
                  <a:ext uri="{0D108BD9-81ED-4DB2-BD59-A6C34878D82A}">
                    <a16:rowId xmlns:a16="http://schemas.microsoft.com/office/drawing/2014/main" val="2805240173"/>
                  </a:ext>
                </a:extLst>
              </a:tr>
              <a:tr h="203200">
                <a:tc>
                  <a:txBody>
                    <a:bodyPr/>
                    <a:lstStyle/>
                    <a:p>
                      <a:pPr algn="ctr"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Veículos automóveis, tratores, ciclos e outros veículos terrestres, suas partes e acessórios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0000"/>
                    </a:solidFill>
                  </a:tcPr>
                </a:tc>
                <a:extLst>
                  <a:ext uri="{0D108BD9-81ED-4DB2-BD59-A6C34878D82A}">
                    <a16:rowId xmlns:a16="http://schemas.microsoft.com/office/drawing/2014/main" val="1456896067"/>
                  </a:ext>
                </a:extLst>
              </a:tr>
              <a:tr h="203200">
                <a:tc>
                  <a:txBody>
                    <a:bodyPr/>
                    <a:lstStyle/>
                    <a:p>
                      <a:pPr algn="ctr"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Preparações alimentícias diversas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0000"/>
                    </a:solidFill>
                  </a:tcPr>
                </a:tc>
                <a:extLst>
                  <a:ext uri="{0D108BD9-81ED-4DB2-BD59-A6C34878D82A}">
                    <a16:rowId xmlns:a16="http://schemas.microsoft.com/office/drawing/2014/main" val="1761191951"/>
                  </a:ext>
                </a:extLst>
              </a:tr>
              <a:tr h="203200">
                <a:tc>
                  <a:txBody>
                    <a:bodyPr/>
                    <a:lstStyle/>
                    <a:p>
                      <a:pPr algn="ctr"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Instrumentos e aparelhos de óptica, fotografia, cinematografia, medida, controle, precisão e médico-cirúrgicos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0000"/>
                    </a:solidFill>
                  </a:tcPr>
                </a:tc>
                <a:extLst>
                  <a:ext uri="{0D108BD9-81ED-4DB2-BD59-A6C34878D82A}">
                    <a16:rowId xmlns:a16="http://schemas.microsoft.com/office/drawing/2014/main" val="179740984"/>
                  </a:ext>
                </a:extLst>
              </a:tr>
              <a:tr h="203200">
                <a:tc>
                  <a:txBody>
                    <a:bodyPr/>
                    <a:lstStyle/>
                    <a:p>
                      <a:pPr algn="ctr"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Móveis, colchões, almofadas e semelhantes; aparelhos de iluminação; anúncios; construções pré-fabricadas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0000"/>
                    </a:solidFill>
                  </a:tcPr>
                </a:tc>
                <a:extLst>
                  <a:ext uri="{0D108BD9-81ED-4DB2-BD59-A6C34878D82A}">
                    <a16:rowId xmlns:a16="http://schemas.microsoft.com/office/drawing/2014/main" val="4045759308"/>
                  </a:ext>
                </a:extLst>
              </a:tr>
              <a:tr h="203200">
                <a:tc>
                  <a:txBody>
                    <a:bodyPr/>
                    <a:lstStyle/>
                    <a:p>
                      <a:pPr algn="ctr"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Óleos essenciais e resinoides; produtos de perfumaria ou de toucador preparados e preparações cosméticas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B3B"/>
                    </a:solidFill>
                  </a:tcPr>
                </a:tc>
                <a:extLst>
                  <a:ext uri="{0D108BD9-81ED-4DB2-BD59-A6C34878D82A}">
                    <a16:rowId xmlns:a16="http://schemas.microsoft.com/office/drawing/2014/main" val="3635785024"/>
                  </a:ext>
                </a:extLst>
              </a:tr>
              <a:tr h="203200">
                <a:tc>
                  <a:txBody>
                    <a:bodyPr/>
                    <a:lstStyle/>
                    <a:p>
                      <a:pPr algn="ctr"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pt-BR" sz="1100" b="0" i="0" u="none" strike="noStrike">
                          <a:solidFill>
                            <a:srgbClr val="262626"/>
                          </a:solidFill>
                          <a:effectLst/>
                          <a:latin typeface="Source Sans Pro Light" panose="020B0403030403020204" pitchFamily="34" charset="0"/>
                          <a:ea typeface="Source Sans Pro Light" panose="020B0403030403020204" pitchFamily="34" charset="0"/>
                        </a:rPr>
                        <a:t>Bebidas, líquidos alcoólicos e vinagres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200" b="1" i="0" u="none" strike="noStrike" dirty="0">
                          <a:solidFill>
                            <a:srgbClr val="FFFFFF"/>
                          </a:solidFill>
                          <a:effectLst/>
                          <a:latin typeface="Source Sans Pro Light" panose="020B0403030403020204" pitchFamily="34" charset="0"/>
                          <a:ea typeface="Source Sans Pro Light" panose="020B0403030403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val="841998371"/>
                  </a:ext>
                </a:extLst>
              </a:tr>
            </a:tbl>
          </a:graphicData>
        </a:graphic>
      </p:graphicFrame>
    </p:spTree>
    <p:extLst>
      <p:ext uri="{BB962C8B-B14F-4D97-AF65-F5344CB8AC3E}">
        <p14:creationId xmlns:p14="http://schemas.microsoft.com/office/powerpoint/2010/main" val="402694872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824667-EC74-4014-99FA-89AF297A2742}"/>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678116" y="3267594"/>
            <a:ext cx="2369294"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dirty="0">
                <a:solidFill>
                  <a:schemeClr val="bg1"/>
                </a:solidFill>
                <a:latin typeface="Source Sans Pro" panose="020B0503030403020204" pitchFamily="34" charset="0"/>
              </a:rPr>
              <a:t>6. INFORMAÇÕES ADICIONAIS</a:t>
            </a:r>
            <a:endParaRPr lang="pt-BR" sz="1706"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753114" y="3032385"/>
            <a:ext cx="3667280" cy="1471610"/>
          </a:xfrm>
          <a:prstGeom prst="rect">
            <a:avLst/>
          </a:prstGeom>
        </p:spPr>
        <p:txBody>
          <a:bodyPr vert="horz" lIns="68580" tIns="34290" rIns="68580" bIns="3429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6.1. Cumprimento das Obrigações</a:t>
            </a:r>
          </a:p>
          <a:p>
            <a:endParaRPr lang="pt-BR" sz="19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1256555" y="1788533"/>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9971490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7555" y="760987"/>
            <a:ext cx="4681090"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6.1 </a:t>
            </a:r>
            <a:r>
              <a:rPr lang="en-US" sz="2400" b="1" dirty="0" err="1">
                <a:latin typeface="Source Sans Pro" panose="020B0503030403020204" pitchFamily="34" charset="0"/>
                <a:ea typeface="Source Sans Pro" panose="020B0503030403020204" pitchFamily="34" charset="0"/>
              </a:rPr>
              <a:t>Cumprimento</a:t>
            </a:r>
            <a:r>
              <a:rPr lang="en-US" sz="2400" b="1" dirty="0">
                <a:latin typeface="Source Sans Pro" panose="020B0503030403020204" pitchFamily="34" charset="0"/>
                <a:ea typeface="Source Sans Pro" panose="020B0503030403020204" pitchFamily="34" charset="0"/>
              </a:rPr>
              <a:t> das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Obrigações</a:t>
            </a:r>
            <a:endParaRPr lang="en-US" sz="2400" b="1" dirty="0">
              <a:latin typeface="Source Sans Pro" panose="020B0503030403020204" pitchFamily="34" charset="0"/>
              <a:ea typeface="Source Sans Pro" panose="020B0503030403020204" pitchFamily="34" charset="0"/>
            </a:endParaRPr>
          </a:p>
        </p:txBody>
      </p:sp>
      <p:sp>
        <p:nvSpPr>
          <p:cNvPr id="46" name="Rectangle 45">
            <a:extLst>
              <a:ext uri="{FF2B5EF4-FFF2-40B4-BE49-F238E27FC236}">
                <a16:creationId xmlns:a16="http://schemas.microsoft.com/office/drawing/2014/main" id="{8034B353-9511-4EFB-A102-DA156FB1C662}"/>
              </a:ext>
            </a:extLst>
          </p:cNvPr>
          <p:cNvSpPr/>
          <p:nvPr/>
        </p:nvSpPr>
        <p:spPr>
          <a:xfrm>
            <a:off x="839537" y="1470291"/>
            <a:ext cx="8368632" cy="5008046"/>
          </a:xfrm>
          <a:prstGeom prst="rect">
            <a:avLst/>
          </a:prstGeom>
        </p:spPr>
        <p:txBody>
          <a:bodyPr wrap="square" numCol="2" spcCol="180000" anchor="t">
            <a:spAutoFit/>
          </a:bodyPr>
          <a:lstStyle/>
          <a:p>
            <a:pPr algn="just" defTabSz="178247">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a:p>
            <a:pPr algn="just" defTabSz="178247">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Na qualidade de auxiliar do Juízo, além de manter o credor informado acerca do andamento das atividades da Recuperanda e dos trâmites processuais, um dos papeis da equipe de Administração Judicial é o de fiscalizar as atividades da Recuperanda, especialmente no que tange ao cumprimento das obrigações que lhe são impostas pela </a:t>
            </a:r>
            <a:r>
              <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Lei nº 11.101/05</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a:p>
            <a:pPr indent="178247" algn="just" defTabSz="178247">
              <a:lnSpc>
                <a:spcPct val="150000"/>
              </a:lnSpc>
              <a:buFont typeface="Wingdings" panose="05000000000000000000" pitchFamily="2" charset="2"/>
              <a:buChar char="§"/>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178247">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Em 04 de agosto de 2020, esta Equipe Técnica realizou inspeção </a:t>
            </a: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on time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nas dependências da Recuperanda, mesma data em que reuniu-se virtualmente com os representantes da Empresa. Através destes procedimentos, </a:t>
            </a:r>
            <a:r>
              <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pode-se</a:t>
            </a:r>
            <a:r>
              <a:rPr lang="pt-BR" sz="110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constatar</a:t>
            </a:r>
            <a:r>
              <a:rPr lang="pt-BR" sz="1100" b="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que as atividades estão ocorrendo normalmente</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178247">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178247">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Ainda, observa-se que com relação à pandemia, estão sendo observadas as regras impostas pelo Decreto Municipal para o exercício das suas atividades.</a:t>
            </a:r>
          </a:p>
          <a:p>
            <a:pPr algn="just" defTabSz="178247">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178247">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47" name="Graphic 46" descr="Checkmark">
            <a:extLst>
              <a:ext uri="{FF2B5EF4-FFF2-40B4-BE49-F238E27FC236}">
                <a16:creationId xmlns:a16="http://schemas.microsoft.com/office/drawing/2014/main" id="{45C169E0-B448-4685-B949-872C3C9AF7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8645" y="2211076"/>
            <a:ext cx="3229442" cy="352647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5193242"/>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AADF94-E2A2-4C0E-8D91-8814563156A1}"/>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105951" y="3438707"/>
            <a:ext cx="2369294"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dirty="0">
                <a:solidFill>
                  <a:schemeClr val="bg1"/>
                </a:solidFill>
                <a:latin typeface="Source Sans Pro" panose="020B0503030403020204" pitchFamily="34" charset="0"/>
              </a:rPr>
              <a:t>7. REGISTRO FOTOGRÁFICO</a:t>
            </a:r>
            <a:endParaRPr lang="pt-BR" sz="1706"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5024813" y="2814525"/>
            <a:ext cx="2465650" cy="453066"/>
          </a:xfrm>
          <a:prstGeom prst="rect">
            <a:avLst/>
          </a:prstGeom>
        </p:spPr>
        <p:txBody>
          <a:bodyPr vert="horz" lIns="68580" tIns="34290" rIns="68580" bIns="3429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7. Registro Fotográfico</a:t>
            </a:r>
          </a:p>
          <a:p>
            <a:endParaRPr lang="pt-BR" sz="19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684390" y="1959646"/>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8275058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1115" y="615318"/>
            <a:ext cx="4442242"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1.1 </a:t>
            </a:r>
            <a:r>
              <a:rPr lang="en-US" sz="2400" b="1" dirty="0" err="1">
                <a:latin typeface="Source Sans Pro" panose="020B0503030403020204" pitchFamily="34" charset="0"/>
                <a:ea typeface="Source Sans Pro" panose="020B0503030403020204" pitchFamily="34" charset="0"/>
              </a:rPr>
              <a:t>Considerações</a:t>
            </a:r>
            <a:r>
              <a:rPr lang="en-US" sz="2400" b="1" dirty="0">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Preliminares</a:t>
            </a:r>
            <a:endParaRPr lang="en-US" sz="2400" b="1" dirty="0">
              <a:latin typeface="Source Sans Pro" panose="020B0503030403020204" pitchFamily="34" charset="0"/>
              <a:ea typeface="Source Sans Pro" panose="020B0503030403020204" pitchFamily="34" charset="0"/>
            </a:endParaRPr>
          </a:p>
        </p:txBody>
      </p:sp>
      <p:sp>
        <p:nvSpPr>
          <p:cNvPr id="4" name="Rectangle 3">
            <a:extLst>
              <a:ext uri="{FF2B5EF4-FFF2-40B4-BE49-F238E27FC236}">
                <a16:creationId xmlns:a16="http://schemas.microsoft.com/office/drawing/2014/main" id="{DA6063CC-462D-4442-87C6-A31C00B6AC6C}"/>
              </a:ext>
            </a:extLst>
          </p:cNvPr>
          <p:cNvSpPr/>
          <p:nvPr/>
        </p:nvSpPr>
        <p:spPr>
          <a:xfrm>
            <a:off x="825950" y="1326147"/>
            <a:ext cx="8254100" cy="5156668"/>
          </a:xfrm>
          <a:prstGeom prst="rect">
            <a:avLst/>
          </a:prstGeom>
        </p:spPr>
        <p:txBody>
          <a:bodyPr wrap="square" numCol="2" spcCol="180000">
            <a:spAutoFit/>
          </a:bodyPr>
          <a:lstStyle/>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Primeiramente, cumpre referir as premissas que embasaram este relatório, bem como destacar alguns pontos que esta Equipe Técnica julga pertinentes para uma melhor compreensão do trabalho desenvolvido.</a:t>
            </a:r>
            <a:endParaRPr lang="en-US"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 </a:t>
            </a:r>
            <a:endParaRPr lang="en-US"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Para esta Equipe Técnica chegar às conclusões apresentadas no presente relatório, entre outros aspectos: (i) foram tomadas como boas e válidas as informações contidas nas demonstrações contábeis de </a:t>
            </a:r>
            <a:r>
              <a:rPr lang="pt-BR" sz="1050" b="1" dirty="0">
                <a:solidFill>
                  <a:srgbClr val="0070C0"/>
                </a:solidFill>
                <a:latin typeface="Source Sans Pro Light" panose="020B0403030403020204" pitchFamily="34" charset="0"/>
              </a:rPr>
              <a:t>Rio Prata Indústria de Fixadores Ltda. (“Rio Prata”)</a:t>
            </a:r>
            <a:r>
              <a:rPr lang="pt-BR" sz="1050" dirty="0">
                <a:solidFill>
                  <a:schemeClr val="bg2">
                    <a:lumMod val="10000"/>
                  </a:schemeClr>
                </a:solidFill>
                <a:latin typeface="Source Sans Pro Light" panose="020B0403030403020204" pitchFamily="34" charset="0"/>
              </a:rPr>
              <a:t>, as quais foram fornecidas por seus representantes; e (ii) foram conduzidas discussões com membros integrantes da administração sobre os negócios e as operações da referida sociedade empresária.</a:t>
            </a:r>
            <a:endParaRPr lang="en-US"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 </a:t>
            </a:r>
            <a:endParaRPr lang="en-US"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Nenhum dos profissionais que participaram da elaboração deste relatório têm qualquer interesse financeiro na </a:t>
            </a:r>
            <a:r>
              <a:rPr lang="pt-BR" sz="1050" dirty="0" err="1">
                <a:solidFill>
                  <a:schemeClr val="bg2">
                    <a:lumMod val="10000"/>
                  </a:schemeClr>
                </a:solidFill>
                <a:latin typeface="Source Sans Pro Light" panose="020B0403030403020204" pitchFamily="34" charset="0"/>
              </a:rPr>
              <a:t>Recuperanda</a:t>
            </a:r>
            <a:r>
              <a:rPr lang="pt-BR" sz="1050" dirty="0">
                <a:solidFill>
                  <a:schemeClr val="bg2">
                    <a:lumMod val="10000"/>
                  </a:schemeClr>
                </a:solidFill>
                <a:latin typeface="Source Sans Pro Light" panose="020B0403030403020204" pitchFamily="34" charset="0"/>
              </a:rPr>
              <a:t> ou qualquer relação com quaisquer das partes envolvidas, o que caracteriza o caráter independente desta Equipe em relação ao presente trabalho.</a:t>
            </a:r>
          </a:p>
          <a:p>
            <a:pPr marL="87249" indent="178247" algn="just" defTabSz="178247">
              <a:lnSpc>
                <a:spcPct val="150000"/>
              </a:lnSpc>
            </a:pPr>
            <a:endParaRPr lang="en-US"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 Importa também referir que os representantes de </a:t>
            </a:r>
            <a:r>
              <a:rPr lang="pt-BR" sz="1050" b="1" dirty="0">
                <a:solidFill>
                  <a:srgbClr val="0070C0"/>
                </a:solidFill>
                <a:latin typeface="Source Sans Pro Light" panose="020B0403030403020204" pitchFamily="34" charset="0"/>
              </a:rPr>
              <a:t>Rio Prata Indústria de Fixadores Ltda.</a:t>
            </a:r>
            <a:r>
              <a:rPr lang="pt-BR" sz="1050" dirty="0">
                <a:solidFill>
                  <a:schemeClr val="bg2">
                    <a:lumMod val="10000"/>
                  </a:schemeClr>
                </a:solidFill>
                <a:latin typeface="Source Sans Pro Light" panose="020B0403030403020204" pitchFamily="34" charset="0"/>
              </a:rPr>
              <a:t> e seu sócio não impuseram restrições para que esta Equipe Técnica pudesse: (i) obter acesso às instalações da Empresa; e (</a:t>
            </a:r>
            <a:r>
              <a:rPr lang="pt-BR" sz="1050" dirty="0" err="1">
                <a:solidFill>
                  <a:schemeClr val="bg2">
                    <a:lumMod val="10000"/>
                  </a:schemeClr>
                </a:solidFill>
                <a:latin typeface="Source Sans Pro Light" panose="020B0403030403020204" pitchFamily="34" charset="0"/>
              </a:rPr>
              <a:t>ii</a:t>
            </a:r>
            <a:r>
              <a:rPr lang="pt-BR" sz="1050" dirty="0">
                <a:solidFill>
                  <a:schemeClr val="bg2">
                    <a:lumMod val="10000"/>
                  </a:schemeClr>
                </a:solidFill>
                <a:latin typeface="Source Sans Pro Light" panose="020B0403030403020204" pitchFamily="34" charset="0"/>
              </a:rPr>
              <a:t>) chegar de forma independente às conclusões aqui contidas.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Este relatório e as opiniões aqui contidas têm a finalidade de prestar informações a todos os interessados no presente processo, observando o fato de que qualquer leitor deste relatório deve estar ciente das condições que nortearam este trabalho.</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Exceto quando expressamente mencionado, os valores indicados neste relatório </a:t>
            </a:r>
            <a:r>
              <a:rPr lang="pt-BR"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estão expressos em reais (R$).</a:t>
            </a:r>
            <a:endParaRPr lang="en-US" sz="105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4078138749"/>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681039" y="365129"/>
            <a:ext cx="8543925" cy="1325563"/>
          </a:xfrm>
          <a:prstGeom prst="rect">
            <a:avLst/>
          </a:prstGeom>
        </p:spPr>
        <p:txBody>
          <a:bodyPr vert="horz" lIns="91440" tIns="45720" rIns="91440" bIns="45720" rtlCol="0" anchor="ctr">
            <a:norm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defTabSz="914400">
              <a:spcBef>
                <a:spcPct val="0"/>
              </a:spcBef>
              <a:spcAft>
                <a:spcPts val="600"/>
              </a:spcAft>
              <a:buNone/>
            </a:pPr>
            <a:r>
              <a:rPr lang="en-US" sz="2400" b="1" dirty="0">
                <a:latin typeface="Source Sans Pro" panose="020B0503030403020204" pitchFamily="34" charset="0"/>
                <a:ea typeface="Source Sans Pro" panose="020B0503030403020204" pitchFamily="34" charset="0"/>
              </a:rPr>
              <a:t>7. </a:t>
            </a:r>
            <a:r>
              <a:rPr lang="en-US" sz="2400" b="1" dirty="0" err="1">
                <a:latin typeface="Source Sans Pro" panose="020B0503030403020204" pitchFamily="34" charset="0"/>
                <a:ea typeface="Source Sans Pro" panose="020B0503030403020204" pitchFamily="34" charset="0"/>
              </a:rPr>
              <a:t>Registro</a:t>
            </a:r>
            <a:r>
              <a:rPr lang="en-US" sz="2400" b="1" dirty="0">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Fotográfico</a:t>
            </a:r>
            <a:endPar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endParaRPr>
          </a:p>
        </p:txBody>
      </p:sp>
      <p:sp>
        <p:nvSpPr>
          <p:cNvPr id="18" name="Slide Number Placeholder 17" hidden="1">
            <a:extLst>
              <a:ext uri="{FF2B5EF4-FFF2-40B4-BE49-F238E27FC236}">
                <a16:creationId xmlns:a16="http://schemas.microsoft.com/office/drawing/2014/main" id="{16CFE953-A31D-40DD-9502-02BD51F6B3B0}"/>
              </a:ext>
            </a:extLst>
          </p:cNvPr>
          <p:cNvSpPr>
            <a:spLocks noGrp="1"/>
          </p:cNvSpPr>
          <p:nvPr>
            <p:ph type="sldNum" sz="quarter" idx="4294967295"/>
          </p:nvPr>
        </p:nvSpPr>
        <p:spPr>
          <a:xfrm>
            <a:off x="9029118" y="6324708"/>
            <a:ext cx="725261" cy="457471"/>
          </a:xfrm>
        </p:spPr>
        <p:txBody>
          <a:bodyPr/>
          <a:lstStyle/>
          <a:p>
            <a:pPr>
              <a:spcAft>
                <a:spcPts val="600"/>
              </a:spcAft>
            </a:pPr>
            <a:fld id="{4FAB73BC-B049-4115-A692-8D63A059BFB8}" type="slidenum">
              <a:rPr lang="en-US" sz="600" b="1">
                <a:solidFill>
                  <a:schemeClr val="accent1">
                    <a:lumMod val="75000"/>
                  </a:schemeClr>
                </a:solidFill>
                <a:latin typeface="Arial" panose="020B0604020202020204" pitchFamily="34" charset="0"/>
                <a:cs typeface="Arial" panose="020B0604020202020204" pitchFamily="34" charset="0"/>
              </a:rPr>
              <a:pPr>
                <a:spcAft>
                  <a:spcPts val="600"/>
                </a:spcAft>
              </a:pPr>
              <a:t>40</a:t>
            </a:fld>
            <a:endParaRPr lang="en-US" sz="600" b="1">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D4ACBECF-E849-4DC4-8091-732A65AFBA70}"/>
              </a:ext>
            </a:extLst>
          </p:cNvPr>
          <p:cNvPicPr/>
          <p:nvPr/>
        </p:nvPicPr>
        <p:blipFill>
          <a:blip r:embed="rId2"/>
          <a:stretch>
            <a:fillRect/>
          </a:stretch>
        </p:blipFill>
        <p:spPr>
          <a:xfrm>
            <a:off x="1844841" y="1876099"/>
            <a:ext cx="6216317" cy="3425400"/>
          </a:xfrm>
          <a:prstGeom prst="rect">
            <a:avLst/>
          </a:prstGeom>
          <a:ln>
            <a:noFill/>
          </a:ln>
          <a:effectLst>
            <a:softEdge rad="112500"/>
          </a:effectLst>
        </p:spPr>
      </p:pic>
      <p:sp>
        <p:nvSpPr>
          <p:cNvPr id="7" name="Content Placeholder 3">
            <a:extLst>
              <a:ext uri="{FF2B5EF4-FFF2-40B4-BE49-F238E27FC236}">
                <a16:creationId xmlns:a16="http://schemas.microsoft.com/office/drawing/2014/main" id="{CAFB9963-670D-4A38-96D8-1CF5A65F46DA}"/>
              </a:ext>
            </a:extLst>
          </p:cNvPr>
          <p:cNvSpPr txBox="1">
            <a:spLocks/>
          </p:cNvSpPr>
          <p:nvPr/>
        </p:nvSpPr>
        <p:spPr>
          <a:xfrm>
            <a:off x="1844841" y="5207415"/>
            <a:ext cx="6047408" cy="500927"/>
          </a:xfrm>
          <a:prstGeom prst="rect">
            <a:avLst/>
          </a:prstGeom>
        </p:spPr>
        <p:txBody>
          <a:bodyPr vert="horz" lIns="68580" tIns="34290" rIns="68580" bIns="3429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marL="87249" indent="0" algn="just" defTabSz="178247">
              <a:lnSpc>
                <a:spcPct val="150000"/>
              </a:lnSpc>
              <a:buNone/>
            </a:pPr>
            <a:r>
              <a:rPr lang="pt-BR" sz="1050" i="1" dirty="0">
                <a:solidFill>
                  <a:schemeClr val="bg2">
                    <a:lumMod val="10000"/>
                  </a:schemeClr>
                </a:solidFill>
                <a:latin typeface="Source Sans Pro Light" panose="020B0403030403020204" pitchFamily="34" charset="0"/>
              </a:rPr>
              <a:t>Registro da conferência virtual com os representantes da Recuperanda, Srs. Jean Carlos, Carlos Rech e Eduardo Rech, em 05 de agosto de 2020.</a:t>
            </a:r>
          </a:p>
        </p:txBody>
      </p:sp>
    </p:spTree>
    <p:extLst>
      <p:ext uri="{BB962C8B-B14F-4D97-AF65-F5344CB8AC3E}">
        <p14:creationId xmlns:p14="http://schemas.microsoft.com/office/powerpoint/2010/main" val="1072402679"/>
      </p:ext>
    </p:extLst>
  </p:cSld>
  <p:clrMapOvr>
    <a:masterClrMapping/>
  </p:clrMapOvr>
  <p:transition spd="slow" advTm="0">
    <p:comb/>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9" name="TextBox 8">
            <a:extLst>
              <a:ext uri="{FF2B5EF4-FFF2-40B4-BE49-F238E27FC236}">
                <a16:creationId xmlns:a16="http://schemas.microsoft.com/office/drawing/2014/main" id="{BB630F9C-FC3F-4EE9-A6BD-53DA5A617096}"/>
              </a:ext>
            </a:extLst>
          </p:cNvPr>
          <p:cNvSpPr txBox="1"/>
          <p:nvPr/>
        </p:nvSpPr>
        <p:spPr>
          <a:xfrm>
            <a:off x="-355107" y="3694846"/>
            <a:ext cx="4129216" cy="523220"/>
          </a:xfrm>
          <a:prstGeom prst="rect">
            <a:avLst/>
          </a:prstGeom>
          <a:noFill/>
        </p:spPr>
        <p:txBody>
          <a:bodyPr wrap="square">
            <a:spAutoFit/>
          </a:bodyPr>
          <a:lstStyle/>
          <a:p>
            <a:pPr lvl="1" algn="ctr">
              <a:defRPr/>
            </a:pPr>
            <a:r>
              <a:rPr lang="en-US" sz="2800" b="1" kern="0" dirty="0">
                <a:solidFill>
                  <a:schemeClr val="bg1"/>
                </a:solidFill>
                <a:latin typeface="Source Sans Pro" panose="020B0503030403020204" pitchFamily="34" charset="0"/>
              </a:rPr>
              <a:t>8. GLOSSÁRIO</a:t>
            </a:r>
          </a:p>
        </p:txBody>
      </p:sp>
      <p:sp>
        <p:nvSpPr>
          <p:cNvPr id="6" name="TextBox 8">
            <a:extLst>
              <a:ext uri="{FF2B5EF4-FFF2-40B4-BE49-F238E27FC236}">
                <a16:creationId xmlns:a16="http://schemas.microsoft.com/office/drawing/2014/main" id="{75C90F91-54CB-41A3-89F0-64124D4454E9}"/>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
        <p:nvSpPr>
          <p:cNvPr id="10" name="Content Placeholder 3">
            <a:extLst>
              <a:ext uri="{FF2B5EF4-FFF2-40B4-BE49-F238E27FC236}">
                <a16:creationId xmlns:a16="http://schemas.microsoft.com/office/drawing/2014/main" id="{5D971981-5F2B-4DA8-8B46-DE47D2BBA08F}"/>
              </a:ext>
            </a:extLst>
          </p:cNvPr>
          <p:cNvSpPr txBox="1">
            <a:spLocks/>
          </p:cNvSpPr>
          <p:nvPr/>
        </p:nvSpPr>
        <p:spPr>
          <a:xfrm>
            <a:off x="4533137" y="2890952"/>
            <a:ext cx="441274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8. Glossário</a:t>
            </a:r>
          </a:p>
        </p:txBody>
      </p:sp>
    </p:spTree>
    <p:extLst>
      <p:ext uri="{BB962C8B-B14F-4D97-AF65-F5344CB8AC3E}">
        <p14:creationId xmlns:p14="http://schemas.microsoft.com/office/powerpoint/2010/main" val="153619471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4294967295"/>
          </p:nvPr>
        </p:nvSpPr>
        <p:spPr>
          <a:xfrm>
            <a:off x="827506" y="707608"/>
            <a:ext cx="5611813" cy="363537"/>
          </a:xfrm>
        </p:spPr>
        <p:txBody>
          <a:bodyPr>
            <a:noAutofit/>
          </a:bodyPr>
          <a:lstStyle/>
          <a:p>
            <a:pPr marL="0" indent="0">
              <a:buNone/>
            </a:pP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Glossário</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B5F23FB8-A076-4C30-838D-1E703B5A22E6}"/>
              </a:ext>
            </a:extLst>
          </p:cNvPr>
          <p:cNvSpPr/>
          <p:nvPr/>
        </p:nvSpPr>
        <p:spPr>
          <a:xfrm>
            <a:off x="801437" y="1346473"/>
            <a:ext cx="8303126" cy="4708981"/>
          </a:xfrm>
          <a:prstGeom prst="rect">
            <a:avLst/>
          </a:prstGeom>
        </p:spPr>
        <p:txBody>
          <a:bodyPr wrap="square" numCol="1" spcCol="180000" anchor="t">
            <a:spAutoFit/>
          </a:bodyPr>
          <a:lstStyle/>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ANÁLISE HORIZONTAL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essa análise baseia-se na evolução dos saldos ao longo do período, ou seja, permite tanto a verificação da situação do patrimônio da Empresa quanto o seu desempenho financeiro.</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ANÁLISE VERTICAL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essa análise tem como objetivo identificar a porcentagem de participação de determinado indicador nos resultados.</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ATIVO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estão representados por todos os bens e direitos que a </a:t>
            </a:r>
            <a:r>
              <a:rPr lang="pt-BR" sz="1000" dirty="0" err="1">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Recuperanda</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possui e que possam ser valorizados em termos monetários.</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ATIVO CIRCULANTE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subgrupo do ativo, são contas que englobam bens e direitos destinados ao funcionamento da entidade que podem ser realizados dentro de um exercício.</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ATIVO IMOBILIZADO/ ATIVO FIXO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é formado pelo conjunto de bens e direitos necessários à manutenção suas atividades empresariais, sendo caracterizado por apresentar-se na forma tangível. São, portanto, bens que a Empresa não tem intenção de vender a curto prazo ou que dificilmente podem ser convertidos imediatamente em dinheiro.</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ATIVO NÃO CIRCULANTE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subgrupo do ativo, são contas que englobam recursos aplicados em todos os bens ou direitos de continuidade duradoura, destinados ao funcionamento da entidade e do seu empreendimento que são realizados em um período que excede a um exercício, assim como os direitos de exercidos com essas destinações.</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CAPITAL CIRCULANTE LÍQUIDO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é a diferença entre ativo e passivo circulante, ou seja, o capital da </a:t>
            </a:r>
            <a:r>
              <a:rPr lang="pt-BR" sz="1000" dirty="0" err="1">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Recuperanda</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que tem liquidez e pode ser usado com facilidade para fins de giro de estoque e pagamento de dívidas de curtíssimo prazo.</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DEMONSTRAÇÃO DO RESULTADO DO EXERCÍCIO (DRE)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é uma demonstração contábil que oferece uma análise econômica completa das atividades operacionais e não operacionais da </a:t>
            </a:r>
            <a:r>
              <a:rPr lang="pt-BR" sz="1000" dirty="0" err="1">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Recuperanda</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em um determinado período, demonstrando claramente se há lucro ou prejuízo no resultado final.</a:t>
            </a:r>
          </a:p>
        </p:txBody>
      </p:sp>
    </p:spTree>
    <p:extLst>
      <p:ext uri="{BB962C8B-B14F-4D97-AF65-F5344CB8AC3E}">
        <p14:creationId xmlns:p14="http://schemas.microsoft.com/office/powerpoint/2010/main" val="18546853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74BDBDBC-3E33-46DF-8FB2-FBFE0C57637F}"/>
              </a:ext>
            </a:extLst>
          </p:cNvPr>
          <p:cNvSpPr txBox="1">
            <a:spLocks/>
          </p:cNvSpPr>
          <p:nvPr/>
        </p:nvSpPr>
        <p:spPr>
          <a:xfrm>
            <a:off x="850232" y="1453105"/>
            <a:ext cx="8192167" cy="3761132"/>
          </a:xfrm>
          <a:prstGeom prst="rect">
            <a:avLst/>
          </a:prstGeom>
        </p:spPr>
        <p:txBody>
          <a:bodyPr>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PASSIVO</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 evidencia todas as obrigações e dívidas adquiridas pela entidade, ou seja, as obrigações.</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PASSIVO CIRCULANTE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subgrupo do passivo, são contas que referem-se a obrigações que são exigíveis dentro do exercício.</a:t>
            </a:r>
          </a:p>
          <a:p>
            <a:pPr algn="just">
              <a:buFont typeface="Wingdings" panose="05000000000000000000" pitchFamily="2" charset="2"/>
              <a:buChar char="Ø"/>
            </a:pPr>
            <a:endPar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00" b="1"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PASSIVO NÃO CIRCULANTE </a:t>
            </a:r>
            <a:r>
              <a:rPr lang="pt-BR" sz="1000" dirty="0">
                <a:solidFill>
                  <a:schemeClr val="tx1">
                    <a:lumMod val="5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subgrupo do passivo, antes conhecido como “Exigível a Longo Prazo”, registra todas as obrigações que devem ser quitadas e cujos vencimentos ocorrerão após o final do exercício em questão.</a:t>
            </a:r>
          </a:p>
        </p:txBody>
      </p:sp>
      <p:sp>
        <p:nvSpPr>
          <p:cNvPr id="5" name="Text Placeholder 1">
            <a:extLst>
              <a:ext uri="{FF2B5EF4-FFF2-40B4-BE49-F238E27FC236}">
                <a16:creationId xmlns:a16="http://schemas.microsoft.com/office/drawing/2014/main" id="{F8046E6B-7318-4783-B5F5-BB4FF565FEF1}"/>
              </a:ext>
            </a:extLst>
          </p:cNvPr>
          <p:cNvSpPr txBox="1">
            <a:spLocks/>
          </p:cNvSpPr>
          <p:nvPr/>
        </p:nvSpPr>
        <p:spPr>
          <a:xfrm>
            <a:off x="827506" y="707608"/>
            <a:ext cx="5611813" cy="363537"/>
          </a:xfrm>
          <a:prstGeom prst="rect">
            <a:avLst/>
          </a:prstGeom>
        </p:spPr>
        <p:txBody>
          <a:bodyPr vert="horz" lIns="91440" tIns="45720" rIns="91440" bIns="45720" rtlCol="0">
            <a:noAutofit/>
          </a:bodyPr>
          <a:lstStyle>
            <a:lvl1pPr marL="171451" indent="-171451" algn="l" defTabSz="685800" rtl="0" eaLnBrk="1" latinLnBrk="0" hangingPunct="1">
              <a:lnSpc>
                <a:spcPct val="90000"/>
              </a:lnSpc>
              <a:spcBef>
                <a:spcPts val="751"/>
              </a:spcBef>
              <a:buFont typeface="Arial"/>
              <a:buChar char="•"/>
              <a:defRPr sz="2100" kern="1200">
                <a:solidFill>
                  <a:schemeClr val="tx1"/>
                </a:solidFill>
                <a:latin typeface="+mn-lt"/>
                <a:ea typeface="+mn-ea"/>
                <a:cs typeface="+mn-cs"/>
              </a:defRPr>
            </a:lvl1pPr>
            <a:lvl2pPr marL="514352" indent="-171451"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1" indent="-171451"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4pPr>
            <a:lvl5pPr marL="15430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Glossário</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585047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9" name="TextBox 8">
            <a:extLst>
              <a:ext uri="{FF2B5EF4-FFF2-40B4-BE49-F238E27FC236}">
                <a16:creationId xmlns:a16="http://schemas.microsoft.com/office/drawing/2014/main" id="{BB630F9C-FC3F-4EE9-A6BD-53DA5A617096}"/>
              </a:ext>
            </a:extLst>
          </p:cNvPr>
          <p:cNvSpPr txBox="1"/>
          <p:nvPr/>
        </p:nvSpPr>
        <p:spPr>
          <a:xfrm>
            <a:off x="-355107" y="3694846"/>
            <a:ext cx="4129216" cy="523220"/>
          </a:xfrm>
          <a:prstGeom prst="rect">
            <a:avLst/>
          </a:prstGeom>
          <a:noFill/>
        </p:spPr>
        <p:txBody>
          <a:bodyPr wrap="square">
            <a:spAutoFit/>
          </a:bodyPr>
          <a:lstStyle/>
          <a:p>
            <a:pPr lvl="1" algn="ctr">
              <a:defRPr/>
            </a:pPr>
            <a:r>
              <a:rPr lang="en-US" sz="2800" b="1" kern="0" dirty="0">
                <a:solidFill>
                  <a:schemeClr val="bg1"/>
                </a:solidFill>
                <a:latin typeface="Source Sans Pro" panose="020B0503030403020204" pitchFamily="34" charset="0"/>
              </a:rPr>
              <a:t>9. ANEXOS</a:t>
            </a:r>
          </a:p>
        </p:txBody>
      </p:sp>
      <p:sp>
        <p:nvSpPr>
          <p:cNvPr id="6" name="TextBox 8">
            <a:extLst>
              <a:ext uri="{FF2B5EF4-FFF2-40B4-BE49-F238E27FC236}">
                <a16:creationId xmlns:a16="http://schemas.microsoft.com/office/drawing/2014/main" id="{75C90F91-54CB-41A3-89F0-64124D4454E9}"/>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
        <p:nvSpPr>
          <p:cNvPr id="10" name="Content Placeholder 3">
            <a:extLst>
              <a:ext uri="{FF2B5EF4-FFF2-40B4-BE49-F238E27FC236}">
                <a16:creationId xmlns:a16="http://schemas.microsoft.com/office/drawing/2014/main" id="{5D971981-5F2B-4DA8-8B46-DE47D2BBA08F}"/>
              </a:ext>
            </a:extLst>
          </p:cNvPr>
          <p:cNvSpPr txBox="1">
            <a:spLocks/>
          </p:cNvSpPr>
          <p:nvPr/>
        </p:nvSpPr>
        <p:spPr>
          <a:xfrm>
            <a:off x="4533137" y="2890952"/>
            <a:ext cx="441274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9.1. Portfólio de Produtos</a:t>
            </a:r>
          </a:p>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9.2. Balancetes Assinados</a:t>
            </a:r>
          </a:p>
        </p:txBody>
      </p:sp>
    </p:spTree>
    <p:extLst>
      <p:ext uri="{BB962C8B-B14F-4D97-AF65-F5344CB8AC3E}">
        <p14:creationId xmlns:p14="http://schemas.microsoft.com/office/powerpoint/2010/main" val="1664631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1115" y="615318"/>
            <a:ext cx="3206327"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1.2 </a:t>
            </a:r>
            <a:r>
              <a:rPr lang="en-US" sz="2400" b="1" dirty="0" err="1">
                <a:latin typeface="Source Sans Pro" panose="020B0503030403020204" pitchFamily="34" charset="0"/>
                <a:ea typeface="Source Sans Pro" panose="020B0503030403020204" pitchFamily="34" charset="0"/>
              </a:rPr>
              <a:t>Estágio</a:t>
            </a:r>
            <a:r>
              <a:rPr lang="en-US" sz="2400" b="1" dirty="0">
                <a:latin typeface="Source Sans Pro" panose="020B0503030403020204" pitchFamily="34" charset="0"/>
                <a:ea typeface="Source Sans Pro" panose="020B0503030403020204" pitchFamily="34" charset="0"/>
              </a:rPr>
              <a:t>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Processual</a:t>
            </a:r>
            <a:endParaRPr lang="en-US" sz="2400" b="1" dirty="0">
              <a:latin typeface="Source Sans Pro" panose="020B0503030403020204" pitchFamily="34" charset="0"/>
              <a:ea typeface="Source Sans Pro" panose="020B0503030403020204" pitchFamily="34" charset="0"/>
            </a:endParaRPr>
          </a:p>
        </p:txBody>
      </p:sp>
      <p:sp>
        <p:nvSpPr>
          <p:cNvPr id="4" name="Rectangle 3">
            <a:extLst>
              <a:ext uri="{FF2B5EF4-FFF2-40B4-BE49-F238E27FC236}">
                <a16:creationId xmlns:a16="http://schemas.microsoft.com/office/drawing/2014/main" id="{DA6063CC-462D-4442-87C6-A31C00B6AC6C}"/>
              </a:ext>
            </a:extLst>
          </p:cNvPr>
          <p:cNvSpPr/>
          <p:nvPr/>
        </p:nvSpPr>
        <p:spPr>
          <a:xfrm>
            <a:off x="825950" y="1326147"/>
            <a:ext cx="8254100" cy="5156668"/>
          </a:xfrm>
          <a:prstGeom prst="rect">
            <a:avLst/>
          </a:prstGeom>
        </p:spPr>
        <p:txBody>
          <a:bodyPr wrap="square" numCol="2" spcCol="180000">
            <a:spAutoFit/>
          </a:bodyPr>
          <a:lstStyle/>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Trata-se de Recuperação Judicial que teve o pedido ajuizado na data de </a:t>
            </a:r>
            <a:r>
              <a:rPr lang="pt-BR" sz="1050" b="1" dirty="0">
                <a:solidFill>
                  <a:srgbClr val="0070C0"/>
                </a:solidFill>
                <a:latin typeface="Source Sans Pro Light" panose="020B0403030403020204" pitchFamily="34" charset="0"/>
              </a:rPr>
              <a:t>15/06/2020</a:t>
            </a:r>
            <a:r>
              <a:rPr lang="pt-BR" sz="1050" dirty="0">
                <a:solidFill>
                  <a:schemeClr val="bg2">
                    <a:lumMod val="10000"/>
                  </a:schemeClr>
                </a:solidFill>
                <a:latin typeface="Source Sans Pro Light" panose="020B0403030403020204" pitchFamily="34" charset="0"/>
              </a:rPr>
              <a:t> pela sociedade empresária Rio Prata Indústria de Fixadores Ltda..</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Destaca-se que a Recuperanda se dedica às atividades de produção e comercialização de fixadores (parafusos e pinos).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Após realização de constatação prévia (Evento 32), houve a análise dos requisitos objetivos e subjetivos e o despacho de processamento da Recuperação Judicial foi proferido em </a:t>
            </a:r>
            <a:r>
              <a:rPr lang="pt-BR" sz="1050" b="1" dirty="0">
                <a:solidFill>
                  <a:srgbClr val="0070C0"/>
                </a:solidFill>
                <a:latin typeface="Source Sans Pro Light" panose="020B0403030403020204" pitchFamily="34" charset="0"/>
              </a:rPr>
              <a:t>23/07/2020</a:t>
            </a:r>
            <a:r>
              <a:rPr lang="pt-BR" sz="1050" dirty="0">
                <a:solidFill>
                  <a:schemeClr val="bg2">
                    <a:lumMod val="10000"/>
                  </a:schemeClr>
                </a:solidFill>
                <a:latin typeface="Source Sans Pro Light" panose="020B0403030403020204" pitchFamily="34" charset="0"/>
              </a:rPr>
              <a:t>, inaugurando o prazo de 180 dias de suspensão das ações e execuções em face da Recuperanda (art. 6º, § 4º, da LRF).</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Nomeada esta Equipe Técnica para o encargo de Administração Judicial, houve a remessa das correspondências referidas no art. 22, I, “a”, da LRF.</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A minuta do edital de que trata o art. 52, § 1º, da LRF, foi confeccionada e disponibilizada pela Administração Judicial, devidamente disponibilizada no Diário da Justiça Eletrônico de 31/07/2020, considerando-se publicado em 03/08/2020 e dando início à fase extrajudicial de verificação de créditos por parte da Administração Judicial.</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Outrossim, está em curso o prazo para que a Devedora apresente seu plano de recuperação, o qual findará em </a:t>
            </a:r>
            <a:r>
              <a:rPr lang="pt-BR" sz="1050" b="1" dirty="0">
                <a:solidFill>
                  <a:srgbClr val="0070C0"/>
                </a:solidFill>
                <a:latin typeface="Source Sans Pro Light" panose="020B0403030403020204" pitchFamily="34" charset="0"/>
              </a:rPr>
              <a:t>06/10/2020 </a:t>
            </a:r>
            <a:r>
              <a:rPr lang="pt-BR" sz="1050" dirty="0">
                <a:solidFill>
                  <a:schemeClr val="bg2">
                    <a:lumMod val="10000"/>
                  </a:schemeClr>
                </a:solidFill>
                <a:latin typeface="Source Sans Pro Light" panose="020B0403030403020204" pitchFamily="34" charset="0"/>
              </a:rPr>
              <a:t>acaso confirmada a contagem em dias corridos</a:t>
            </a:r>
            <a:r>
              <a:rPr lang="pt-BR" sz="1050" b="1" dirty="0">
                <a:solidFill>
                  <a:srgbClr val="0070C0"/>
                </a:solidFill>
                <a:latin typeface="Source Sans Pro Light" panose="020B0403030403020204" pitchFamily="34" charset="0"/>
              </a:rPr>
              <a:t>.</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Por fim, está pendente de decisão judicial a forma de contagem dos prazos.</a:t>
            </a:r>
          </a:p>
          <a:p>
            <a:pPr marL="87249" indent="178247" algn="just" defTabSz="178247">
              <a:lnSpc>
                <a:spcPct val="150000"/>
              </a:lnSpc>
            </a:pPr>
            <a:endParaRPr lang="pt-BR" sz="1050" dirty="0">
              <a:solidFill>
                <a:schemeClr val="bg2">
                  <a:lumMod val="10000"/>
                </a:schemeClr>
              </a:solidFill>
              <a:latin typeface="Source Sans Pro Light" panose="020B0403030403020204" pitchFamily="34" charset="0"/>
            </a:endParaRPr>
          </a:p>
          <a:p>
            <a:pPr marL="87249" indent="178247" algn="just" defTabSz="178247">
              <a:lnSpc>
                <a:spcPct val="150000"/>
              </a:lnSpc>
            </a:pPr>
            <a:r>
              <a:rPr lang="pt-BR" sz="1050" dirty="0">
                <a:solidFill>
                  <a:schemeClr val="bg2">
                    <a:lumMod val="10000"/>
                  </a:schemeClr>
                </a:solidFill>
                <a:latin typeface="Source Sans Pro Light" panose="020B0403030403020204" pitchFamily="34" charset="0"/>
              </a:rPr>
              <a:t>É como se encontra o processo.</a:t>
            </a:r>
          </a:p>
        </p:txBody>
      </p:sp>
    </p:spTree>
    <p:extLst>
      <p:ext uri="{BB962C8B-B14F-4D97-AF65-F5344CB8AC3E}">
        <p14:creationId xmlns:p14="http://schemas.microsoft.com/office/powerpoint/2010/main" val="3557523908"/>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4018" y="615445"/>
            <a:ext cx="3895618"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1.3 </a:t>
            </a:r>
            <a:r>
              <a:rPr lang="en-US" sz="2400" b="1" dirty="0" err="1">
                <a:latin typeface="Source Sans Pro" panose="020B0503030403020204" pitchFamily="34" charset="0"/>
                <a:ea typeface="Source Sans Pro" panose="020B0503030403020204" pitchFamily="34" charset="0"/>
              </a:rPr>
              <a:t>Cronograma</a:t>
            </a:r>
            <a:r>
              <a:rPr lang="en-US" sz="2400" b="1" dirty="0">
                <a:latin typeface="Source Sans Pro" panose="020B0503030403020204" pitchFamily="34" charset="0"/>
                <a:ea typeface="Source Sans Pro" panose="020B0503030403020204" pitchFamily="34" charset="0"/>
              </a:rPr>
              <a:t>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Processual</a:t>
            </a:r>
            <a:endParaRPr lang="en-US" sz="2400" b="1" dirty="0">
              <a:latin typeface="Source Sans Pro" panose="020B0503030403020204" pitchFamily="34" charset="0"/>
              <a:ea typeface="Source Sans Pro" panose="020B0503030403020204" pitchFamily="34" charset="0"/>
            </a:endParaRPr>
          </a:p>
        </p:txBody>
      </p:sp>
      <p:sp>
        <p:nvSpPr>
          <p:cNvPr id="92" name="Rectangle 91">
            <a:extLst>
              <a:ext uri="{FF2B5EF4-FFF2-40B4-BE49-F238E27FC236}">
                <a16:creationId xmlns:a16="http://schemas.microsoft.com/office/drawing/2014/main" id="{35169F95-20CD-4D38-9DAB-B87143D7808B}"/>
              </a:ext>
            </a:extLst>
          </p:cNvPr>
          <p:cNvSpPr/>
          <p:nvPr/>
        </p:nvSpPr>
        <p:spPr>
          <a:xfrm>
            <a:off x="886645" y="1260934"/>
            <a:ext cx="7883510" cy="265586"/>
          </a:xfrm>
          <a:prstGeom prst="rect">
            <a:avLst/>
          </a:prstGeom>
        </p:spPr>
        <p:txBody>
          <a:bodyPr wrap="square" numCol="1" spcCol="360000">
            <a:spAutoFit/>
          </a:bodyPr>
          <a:lstStyle/>
          <a:p>
            <a:pPr indent="214754" algn="just">
              <a:lnSpc>
                <a:spcPct val="114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cronograma do processo de Recuperação Judicial</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demonstrando o atual estágio em que se encontra.</a:t>
            </a:r>
            <a:endPar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30" name="Chevron 5">
            <a:extLst>
              <a:ext uri="{FF2B5EF4-FFF2-40B4-BE49-F238E27FC236}">
                <a16:creationId xmlns:a16="http://schemas.microsoft.com/office/drawing/2014/main" id="{6753F581-9EBD-495E-A10F-C5AD220867F3}"/>
              </a:ext>
            </a:extLst>
          </p:cNvPr>
          <p:cNvSpPr/>
          <p:nvPr/>
        </p:nvSpPr>
        <p:spPr>
          <a:xfrm>
            <a:off x="1854988" y="3537619"/>
            <a:ext cx="1181966" cy="467211"/>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b="1" dirty="0">
                <a:solidFill>
                  <a:schemeClr val="bg1"/>
                </a:solidFill>
                <a:latin typeface="Source Sans Pro Light" panose="020B0403030403020204" pitchFamily="34" charset="0"/>
                <a:ea typeface="Source Sans Pro Light" panose="020B0403030403020204" pitchFamily="34" charset="0"/>
              </a:rPr>
              <a:t>23/07/2020</a:t>
            </a:r>
          </a:p>
        </p:txBody>
      </p:sp>
      <p:sp>
        <p:nvSpPr>
          <p:cNvPr id="135" name="Chevron 6">
            <a:extLst>
              <a:ext uri="{FF2B5EF4-FFF2-40B4-BE49-F238E27FC236}">
                <a16:creationId xmlns:a16="http://schemas.microsoft.com/office/drawing/2014/main" id="{C0E9F3BD-E3B0-4BC0-A49E-68F8226EF4CE}"/>
              </a:ext>
            </a:extLst>
          </p:cNvPr>
          <p:cNvSpPr/>
          <p:nvPr/>
        </p:nvSpPr>
        <p:spPr>
          <a:xfrm>
            <a:off x="2849546" y="3537619"/>
            <a:ext cx="1181966" cy="467211"/>
          </a:xfrm>
          <a:prstGeom prst="chevron">
            <a:avLst/>
          </a:prstGeom>
          <a:solidFill>
            <a:schemeClr val="tx1">
              <a:lumMod val="20000"/>
              <a:lumOff val="80000"/>
            </a:schemeClr>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b="1" i="1" dirty="0" err="1">
                <a:solidFill>
                  <a:schemeClr val="bg2">
                    <a:lumMod val="10000"/>
                  </a:schemeClr>
                </a:solidFill>
                <a:latin typeface="Source Sans Pro Light" panose="020B0403030403020204" pitchFamily="34" charset="0"/>
                <a:ea typeface="Source Sans Pro Light" panose="020B0403030403020204" pitchFamily="34" charset="0"/>
              </a:rPr>
              <a:t>Estágio</a:t>
            </a:r>
            <a:r>
              <a:rPr lang="en-US" sz="1050" b="1" i="1" dirty="0">
                <a:solidFill>
                  <a:schemeClr val="bg2">
                    <a:lumMod val="10000"/>
                  </a:schemeClr>
                </a:solidFill>
                <a:latin typeface="Source Sans Pro Light" panose="020B0403030403020204" pitchFamily="34" charset="0"/>
                <a:ea typeface="Source Sans Pro Light" panose="020B0403030403020204" pitchFamily="34" charset="0"/>
              </a:rPr>
              <a:t> </a:t>
            </a:r>
            <a:r>
              <a:rPr lang="en-US" sz="1050" b="1" i="1" dirty="0" err="1">
                <a:solidFill>
                  <a:schemeClr val="bg2">
                    <a:lumMod val="10000"/>
                  </a:schemeClr>
                </a:solidFill>
                <a:latin typeface="Source Sans Pro Light" panose="020B0403030403020204" pitchFamily="34" charset="0"/>
                <a:ea typeface="Source Sans Pro Light" panose="020B0403030403020204" pitchFamily="34" charset="0"/>
              </a:rPr>
              <a:t>Atual</a:t>
            </a:r>
            <a:endParaRPr lang="en-US" sz="1050" b="1" i="1" dirty="0">
              <a:solidFill>
                <a:schemeClr val="bg2">
                  <a:lumMod val="10000"/>
                </a:schemeClr>
              </a:solidFill>
              <a:latin typeface="Source Sans Pro Light" panose="020B0403030403020204" pitchFamily="34" charset="0"/>
              <a:ea typeface="Source Sans Pro Light" panose="020B0403030403020204" pitchFamily="34" charset="0"/>
            </a:endParaRPr>
          </a:p>
        </p:txBody>
      </p:sp>
      <p:sp>
        <p:nvSpPr>
          <p:cNvPr id="136" name="Chevron 7">
            <a:extLst>
              <a:ext uri="{FF2B5EF4-FFF2-40B4-BE49-F238E27FC236}">
                <a16:creationId xmlns:a16="http://schemas.microsoft.com/office/drawing/2014/main" id="{8A5189A9-EC06-4657-B9CD-3D338807D158}"/>
              </a:ext>
            </a:extLst>
          </p:cNvPr>
          <p:cNvSpPr/>
          <p:nvPr/>
        </p:nvSpPr>
        <p:spPr>
          <a:xfrm>
            <a:off x="3843457" y="3537619"/>
            <a:ext cx="1181966" cy="467211"/>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a:solidFill>
                  <a:schemeClr val="bg1"/>
                </a:solidFill>
                <a:latin typeface="Source Sans Pro Light" panose="020B0403030403020204" pitchFamily="34" charset="0"/>
                <a:ea typeface="Source Sans Pro Light" panose="020B0403030403020204" pitchFamily="34" charset="0"/>
              </a:rPr>
              <a:t>Sem previsão</a:t>
            </a:r>
            <a:endParaRPr lang="en-US" sz="900" b="1" dirty="0">
              <a:solidFill>
                <a:schemeClr val="bg1"/>
              </a:solidFill>
              <a:latin typeface="Source Sans Pro Light" panose="020B0403030403020204" pitchFamily="34" charset="0"/>
              <a:ea typeface="Source Sans Pro Light" panose="020B0403030403020204" pitchFamily="34" charset="0"/>
            </a:endParaRPr>
          </a:p>
        </p:txBody>
      </p:sp>
      <p:sp>
        <p:nvSpPr>
          <p:cNvPr id="137" name="Chevron 8">
            <a:extLst>
              <a:ext uri="{FF2B5EF4-FFF2-40B4-BE49-F238E27FC236}">
                <a16:creationId xmlns:a16="http://schemas.microsoft.com/office/drawing/2014/main" id="{A41ECD76-4E94-4DD8-BC02-5CE828BD22B3}"/>
              </a:ext>
            </a:extLst>
          </p:cNvPr>
          <p:cNvSpPr/>
          <p:nvPr/>
        </p:nvSpPr>
        <p:spPr>
          <a:xfrm>
            <a:off x="4836724" y="3537619"/>
            <a:ext cx="1181966" cy="467211"/>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a:solidFill>
                  <a:schemeClr val="bg1"/>
                </a:solidFill>
                <a:latin typeface="Source Sans Pro Light" panose="020B0403030403020204" pitchFamily="34" charset="0"/>
                <a:ea typeface="Source Sans Pro Light" panose="020B0403030403020204" pitchFamily="34" charset="0"/>
              </a:rPr>
              <a:t>Sem previsão</a:t>
            </a:r>
            <a:endParaRPr lang="en-US" sz="900" b="1" dirty="0">
              <a:solidFill>
                <a:schemeClr val="bg1"/>
              </a:solidFill>
              <a:latin typeface="Source Sans Pro Light" panose="020B0403030403020204" pitchFamily="34" charset="0"/>
              <a:ea typeface="Source Sans Pro Light" panose="020B0403030403020204" pitchFamily="34" charset="0"/>
            </a:endParaRPr>
          </a:p>
        </p:txBody>
      </p:sp>
      <p:sp>
        <p:nvSpPr>
          <p:cNvPr id="138" name="Chevron 9">
            <a:extLst>
              <a:ext uri="{FF2B5EF4-FFF2-40B4-BE49-F238E27FC236}">
                <a16:creationId xmlns:a16="http://schemas.microsoft.com/office/drawing/2014/main" id="{73B1C59D-8239-4C29-8A40-4287E06DBD92}"/>
              </a:ext>
            </a:extLst>
          </p:cNvPr>
          <p:cNvSpPr/>
          <p:nvPr/>
        </p:nvSpPr>
        <p:spPr>
          <a:xfrm>
            <a:off x="5829341" y="3537619"/>
            <a:ext cx="1181966" cy="467211"/>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a:solidFill>
                  <a:schemeClr val="bg1"/>
                </a:solidFill>
                <a:latin typeface="Source Sans Pro Light" panose="020B0403030403020204" pitchFamily="34" charset="0"/>
                <a:ea typeface="Source Sans Pro Light" panose="020B0403030403020204" pitchFamily="34" charset="0"/>
              </a:rPr>
              <a:t>Sem previsão</a:t>
            </a:r>
            <a:endParaRPr lang="en-US" sz="900" b="1" dirty="0">
              <a:solidFill>
                <a:schemeClr val="bg1"/>
              </a:solidFill>
              <a:latin typeface="Source Sans Pro Light" panose="020B0403030403020204" pitchFamily="34" charset="0"/>
              <a:ea typeface="Source Sans Pro Light" panose="020B0403030403020204" pitchFamily="34" charset="0"/>
            </a:endParaRPr>
          </a:p>
        </p:txBody>
      </p:sp>
      <p:sp>
        <p:nvSpPr>
          <p:cNvPr id="139" name="Chevron 10">
            <a:extLst>
              <a:ext uri="{FF2B5EF4-FFF2-40B4-BE49-F238E27FC236}">
                <a16:creationId xmlns:a16="http://schemas.microsoft.com/office/drawing/2014/main" id="{FC7DAC96-B395-452C-933F-754D8228B4FA}"/>
              </a:ext>
            </a:extLst>
          </p:cNvPr>
          <p:cNvSpPr/>
          <p:nvPr/>
        </p:nvSpPr>
        <p:spPr>
          <a:xfrm>
            <a:off x="852196" y="3537617"/>
            <a:ext cx="1181966" cy="467211"/>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b="1">
                <a:solidFill>
                  <a:schemeClr val="bg1"/>
                </a:solidFill>
                <a:latin typeface="Source Sans Pro Light" panose="020B0403030403020204" pitchFamily="34" charset="0"/>
                <a:ea typeface="Source Sans Pro Light" panose="020B0403030403020204" pitchFamily="34" charset="0"/>
              </a:rPr>
              <a:t>15/06/2020</a:t>
            </a:r>
            <a:endParaRPr lang="en-US" sz="900" b="1" dirty="0">
              <a:solidFill>
                <a:schemeClr val="bg1"/>
              </a:solidFill>
              <a:latin typeface="Source Sans Pro Light" panose="020B0403030403020204" pitchFamily="34" charset="0"/>
              <a:ea typeface="Source Sans Pro Light" panose="020B0403030403020204" pitchFamily="34" charset="0"/>
            </a:endParaRPr>
          </a:p>
        </p:txBody>
      </p:sp>
      <p:cxnSp>
        <p:nvCxnSpPr>
          <p:cNvPr id="140" name="Straight Connector 139">
            <a:extLst>
              <a:ext uri="{FF2B5EF4-FFF2-40B4-BE49-F238E27FC236}">
                <a16:creationId xmlns:a16="http://schemas.microsoft.com/office/drawing/2014/main" id="{AF64124A-CDB9-4578-A053-75B6005A36DB}"/>
              </a:ext>
            </a:extLst>
          </p:cNvPr>
          <p:cNvCxnSpPr>
            <a:cxnSpLocks/>
          </p:cNvCxnSpPr>
          <p:nvPr/>
        </p:nvCxnSpPr>
        <p:spPr>
          <a:xfrm flipV="1">
            <a:off x="1448340"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141847E-AC7F-453A-98A2-A0B689107F84}"/>
              </a:ext>
            </a:extLst>
          </p:cNvPr>
          <p:cNvCxnSpPr>
            <a:cxnSpLocks/>
          </p:cNvCxnSpPr>
          <p:nvPr/>
        </p:nvCxnSpPr>
        <p:spPr>
          <a:xfrm flipV="1">
            <a:off x="2394739" y="405196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3467896A-5C2D-4BEA-93B3-3541A629CEA9}"/>
              </a:ext>
            </a:extLst>
          </p:cNvPr>
          <p:cNvCxnSpPr>
            <a:cxnSpLocks/>
          </p:cNvCxnSpPr>
          <p:nvPr/>
        </p:nvCxnSpPr>
        <p:spPr>
          <a:xfrm flipV="1">
            <a:off x="3359848"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B2A2A613-8802-43F6-ABCA-0436AF15CB1A}"/>
              </a:ext>
            </a:extLst>
          </p:cNvPr>
          <p:cNvCxnSpPr>
            <a:cxnSpLocks/>
          </p:cNvCxnSpPr>
          <p:nvPr/>
        </p:nvCxnSpPr>
        <p:spPr>
          <a:xfrm flipV="1">
            <a:off x="4355299" y="4015186"/>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6A17E06C-5623-4454-B00D-00734071E9CC}"/>
              </a:ext>
            </a:extLst>
          </p:cNvPr>
          <p:cNvCxnSpPr>
            <a:cxnSpLocks/>
          </p:cNvCxnSpPr>
          <p:nvPr/>
        </p:nvCxnSpPr>
        <p:spPr>
          <a:xfrm flipV="1">
            <a:off x="5379649"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640F4769-1CCC-42D9-BE51-374551581D3E}"/>
              </a:ext>
            </a:extLst>
          </p:cNvPr>
          <p:cNvCxnSpPr>
            <a:cxnSpLocks/>
          </p:cNvCxnSpPr>
          <p:nvPr/>
        </p:nvCxnSpPr>
        <p:spPr>
          <a:xfrm flipV="1">
            <a:off x="6285539" y="405196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05097E33-5EBE-47C7-B3AC-D3411086267D}"/>
              </a:ext>
            </a:extLst>
          </p:cNvPr>
          <p:cNvSpPr txBox="1"/>
          <p:nvPr/>
        </p:nvSpPr>
        <p:spPr>
          <a:xfrm>
            <a:off x="682368" y="2727437"/>
            <a:ext cx="1546181" cy="253916"/>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05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5FF451B2-F816-4198-A0C1-EE0C6C83E604}"/>
              </a:ext>
            </a:extLst>
          </p:cNvPr>
          <p:cNvSpPr txBox="1"/>
          <p:nvPr/>
        </p:nvSpPr>
        <p:spPr>
          <a:xfrm>
            <a:off x="1545448" y="4510787"/>
            <a:ext cx="1704337" cy="415498"/>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Deferimento do processamento </a:t>
            </a: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52 LRF)</a:t>
            </a:r>
            <a:endParaRPr lang="ko-KR" altLang="en-US" sz="105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85DF3C1C-5AC4-42A3-AF8B-F3C7FC1975D8}"/>
              </a:ext>
            </a:extLst>
          </p:cNvPr>
          <p:cNvSpPr txBox="1"/>
          <p:nvPr/>
        </p:nvSpPr>
        <p:spPr>
          <a:xfrm>
            <a:off x="4617649" y="2565855"/>
            <a:ext cx="1546181" cy="415498"/>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rPr>
              <a:t>Objeções</a:t>
            </a:r>
          </a:p>
          <a:p>
            <a:pPr algn="ct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rPr>
              <a:t>(art. 55 LRF)</a:t>
            </a:r>
            <a:endParaRPr lang="ko-KR" altLang="en-US" sz="1050" dirty="0">
              <a:solidFill>
                <a:schemeClr val="bg2">
                  <a:lumMod val="10000"/>
                </a:schemeClr>
              </a:solidFill>
              <a:latin typeface="Source Sans Pro Light" panose="020B0403030403020204" pitchFamily="34" charset="0"/>
            </a:endParaRPr>
          </a:p>
        </p:txBody>
      </p:sp>
      <p:sp>
        <p:nvSpPr>
          <p:cNvPr id="167" name="TextBox 166">
            <a:extLst>
              <a:ext uri="{FF2B5EF4-FFF2-40B4-BE49-F238E27FC236}">
                <a16:creationId xmlns:a16="http://schemas.microsoft.com/office/drawing/2014/main" id="{3C37904D-4EA1-4F57-BDB6-83C4E7A4EBC2}"/>
              </a:ext>
            </a:extLst>
          </p:cNvPr>
          <p:cNvSpPr txBox="1"/>
          <p:nvPr/>
        </p:nvSpPr>
        <p:spPr>
          <a:xfrm>
            <a:off x="2483880" y="2565855"/>
            <a:ext cx="1775556" cy="415498"/>
          </a:xfrm>
          <a:prstGeom prst="rect">
            <a:avLst/>
          </a:prstGeom>
          <a:noFill/>
        </p:spPr>
        <p:txBody>
          <a:bodyPr wrap="square" rtlCol="0">
            <a:spAutoFit/>
          </a:bodyPr>
          <a:lstStyle/>
          <a:p>
            <a:pPr algn="ctr"/>
            <a:r>
              <a:rPr lang="pt-BR" altLang="ko-KR" sz="1050"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Prazo para entrega do plano de recuperação judicial¹</a:t>
            </a:r>
            <a:endParaRPr lang="ko-KR" altLang="en-US" sz="1050" i="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14014CD4-12AC-47F3-8481-C9C5FEBB188E}"/>
              </a:ext>
            </a:extLst>
          </p:cNvPr>
          <p:cNvSpPr txBox="1"/>
          <p:nvPr/>
        </p:nvSpPr>
        <p:spPr>
          <a:xfrm>
            <a:off x="3374298" y="4510787"/>
            <a:ext cx="1961039" cy="738664"/>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rPr>
              <a:t>Entrega pela Administração Judicial do relatório administrativo de verificação de créditos</a:t>
            </a:r>
          </a:p>
        </p:txBody>
      </p:sp>
      <p:sp>
        <p:nvSpPr>
          <p:cNvPr id="176" name="Chevron 8">
            <a:extLst>
              <a:ext uri="{FF2B5EF4-FFF2-40B4-BE49-F238E27FC236}">
                <a16:creationId xmlns:a16="http://schemas.microsoft.com/office/drawing/2014/main" id="{11C91516-E89B-466C-8EE9-D59C00B10203}"/>
              </a:ext>
            </a:extLst>
          </p:cNvPr>
          <p:cNvSpPr/>
          <p:nvPr/>
        </p:nvSpPr>
        <p:spPr>
          <a:xfrm>
            <a:off x="6825696" y="3529570"/>
            <a:ext cx="1181966" cy="475258"/>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a:solidFill>
                  <a:schemeClr val="bg1"/>
                </a:solidFill>
                <a:latin typeface="Source Sans Pro Light" panose="020B0403030403020204" pitchFamily="34" charset="0"/>
                <a:ea typeface="Source Sans Pro Light" panose="020B0403030403020204" pitchFamily="34" charset="0"/>
              </a:rPr>
              <a:t>Sem previsão</a:t>
            </a:r>
            <a:endParaRPr lang="en-US" sz="900" b="1" dirty="0">
              <a:solidFill>
                <a:schemeClr val="bg1"/>
              </a:solidFill>
              <a:latin typeface="Source Sans Pro Light" panose="020B0403030403020204" pitchFamily="34" charset="0"/>
              <a:ea typeface="Source Sans Pro Light" panose="020B0403030403020204" pitchFamily="34" charset="0"/>
            </a:endParaRPr>
          </a:p>
        </p:txBody>
      </p:sp>
      <p:cxnSp>
        <p:nvCxnSpPr>
          <p:cNvPr id="178" name="Straight Connector 177">
            <a:extLst>
              <a:ext uri="{FF2B5EF4-FFF2-40B4-BE49-F238E27FC236}">
                <a16:creationId xmlns:a16="http://schemas.microsoft.com/office/drawing/2014/main" id="{4E47CB53-AD5F-4101-B78B-4C1FEA94E29D}"/>
              </a:ext>
            </a:extLst>
          </p:cNvPr>
          <p:cNvCxnSpPr>
            <a:cxnSpLocks/>
          </p:cNvCxnSpPr>
          <p:nvPr/>
        </p:nvCxnSpPr>
        <p:spPr>
          <a:xfrm flipV="1">
            <a:off x="7278057" y="3048028"/>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7E26902C-CF23-4E4D-A933-8F7BF7E56302}"/>
              </a:ext>
            </a:extLst>
          </p:cNvPr>
          <p:cNvSpPr txBox="1"/>
          <p:nvPr/>
        </p:nvSpPr>
        <p:spPr>
          <a:xfrm>
            <a:off x="5522141" y="4510787"/>
            <a:ext cx="1546181" cy="415498"/>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AGC</a:t>
            </a:r>
          </a:p>
          <a:p>
            <a:pPr algn="ct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56 LRF)</a:t>
            </a:r>
            <a:endParaRPr lang="ko-KR" altLang="en-US" sz="105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77E37770-0EAB-4558-98D8-BA764C61D715}"/>
              </a:ext>
            </a:extLst>
          </p:cNvPr>
          <p:cNvSpPr txBox="1"/>
          <p:nvPr/>
        </p:nvSpPr>
        <p:spPr>
          <a:xfrm>
            <a:off x="6636392" y="2565856"/>
            <a:ext cx="1302380" cy="415497"/>
          </a:xfrm>
          <a:prstGeom prst="rect">
            <a:avLst/>
          </a:prstGeom>
          <a:noFill/>
        </p:spPr>
        <p:txBody>
          <a:bodyPr wrap="square" rtlCol="0" anchor="b">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Concessão da RJ</a:t>
            </a:r>
          </a:p>
          <a:p>
            <a:pPr algn="ct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58 LRF)</a:t>
            </a:r>
          </a:p>
        </p:txBody>
      </p:sp>
      <p:sp>
        <p:nvSpPr>
          <p:cNvPr id="191" name="TextBox 190">
            <a:extLst>
              <a:ext uri="{FF2B5EF4-FFF2-40B4-BE49-F238E27FC236}">
                <a16:creationId xmlns:a16="http://schemas.microsoft.com/office/drawing/2014/main" id="{4B21CE47-D0DD-4347-9011-6973D362F72A}"/>
              </a:ext>
            </a:extLst>
          </p:cNvPr>
          <p:cNvSpPr txBox="1"/>
          <p:nvPr/>
        </p:nvSpPr>
        <p:spPr>
          <a:xfrm>
            <a:off x="8317878" y="4504718"/>
            <a:ext cx="1117626" cy="415498"/>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Encerramento</a:t>
            </a:r>
          </a:p>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RJ </a:t>
            </a: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63 LRF)</a:t>
            </a:r>
          </a:p>
        </p:txBody>
      </p:sp>
      <p:pic>
        <p:nvPicPr>
          <p:cNvPr id="8" name="Graphic 7" descr="Gavel">
            <a:extLst>
              <a:ext uri="{FF2B5EF4-FFF2-40B4-BE49-F238E27FC236}">
                <a16:creationId xmlns:a16="http://schemas.microsoft.com/office/drawing/2014/main" id="{C3066EA1-10EA-4419-B0B5-CC2BF6605720}"/>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8217260" y="3192379"/>
            <a:ext cx="1117615" cy="1117615"/>
          </a:xfrm>
          <a:prstGeom prst="rect">
            <a:avLst/>
          </a:prstGeom>
          <a:effectLst>
            <a:outerShdw blurRad="50800" dir="18900000" sx="104000" sy="104000" algn="bl" rotWithShape="0">
              <a:prstClr val="black">
                <a:alpha val="40000"/>
              </a:prstClr>
            </a:outerShdw>
          </a:effectLst>
        </p:spPr>
      </p:pic>
      <p:sp>
        <p:nvSpPr>
          <p:cNvPr id="37" name="TextBox 36">
            <a:extLst>
              <a:ext uri="{FF2B5EF4-FFF2-40B4-BE49-F238E27FC236}">
                <a16:creationId xmlns:a16="http://schemas.microsoft.com/office/drawing/2014/main" id="{9AE2A648-1829-42B7-A8C1-BC8698626CB5}"/>
              </a:ext>
            </a:extLst>
          </p:cNvPr>
          <p:cNvSpPr txBox="1"/>
          <p:nvPr/>
        </p:nvSpPr>
        <p:spPr>
          <a:xfrm>
            <a:off x="1089486" y="5808178"/>
            <a:ext cx="7127773" cy="415498"/>
          </a:xfrm>
          <a:prstGeom prst="rect">
            <a:avLst/>
          </a:prstGeom>
          <a:noFill/>
        </p:spPr>
        <p:txBody>
          <a:bodyPr wrap="square" rtlCol="0">
            <a:spAutoFit/>
          </a:bodyPr>
          <a:lstStyle/>
          <a:p>
            <a:pPr algn="just"/>
            <a:r>
              <a:rPr lang="pt-BR" altLang="ko-KR" sz="1050" dirty="0">
                <a:solidFill>
                  <a:schemeClr val="bg2">
                    <a:lumMod val="10000"/>
                  </a:schemeClr>
                </a:solidFill>
                <a:latin typeface="Source Sans Pro Light" panose="020B0403030403020204" pitchFamily="34" charset="0"/>
                <a:cs typeface="Arial" panose="020B0604020202020204" pitchFamily="34" charset="0"/>
              </a:rPr>
              <a:t>¹Confirmando-se a definição pela contagem do prazo em dias corridos, a data limite para apresentação do plano de recuperação judicial é </a:t>
            </a:r>
            <a:r>
              <a:rPr lang="pt-BR" altLang="ko-K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06 </a:t>
            </a:r>
            <a:r>
              <a:rPr lang="pt-BR" altLang="ko-KR" sz="1050" b="1">
                <a:solidFill>
                  <a:srgbClr val="0070C0"/>
                </a:solidFill>
                <a:latin typeface="Source Sans Pro" panose="020B0503030403020204" pitchFamily="34" charset="0"/>
                <a:ea typeface="Source Sans Pro" panose="020B0503030403020204" pitchFamily="34" charset="0"/>
                <a:cs typeface="Arial" panose="020B0604020202020204" pitchFamily="34" charset="0"/>
              </a:rPr>
              <a:t>de outubro </a:t>
            </a:r>
            <a:r>
              <a:rPr lang="pt-BR" altLang="ko-K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de 2020</a:t>
            </a:r>
            <a:r>
              <a:rPr lang="pt-BR" altLang="ko-KR" sz="1050" dirty="0">
                <a:solidFill>
                  <a:schemeClr val="bg2">
                    <a:lumMod val="10000"/>
                  </a:schemeClr>
                </a:solidFill>
                <a:latin typeface="Source Sans Pro Light" panose="020B0403030403020204" pitchFamily="34" charset="0"/>
                <a:cs typeface="Arial" panose="020B0604020202020204" pitchFamily="34" charset="0"/>
              </a:rPr>
              <a:t>.</a:t>
            </a:r>
            <a:endParaRPr lang="ko-KR" altLang="en-US" sz="1050" dirty="0">
              <a:solidFill>
                <a:schemeClr val="bg2">
                  <a:lumMod val="10000"/>
                </a:schemeClr>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2420432901"/>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0"/>
                                        </p:tgtEl>
                                        <p:attrNameLst>
                                          <p:attrName>style.visibility</p:attrName>
                                        </p:attrNameLst>
                                      </p:cBhvr>
                                      <p:to>
                                        <p:strVal val="visible"/>
                                      </p:to>
                                    </p:set>
                                    <p:anim calcmode="lin" valueType="num">
                                      <p:cBhvr additive="base">
                                        <p:cTn id="16" dur="500" fill="hold"/>
                                        <p:tgtEl>
                                          <p:spTgt spid="130"/>
                                        </p:tgtEl>
                                        <p:attrNameLst>
                                          <p:attrName>ppt_x</p:attrName>
                                        </p:attrNameLst>
                                      </p:cBhvr>
                                      <p:tavLst>
                                        <p:tav tm="0">
                                          <p:val>
                                            <p:strVal val="0-#ppt_w/2"/>
                                          </p:val>
                                        </p:tav>
                                        <p:tav tm="100000">
                                          <p:val>
                                            <p:strVal val="#ppt_x"/>
                                          </p:val>
                                        </p:tav>
                                      </p:tavLst>
                                    </p:anim>
                                    <p:anim calcmode="lin" valueType="num">
                                      <p:cBhvr additive="base">
                                        <p:cTn id="17" dur="500" fill="hold"/>
                                        <p:tgtEl>
                                          <p:spTgt spid="1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5"/>
                                        </p:tgtEl>
                                        <p:attrNameLst>
                                          <p:attrName>style.visibility</p:attrName>
                                        </p:attrNameLst>
                                      </p:cBhvr>
                                      <p:to>
                                        <p:strVal val="visible"/>
                                      </p:to>
                                    </p:set>
                                    <p:anim calcmode="lin" valueType="num">
                                      <p:cBhvr additive="base">
                                        <p:cTn id="21" dur="500" fill="hold"/>
                                        <p:tgtEl>
                                          <p:spTgt spid="135"/>
                                        </p:tgtEl>
                                        <p:attrNameLst>
                                          <p:attrName>ppt_x</p:attrName>
                                        </p:attrNameLst>
                                      </p:cBhvr>
                                      <p:tavLst>
                                        <p:tav tm="0">
                                          <p:val>
                                            <p:strVal val="0-#ppt_w/2"/>
                                          </p:val>
                                        </p:tav>
                                        <p:tav tm="100000">
                                          <p:val>
                                            <p:strVal val="#ppt_x"/>
                                          </p:val>
                                        </p:tav>
                                      </p:tavLst>
                                    </p:anim>
                                    <p:anim calcmode="lin" valueType="num">
                                      <p:cBhvr additive="base">
                                        <p:cTn id="22" dur="500" fill="hold"/>
                                        <p:tgtEl>
                                          <p:spTgt spid="13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36"/>
                                        </p:tgtEl>
                                        <p:attrNameLst>
                                          <p:attrName>style.visibility</p:attrName>
                                        </p:attrNameLst>
                                      </p:cBhvr>
                                      <p:to>
                                        <p:strVal val="visible"/>
                                      </p:to>
                                    </p:set>
                                    <p:anim calcmode="lin" valueType="num">
                                      <p:cBhvr additive="base">
                                        <p:cTn id="26" dur="500" fill="hold"/>
                                        <p:tgtEl>
                                          <p:spTgt spid="136"/>
                                        </p:tgtEl>
                                        <p:attrNameLst>
                                          <p:attrName>ppt_x</p:attrName>
                                        </p:attrNameLst>
                                      </p:cBhvr>
                                      <p:tavLst>
                                        <p:tav tm="0">
                                          <p:val>
                                            <p:strVal val="0-#ppt_w/2"/>
                                          </p:val>
                                        </p:tav>
                                        <p:tav tm="100000">
                                          <p:val>
                                            <p:strVal val="#ppt_x"/>
                                          </p:val>
                                        </p:tav>
                                      </p:tavLst>
                                    </p:anim>
                                    <p:anim calcmode="lin" valueType="num">
                                      <p:cBhvr additive="base">
                                        <p:cTn id="27" dur="500" fill="hold"/>
                                        <p:tgtEl>
                                          <p:spTgt spid="13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7"/>
                                        </p:tgtEl>
                                        <p:attrNameLst>
                                          <p:attrName>style.visibility</p:attrName>
                                        </p:attrNameLst>
                                      </p:cBhvr>
                                      <p:to>
                                        <p:strVal val="visible"/>
                                      </p:to>
                                    </p:set>
                                    <p:anim calcmode="lin" valueType="num">
                                      <p:cBhvr additive="base">
                                        <p:cTn id="31" dur="500" fill="hold"/>
                                        <p:tgtEl>
                                          <p:spTgt spid="137"/>
                                        </p:tgtEl>
                                        <p:attrNameLst>
                                          <p:attrName>ppt_x</p:attrName>
                                        </p:attrNameLst>
                                      </p:cBhvr>
                                      <p:tavLst>
                                        <p:tav tm="0">
                                          <p:val>
                                            <p:strVal val="0-#ppt_w/2"/>
                                          </p:val>
                                        </p:tav>
                                        <p:tav tm="100000">
                                          <p:val>
                                            <p:strVal val="#ppt_x"/>
                                          </p:val>
                                        </p:tav>
                                      </p:tavLst>
                                    </p:anim>
                                    <p:anim calcmode="lin" valueType="num">
                                      <p:cBhvr additive="base">
                                        <p:cTn id="32" dur="500" fill="hold"/>
                                        <p:tgtEl>
                                          <p:spTgt spid="13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38"/>
                                        </p:tgtEl>
                                        <p:attrNameLst>
                                          <p:attrName>style.visibility</p:attrName>
                                        </p:attrNameLst>
                                      </p:cBhvr>
                                      <p:to>
                                        <p:strVal val="visible"/>
                                      </p:to>
                                    </p:set>
                                    <p:anim calcmode="lin" valueType="num">
                                      <p:cBhvr additive="base">
                                        <p:cTn id="36" dur="500" fill="hold"/>
                                        <p:tgtEl>
                                          <p:spTgt spid="138"/>
                                        </p:tgtEl>
                                        <p:attrNameLst>
                                          <p:attrName>ppt_x</p:attrName>
                                        </p:attrNameLst>
                                      </p:cBhvr>
                                      <p:tavLst>
                                        <p:tav tm="0">
                                          <p:val>
                                            <p:strVal val="0-#ppt_w/2"/>
                                          </p:val>
                                        </p:tav>
                                        <p:tav tm="100000">
                                          <p:val>
                                            <p:strVal val="#ppt_x"/>
                                          </p:val>
                                        </p:tav>
                                      </p:tavLst>
                                    </p:anim>
                                    <p:anim calcmode="lin" valueType="num">
                                      <p:cBhvr additive="base">
                                        <p:cTn id="37" dur="500" fill="hold"/>
                                        <p:tgtEl>
                                          <p:spTgt spid="13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140"/>
                                        </p:tgtEl>
                                        <p:attrNameLst>
                                          <p:attrName>style.visibility</p:attrName>
                                        </p:attrNameLst>
                                      </p:cBhvr>
                                      <p:to>
                                        <p:strVal val="visible"/>
                                      </p:to>
                                    </p:set>
                                    <p:animEffect transition="in" filter="wipe(down)">
                                      <p:cBhvr>
                                        <p:cTn id="41" dur="500"/>
                                        <p:tgtEl>
                                          <p:spTgt spid="140"/>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wipe(up)">
                                      <p:cBhvr>
                                        <p:cTn id="45" dur="500"/>
                                        <p:tgtEl>
                                          <p:spTgt spid="141"/>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wipe(down)">
                                      <p:cBhvr>
                                        <p:cTn id="49" dur="500"/>
                                        <p:tgtEl>
                                          <p:spTgt spid="142"/>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143"/>
                                        </p:tgtEl>
                                        <p:attrNameLst>
                                          <p:attrName>style.visibility</p:attrName>
                                        </p:attrNameLst>
                                      </p:cBhvr>
                                      <p:to>
                                        <p:strVal val="visible"/>
                                      </p:to>
                                    </p:set>
                                    <p:animEffect transition="in" filter="wipe(up)">
                                      <p:cBhvr>
                                        <p:cTn id="53" dur="500"/>
                                        <p:tgtEl>
                                          <p:spTgt spid="143"/>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144"/>
                                        </p:tgtEl>
                                        <p:attrNameLst>
                                          <p:attrName>style.visibility</p:attrName>
                                        </p:attrNameLst>
                                      </p:cBhvr>
                                      <p:to>
                                        <p:strVal val="visible"/>
                                      </p:to>
                                    </p:set>
                                    <p:animEffect transition="in" filter="wipe(down)">
                                      <p:cBhvr>
                                        <p:cTn id="57" dur="500"/>
                                        <p:tgtEl>
                                          <p:spTgt spid="144"/>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45"/>
                                        </p:tgtEl>
                                        <p:attrNameLst>
                                          <p:attrName>style.visibility</p:attrName>
                                        </p:attrNameLst>
                                      </p:cBhvr>
                                      <p:to>
                                        <p:strVal val="visible"/>
                                      </p:to>
                                    </p:set>
                                    <p:animEffect transition="in" filter="wipe(up)">
                                      <p:cBhvr>
                                        <p:cTn id="61" dur="500"/>
                                        <p:tgtEl>
                                          <p:spTgt spid="145"/>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176"/>
                                        </p:tgtEl>
                                        <p:attrNameLst>
                                          <p:attrName>style.visibility</p:attrName>
                                        </p:attrNameLst>
                                      </p:cBhvr>
                                      <p:to>
                                        <p:strVal val="visible"/>
                                      </p:to>
                                    </p:set>
                                    <p:anim calcmode="lin" valueType="num">
                                      <p:cBhvr additive="base">
                                        <p:cTn id="65" dur="500" fill="hold"/>
                                        <p:tgtEl>
                                          <p:spTgt spid="176"/>
                                        </p:tgtEl>
                                        <p:attrNameLst>
                                          <p:attrName>ppt_x</p:attrName>
                                        </p:attrNameLst>
                                      </p:cBhvr>
                                      <p:tavLst>
                                        <p:tav tm="0">
                                          <p:val>
                                            <p:strVal val="0-#ppt_w/2"/>
                                          </p:val>
                                        </p:tav>
                                        <p:tav tm="100000">
                                          <p:val>
                                            <p:strVal val="#ppt_x"/>
                                          </p:val>
                                        </p:tav>
                                      </p:tavLst>
                                    </p:anim>
                                    <p:anim calcmode="lin" valueType="num">
                                      <p:cBhvr additive="base">
                                        <p:cTn id="66" dur="500" fill="hold"/>
                                        <p:tgtEl>
                                          <p:spTgt spid="176"/>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2" presetClass="entr" presetSubtype="4" fill="hold" nodeType="afterEffect">
                                  <p:stCondLst>
                                    <p:cond delay="0"/>
                                  </p:stCondLst>
                                  <p:childTnLst>
                                    <p:set>
                                      <p:cBhvr>
                                        <p:cTn id="69" dur="1" fill="hold">
                                          <p:stCondLst>
                                            <p:cond delay="0"/>
                                          </p:stCondLst>
                                        </p:cTn>
                                        <p:tgtEl>
                                          <p:spTgt spid="178"/>
                                        </p:tgtEl>
                                        <p:attrNameLst>
                                          <p:attrName>style.visibility</p:attrName>
                                        </p:attrNameLst>
                                      </p:cBhvr>
                                      <p:to>
                                        <p:strVal val="visible"/>
                                      </p:to>
                                    </p:set>
                                    <p:animEffect transition="in" filter="wipe(down)">
                                      <p:cBhvr>
                                        <p:cTn id="70"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0" grpId="0" animBg="1"/>
      <p:bldP spid="135" grpId="0" animBg="1"/>
      <p:bldP spid="136" grpId="0" animBg="1"/>
      <p:bldP spid="137" grpId="0" animBg="1"/>
      <p:bldP spid="138" grpId="0" animBg="1"/>
      <p:bldP spid="139" grpId="0" animBg="1"/>
      <p:bldP spid="1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4018" y="615445"/>
            <a:ext cx="3895618"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1.3 </a:t>
            </a:r>
            <a:r>
              <a:rPr lang="en-US" sz="2400" b="1" dirty="0" err="1">
                <a:latin typeface="Source Sans Pro" panose="020B0503030403020204" pitchFamily="34" charset="0"/>
                <a:ea typeface="Source Sans Pro" panose="020B0503030403020204" pitchFamily="34" charset="0"/>
              </a:rPr>
              <a:t>Cronograma</a:t>
            </a:r>
            <a:r>
              <a:rPr lang="en-US" sz="2400" b="1" dirty="0">
                <a:latin typeface="Source Sans Pro" panose="020B0503030403020204" pitchFamily="34" charset="0"/>
                <a:ea typeface="Source Sans Pro" panose="020B0503030403020204" pitchFamily="34" charset="0"/>
              </a:rPr>
              <a:t>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Processual</a:t>
            </a:r>
            <a:endParaRPr lang="en-US" sz="2400" b="1" dirty="0">
              <a:latin typeface="Source Sans Pro" panose="020B0503030403020204" pitchFamily="34" charset="0"/>
              <a:ea typeface="Source Sans Pro" panose="020B0503030403020204" pitchFamily="34" charset="0"/>
            </a:endParaRPr>
          </a:p>
        </p:txBody>
      </p:sp>
      <p:sp>
        <p:nvSpPr>
          <p:cNvPr id="92" name="Rectangle 91">
            <a:extLst>
              <a:ext uri="{FF2B5EF4-FFF2-40B4-BE49-F238E27FC236}">
                <a16:creationId xmlns:a16="http://schemas.microsoft.com/office/drawing/2014/main" id="{35169F95-20CD-4D38-9DAB-B87143D7808B}"/>
              </a:ext>
            </a:extLst>
          </p:cNvPr>
          <p:cNvSpPr/>
          <p:nvPr/>
        </p:nvSpPr>
        <p:spPr>
          <a:xfrm>
            <a:off x="886645" y="1260934"/>
            <a:ext cx="7883510" cy="265586"/>
          </a:xfrm>
          <a:prstGeom prst="rect">
            <a:avLst/>
          </a:prstGeom>
        </p:spPr>
        <p:txBody>
          <a:bodyPr wrap="square" numCol="1" spcCol="360000">
            <a:spAutoFit/>
          </a:bodyPr>
          <a:lstStyle/>
          <a:p>
            <a:pPr indent="214754" algn="just">
              <a:lnSpc>
                <a:spcPct val="114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cronograma do processo de Recuperação Judicial</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demonstrando o atual estágio em que se encontra.</a:t>
            </a:r>
            <a:endPar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30" name="Chevron 5">
            <a:extLst>
              <a:ext uri="{FF2B5EF4-FFF2-40B4-BE49-F238E27FC236}">
                <a16:creationId xmlns:a16="http://schemas.microsoft.com/office/drawing/2014/main" id="{6753F581-9EBD-495E-A10F-C5AD220867F3}"/>
              </a:ext>
            </a:extLst>
          </p:cNvPr>
          <p:cNvSpPr/>
          <p:nvPr/>
        </p:nvSpPr>
        <p:spPr>
          <a:xfrm>
            <a:off x="2334389" y="3537619"/>
            <a:ext cx="1181966" cy="467211"/>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b="1" dirty="0">
                <a:solidFill>
                  <a:schemeClr val="bg1"/>
                </a:solidFill>
                <a:latin typeface="Source Sans Pro Light" panose="020B0403030403020204" pitchFamily="34" charset="0"/>
                <a:ea typeface="Source Sans Pro Light" panose="020B0403030403020204" pitchFamily="34" charset="0"/>
              </a:rPr>
              <a:t>03/08/2020</a:t>
            </a:r>
          </a:p>
        </p:txBody>
      </p:sp>
      <p:sp>
        <p:nvSpPr>
          <p:cNvPr id="135" name="Chevron 6">
            <a:extLst>
              <a:ext uri="{FF2B5EF4-FFF2-40B4-BE49-F238E27FC236}">
                <a16:creationId xmlns:a16="http://schemas.microsoft.com/office/drawing/2014/main" id="{C0E9F3BD-E3B0-4BC0-A49E-68F8226EF4CE}"/>
              </a:ext>
            </a:extLst>
          </p:cNvPr>
          <p:cNvSpPr/>
          <p:nvPr/>
        </p:nvSpPr>
        <p:spPr>
          <a:xfrm>
            <a:off x="3328947" y="3537619"/>
            <a:ext cx="1181966" cy="467211"/>
          </a:xfrm>
          <a:prstGeom prst="chevron">
            <a:avLst/>
          </a:prstGeom>
          <a:solidFill>
            <a:schemeClr val="tx1">
              <a:lumMod val="20000"/>
              <a:lumOff val="80000"/>
            </a:schemeClr>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b="1" i="1" dirty="0" err="1">
                <a:solidFill>
                  <a:schemeClr val="bg2">
                    <a:lumMod val="10000"/>
                  </a:schemeClr>
                </a:solidFill>
                <a:latin typeface="Source Sans Pro Light" panose="020B0403030403020204" pitchFamily="34" charset="0"/>
              </a:rPr>
              <a:t>Estágio</a:t>
            </a:r>
            <a:r>
              <a:rPr lang="en-US" sz="1050" b="1" i="1" dirty="0">
                <a:solidFill>
                  <a:schemeClr val="bg2">
                    <a:lumMod val="10000"/>
                  </a:schemeClr>
                </a:solidFill>
                <a:latin typeface="Source Sans Pro Light" panose="020B0403030403020204" pitchFamily="34" charset="0"/>
              </a:rPr>
              <a:t> </a:t>
            </a:r>
            <a:r>
              <a:rPr lang="en-US" sz="1050" b="1" i="1" dirty="0" err="1">
                <a:solidFill>
                  <a:schemeClr val="bg2">
                    <a:lumMod val="10000"/>
                  </a:schemeClr>
                </a:solidFill>
                <a:latin typeface="Source Sans Pro Light" panose="020B0403030403020204" pitchFamily="34" charset="0"/>
              </a:rPr>
              <a:t>Atual</a:t>
            </a:r>
            <a:endParaRPr lang="en-US" sz="1050" b="1" i="1" dirty="0">
              <a:solidFill>
                <a:schemeClr val="bg2">
                  <a:lumMod val="10000"/>
                </a:schemeClr>
              </a:solidFill>
              <a:latin typeface="Source Sans Pro Light" panose="020B0403030403020204" pitchFamily="34" charset="0"/>
            </a:endParaRPr>
          </a:p>
        </p:txBody>
      </p:sp>
      <p:sp>
        <p:nvSpPr>
          <p:cNvPr id="136" name="Chevron 7">
            <a:extLst>
              <a:ext uri="{FF2B5EF4-FFF2-40B4-BE49-F238E27FC236}">
                <a16:creationId xmlns:a16="http://schemas.microsoft.com/office/drawing/2014/main" id="{8A5189A9-EC06-4657-B9CD-3D338807D158}"/>
              </a:ext>
            </a:extLst>
          </p:cNvPr>
          <p:cNvSpPr/>
          <p:nvPr/>
        </p:nvSpPr>
        <p:spPr>
          <a:xfrm>
            <a:off x="4322858" y="3537619"/>
            <a:ext cx="1181966" cy="467211"/>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dirty="0">
                <a:solidFill>
                  <a:schemeClr val="bg1"/>
                </a:solidFill>
                <a:latin typeface="Source Sans Pro Light" panose="020B0403030403020204" pitchFamily="34" charset="0"/>
                <a:ea typeface="Source Sans Pro Light" panose="020B0403030403020204" pitchFamily="34" charset="0"/>
              </a:rPr>
              <a:t>Sem </a:t>
            </a:r>
            <a:r>
              <a:rPr lang="en-US" sz="900" b="1" dirty="0" err="1">
                <a:solidFill>
                  <a:schemeClr val="bg1"/>
                </a:solidFill>
                <a:latin typeface="Source Sans Pro Light" panose="020B0403030403020204" pitchFamily="34" charset="0"/>
                <a:ea typeface="Source Sans Pro Light" panose="020B0403030403020204" pitchFamily="34" charset="0"/>
              </a:rPr>
              <a:t>previsão</a:t>
            </a:r>
            <a:endParaRPr lang="en-US" sz="900" b="1" dirty="0">
              <a:solidFill>
                <a:schemeClr val="bg1"/>
              </a:solidFill>
              <a:latin typeface="Source Sans Pro Light" panose="020B0403030403020204" pitchFamily="34" charset="0"/>
              <a:ea typeface="Source Sans Pro Light" panose="020B0403030403020204" pitchFamily="34" charset="0"/>
            </a:endParaRPr>
          </a:p>
        </p:txBody>
      </p:sp>
      <p:sp>
        <p:nvSpPr>
          <p:cNvPr id="137" name="Chevron 8">
            <a:extLst>
              <a:ext uri="{FF2B5EF4-FFF2-40B4-BE49-F238E27FC236}">
                <a16:creationId xmlns:a16="http://schemas.microsoft.com/office/drawing/2014/main" id="{A41ECD76-4E94-4DD8-BC02-5CE828BD22B3}"/>
              </a:ext>
            </a:extLst>
          </p:cNvPr>
          <p:cNvSpPr/>
          <p:nvPr/>
        </p:nvSpPr>
        <p:spPr>
          <a:xfrm>
            <a:off x="5316125" y="3537619"/>
            <a:ext cx="1181966" cy="467211"/>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a:solidFill>
                  <a:schemeClr val="bg1"/>
                </a:solidFill>
                <a:latin typeface="Source Sans Pro Light" panose="020B0403030403020204" pitchFamily="34" charset="0"/>
                <a:ea typeface="Source Sans Pro Light" panose="020B0403030403020204" pitchFamily="34" charset="0"/>
              </a:rPr>
              <a:t>Sem previsão</a:t>
            </a:r>
            <a:endParaRPr lang="en-US" sz="900" b="1" dirty="0">
              <a:solidFill>
                <a:schemeClr val="bg1"/>
              </a:solidFill>
              <a:latin typeface="Source Sans Pro Light" panose="020B0403030403020204" pitchFamily="34" charset="0"/>
              <a:ea typeface="Source Sans Pro Light" panose="020B0403030403020204" pitchFamily="34" charset="0"/>
            </a:endParaRPr>
          </a:p>
        </p:txBody>
      </p:sp>
      <p:sp>
        <p:nvSpPr>
          <p:cNvPr id="138" name="Chevron 9">
            <a:extLst>
              <a:ext uri="{FF2B5EF4-FFF2-40B4-BE49-F238E27FC236}">
                <a16:creationId xmlns:a16="http://schemas.microsoft.com/office/drawing/2014/main" id="{73B1C59D-8239-4C29-8A40-4287E06DBD92}"/>
              </a:ext>
            </a:extLst>
          </p:cNvPr>
          <p:cNvSpPr/>
          <p:nvPr/>
        </p:nvSpPr>
        <p:spPr>
          <a:xfrm>
            <a:off x="6308742" y="3537619"/>
            <a:ext cx="1181966" cy="467211"/>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a:solidFill>
                  <a:schemeClr val="bg1"/>
                </a:solidFill>
                <a:latin typeface="Source Sans Pro Light" panose="020B0403030403020204" pitchFamily="34" charset="0"/>
                <a:ea typeface="Source Sans Pro Light" panose="020B0403030403020204" pitchFamily="34" charset="0"/>
              </a:rPr>
              <a:t>Sem previsão</a:t>
            </a:r>
            <a:endParaRPr lang="en-US" sz="900" b="1" dirty="0">
              <a:solidFill>
                <a:schemeClr val="bg1"/>
              </a:solidFill>
              <a:latin typeface="Source Sans Pro Light" panose="020B0403030403020204" pitchFamily="34" charset="0"/>
              <a:ea typeface="Source Sans Pro Light" panose="020B0403030403020204" pitchFamily="34" charset="0"/>
            </a:endParaRPr>
          </a:p>
        </p:txBody>
      </p:sp>
      <p:sp>
        <p:nvSpPr>
          <p:cNvPr id="139" name="Chevron 10">
            <a:extLst>
              <a:ext uri="{FF2B5EF4-FFF2-40B4-BE49-F238E27FC236}">
                <a16:creationId xmlns:a16="http://schemas.microsoft.com/office/drawing/2014/main" id="{FC7DAC96-B395-452C-933F-754D8228B4FA}"/>
              </a:ext>
            </a:extLst>
          </p:cNvPr>
          <p:cNvSpPr/>
          <p:nvPr/>
        </p:nvSpPr>
        <p:spPr>
          <a:xfrm>
            <a:off x="1331597" y="3537617"/>
            <a:ext cx="1181966" cy="467211"/>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b="1" dirty="0">
                <a:solidFill>
                  <a:schemeClr val="bg1"/>
                </a:solidFill>
                <a:latin typeface="Source Sans Pro Light" panose="020B0403030403020204" pitchFamily="34" charset="0"/>
                <a:ea typeface="Source Sans Pro Light" panose="020B0403030403020204" pitchFamily="34" charset="0"/>
              </a:rPr>
              <a:t>15/06/2020</a:t>
            </a:r>
          </a:p>
        </p:txBody>
      </p:sp>
      <p:cxnSp>
        <p:nvCxnSpPr>
          <p:cNvPr id="140" name="Straight Connector 139">
            <a:extLst>
              <a:ext uri="{FF2B5EF4-FFF2-40B4-BE49-F238E27FC236}">
                <a16:creationId xmlns:a16="http://schemas.microsoft.com/office/drawing/2014/main" id="{AF64124A-CDB9-4578-A053-75B6005A36DB}"/>
              </a:ext>
            </a:extLst>
          </p:cNvPr>
          <p:cNvCxnSpPr>
            <a:cxnSpLocks/>
          </p:cNvCxnSpPr>
          <p:nvPr/>
        </p:nvCxnSpPr>
        <p:spPr>
          <a:xfrm flipV="1">
            <a:off x="1927741"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141847E-AC7F-453A-98A2-A0B689107F84}"/>
              </a:ext>
            </a:extLst>
          </p:cNvPr>
          <p:cNvCxnSpPr>
            <a:cxnSpLocks/>
          </p:cNvCxnSpPr>
          <p:nvPr/>
        </p:nvCxnSpPr>
        <p:spPr>
          <a:xfrm flipV="1">
            <a:off x="2874140" y="405196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3467896A-5C2D-4BEA-93B3-3541A629CEA9}"/>
              </a:ext>
            </a:extLst>
          </p:cNvPr>
          <p:cNvCxnSpPr>
            <a:cxnSpLocks/>
          </p:cNvCxnSpPr>
          <p:nvPr/>
        </p:nvCxnSpPr>
        <p:spPr>
          <a:xfrm flipV="1">
            <a:off x="3839249"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B2A2A613-8802-43F6-ABCA-0436AF15CB1A}"/>
              </a:ext>
            </a:extLst>
          </p:cNvPr>
          <p:cNvCxnSpPr>
            <a:cxnSpLocks/>
          </p:cNvCxnSpPr>
          <p:nvPr/>
        </p:nvCxnSpPr>
        <p:spPr>
          <a:xfrm flipV="1">
            <a:off x="4834700" y="4015186"/>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6A17E06C-5623-4454-B00D-00734071E9CC}"/>
              </a:ext>
            </a:extLst>
          </p:cNvPr>
          <p:cNvCxnSpPr>
            <a:cxnSpLocks/>
          </p:cNvCxnSpPr>
          <p:nvPr/>
        </p:nvCxnSpPr>
        <p:spPr>
          <a:xfrm flipV="1">
            <a:off x="5859050"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640F4769-1CCC-42D9-BE51-374551581D3E}"/>
              </a:ext>
            </a:extLst>
          </p:cNvPr>
          <p:cNvCxnSpPr>
            <a:cxnSpLocks/>
          </p:cNvCxnSpPr>
          <p:nvPr/>
        </p:nvCxnSpPr>
        <p:spPr>
          <a:xfrm flipV="1">
            <a:off x="6764940" y="405196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05097E33-5EBE-47C7-B3AC-D3411086267D}"/>
              </a:ext>
            </a:extLst>
          </p:cNvPr>
          <p:cNvSpPr txBox="1"/>
          <p:nvPr/>
        </p:nvSpPr>
        <p:spPr>
          <a:xfrm>
            <a:off x="1161769" y="2727437"/>
            <a:ext cx="1546181" cy="253916"/>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05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5FF451B2-F816-4198-A0C1-EE0C6C83E604}"/>
              </a:ext>
            </a:extLst>
          </p:cNvPr>
          <p:cNvSpPr txBox="1"/>
          <p:nvPr/>
        </p:nvSpPr>
        <p:spPr>
          <a:xfrm>
            <a:off x="1927741" y="4504718"/>
            <a:ext cx="1801445" cy="738664"/>
          </a:xfrm>
          <a:prstGeom prst="rect">
            <a:avLst/>
          </a:prstGeom>
          <a:noFill/>
        </p:spPr>
        <p:txBody>
          <a:bodyPr wrap="square" rtlCol="0">
            <a:spAutoFit/>
          </a:bodyPr>
          <a:lstStyle/>
          <a:p>
            <a:pPr algn="ctr"/>
            <a:r>
              <a:rPr lang="pt-BR" altLang="ko-KR" sz="1050"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1º edital contendo a relação de credores elaborada da Devedora (art. 52, § 1º, da LRF)</a:t>
            </a:r>
          </a:p>
        </p:txBody>
      </p:sp>
      <p:sp>
        <p:nvSpPr>
          <p:cNvPr id="162" name="TextBox 161">
            <a:extLst>
              <a:ext uri="{FF2B5EF4-FFF2-40B4-BE49-F238E27FC236}">
                <a16:creationId xmlns:a16="http://schemas.microsoft.com/office/drawing/2014/main" id="{85DF3C1C-5AC4-42A3-AF8B-F3C7FC1975D8}"/>
              </a:ext>
            </a:extLst>
          </p:cNvPr>
          <p:cNvSpPr txBox="1"/>
          <p:nvPr/>
        </p:nvSpPr>
        <p:spPr>
          <a:xfrm>
            <a:off x="4908666" y="2242689"/>
            <a:ext cx="1900767" cy="738664"/>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rPr>
              <a:t>Publicação do 2º edital contendo a relação de credores elaborada pela Administração Judicial (art. 7º, §1º, LRF)</a:t>
            </a:r>
          </a:p>
        </p:txBody>
      </p:sp>
      <p:sp>
        <p:nvSpPr>
          <p:cNvPr id="167" name="TextBox 166">
            <a:extLst>
              <a:ext uri="{FF2B5EF4-FFF2-40B4-BE49-F238E27FC236}">
                <a16:creationId xmlns:a16="http://schemas.microsoft.com/office/drawing/2014/main" id="{3C37904D-4EA1-4F57-BDB6-83C4E7A4EBC2}"/>
              </a:ext>
            </a:extLst>
          </p:cNvPr>
          <p:cNvSpPr txBox="1"/>
          <p:nvPr/>
        </p:nvSpPr>
        <p:spPr>
          <a:xfrm>
            <a:off x="2963281" y="2565855"/>
            <a:ext cx="1775556" cy="415498"/>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Prazo</a:t>
            </a: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para </a:t>
            </a:r>
            <a:r>
              <a:rPr lang="en-US" altLang="ko-KR" sz="105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Habilitações</a:t>
            </a: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e </a:t>
            </a:r>
            <a:r>
              <a:rPr lang="en-US" altLang="ko-KR" sz="105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Divergências</a:t>
            </a:r>
            <a:r>
              <a:rPr lang="en-US"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7º, § 1º LRF)</a:t>
            </a:r>
            <a:endParaRPr lang="ko-KR" altLang="en-US" sz="105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14014CD4-12AC-47F3-8481-C9C5FEBB188E}"/>
              </a:ext>
            </a:extLst>
          </p:cNvPr>
          <p:cNvSpPr txBox="1"/>
          <p:nvPr/>
        </p:nvSpPr>
        <p:spPr>
          <a:xfrm>
            <a:off x="3853699" y="4504718"/>
            <a:ext cx="1961039" cy="738664"/>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rPr>
              <a:t>Entrega pela Administração Judicial do relatório administrativo de verificação de créditos</a:t>
            </a:r>
          </a:p>
        </p:txBody>
      </p:sp>
      <p:sp>
        <p:nvSpPr>
          <p:cNvPr id="181" name="TextBox 180">
            <a:extLst>
              <a:ext uri="{FF2B5EF4-FFF2-40B4-BE49-F238E27FC236}">
                <a16:creationId xmlns:a16="http://schemas.microsoft.com/office/drawing/2014/main" id="{7E26902C-CF23-4E4D-A933-8F7BF7E56302}"/>
              </a:ext>
            </a:extLst>
          </p:cNvPr>
          <p:cNvSpPr txBox="1"/>
          <p:nvPr/>
        </p:nvSpPr>
        <p:spPr>
          <a:xfrm>
            <a:off x="6001542" y="4504718"/>
            <a:ext cx="1546181" cy="415498"/>
          </a:xfrm>
          <a:prstGeom prst="rect">
            <a:avLst/>
          </a:prstGeom>
          <a:noFill/>
        </p:spPr>
        <p:txBody>
          <a:bodyPr wrap="square" rtlCol="0">
            <a:spAutoFit/>
          </a:bodyPr>
          <a:lstStyle/>
          <a:p>
            <a:pPr algn="ct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Impugnações (art. 8º LFR)</a:t>
            </a:r>
            <a:endPar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4B21CE47-D0DD-4347-9011-6973D362F72A}"/>
              </a:ext>
            </a:extLst>
          </p:cNvPr>
          <p:cNvSpPr txBox="1"/>
          <p:nvPr/>
        </p:nvSpPr>
        <p:spPr>
          <a:xfrm>
            <a:off x="7990662" y="4504718"/>
            <a:ext cx="1117626" cy="415498"/>
          </a:xfrm>
          <a:prstGeom prst="rect">
            <a:avLst/>
          </a:prstGeom>
          <a:noFill/>
        </p:spPr>
        <p:txBody>
          <a:bodyPr wrap="square" rtlCol="0">
            <a:spAutoFit/>
          </a:bodyPr>
          <a:lstStyle/>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QGC</a:t>
            </a:r>
          </a:p>
          <a:p>
            <a:pPr algn="ctr"/>
            <a:r>
              <a:rPr lang="pt-BR" altLang="ko-KR" sz="10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18 LRF)</a:t>
            </a:r>
          </a:p>
        </p:txBody>
      </p:sp>
      <p:pic>
        <p:nvPicPr>
          <p:cNvPr id="8" name="Graphic 7" descr="Clipboard Checked">
            <a:extLst>
              <a:ext uri="{FF2B5EF4-FFF2-40B4-BE49-F238E27FC236}">
                <a16:creationId xmlns:a16="http://schemas.microsoft.com/office/drawing/2014/main" id="{C3066EA1-10EA-4419-B0B5-CC2BF660572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990662" y="3212414"/>
            <a:ext cx="1117615" cy="1117615"/>
          </a:xfrm>
          <a:prstGeom prst="rect">
            <a:avLst/>
          </a:prstGeom>
          <a:effectLst>
            <a:outerShdw blurRad="50800" dir="18900000" sx="104000" sy="104000" algn="bl" rotWithShape="0">
              <a:prstClr val="black">
                <a:alpha val="40000"/>
              </a:prstClr>
            </a:outerShdw>
          </a:effectLst>
        </p:spPr>
      </p:pic>
    </p:spTree>
    <p:extLst>
      <p:ext uri="{BB962C8B-B14F-4D97-AF65-F5344CB8AC3E}">
        <p14:creationId xmlns:p14="http://schemas.microsoft.com/office/powerpoint/2010/main" val="2947137260"/>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0"/>
                                        </p:tgtEl>
                                        <p:attrNameLst>
                                          <p:attrName>style.visibility</p:attrName>
                                        </p:attrNameLst>
                                      </p:cBhvr>
                                      <p:to>
                                        <p:strVal val="visible"/>
                                      </p:to>
                                    </p:set>
                                    <p:anim calcmode="lin" valueType="num">
                                      <p:cBhvr additive="base">
                                        <p:cTn id="16" dur="500" fill="hold"/>
                                        <p:tgtEl>
                                          <p:spTgt spid="130"/>
                                        </p:tgtEl>
                                        <p:attrNameLst>
                                          <p:attrName>ppt_x</p:attrName>
                                        </p:attrNameLst>
                                      </p:cBhvr>
                                      <p:tavLst>
                                        <p:tav tm="0">
                                          <p:val>
                                            <p:strVal val="0-#ppt_w/2"/>
                                          </p:val>
                                        </p:tav>
                                        <p:tav tm="100000">
                                          <p:val>
                                            <p:strVal val="#ppt_x"/>
                                          </p:val>
                                        </p:tav>
                                      </p:tavLst>
                                    </p:anim>
                                    <p:anim calcmode="lin" valueType="num">
                                      <p:cBhvr additive="base">
                                        <p:cTn id="17" dur="500" fill="hold"/>
                                        <p:tgtEl>
                                          <p:spTgt spid="1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5"/>
                                        </p:tgtEl>
                                        <p:attrNameLst>
                                          <p:attrName>style.visibility</p:attrName>
                                        </p:attrNameLst>
                                      </p:cBhvr>
                                      <p:to>
                                        <p:strVal val="visible"/>
                                      </p:to>
                                    </p:set>
                                    <p:anim calcmode="lin" valueType="num">
                                      <p:cBhvr additive="base">
                                        <p:cTn id="21" dur="500" fill="hold"/>
                                        <p:tgtEl>
                                          <p:spTgt spid="135"/>
                                        </p:tgtEl>
                                        <p:attrNameLst>
                                          <p:attrName>ppt_x</p:attrName>
                                        </p:attrNameLst>
                                      </p:cBhvr>
                                      <p:tavLst>
                                        <p:tav tm="0">
                                          <p:val>
                                            <p:strVal val="0-#ppt_w/2"/>
                                          </p:val>
                                        </p:tav>
                                        <p:tav tm="100000">
                                          <p:val>
                                            <p:strVal val="#ppt_x"/>
                                          </p:val>
                                        </p:tav>
                                      </p:tavLst>
                                    </p:anim>
                                    <p:anim calcmode="lin" valueType="num">
                                      <p:cBhvr additive="base">
                                        <p:cTn id="22" dur="500" fill="hold"/>
                                        <p:tgtEl>
                                          <p:spTgt spid="13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36"/>
                                        </p:tgtEl>
                                        <p:attrNameLst>
                                          <p:attrName>style.visibility</p:attrName>
                                        </p:attrNameLst>
                                      </p:cBhvr>
                                      <p:to>
                                        <p:strVal val="visible"/>
                                      </p:to>
                                    </p:set>
                                    <p:anim calcmode="lin" valueType="num">
                                      <p:cBhvr additive="base">
                                        <p:cTn id="26" dur="500" fill="hold"/>
                                        <p:tgtEl>
                                          <p:spTgt spid="136"/>
                                        </p:tgtEl>
                                        <p:attrNameLst>
                                          <p:attrName>ppt_x</p:attrName>
                                        </p:attrNameLst>
                                      </p:cBhvr>
                                      <p:tavLst>
                                        <p:tav tm="0">
                                          <p:val>
                                            <p:strVal val="0-#ppt_w/2"/>
                                          </p:val>
                                        </p:tav>
                                        <p:tav tm="100000">
                                          <p:val>
                                            <p:strVal val="#ppt_x"/>
                                          </p:val>
                                        </p:tav>
                                      </p:tavLst>
                                    </p:anim>
                                    <p:anim calcmode="lin" valueType="num">
                                      <p:cBhvr additive="base">
                                        <p:cTn id="27" dur="500" fill="hold"/>
                                        <p:tgtEl>
                                          <p:spTgt spid="13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7"/>
                                        </p:tgtEl>
                                        <p:attrNameLst>
                                          <p:attrName>style.visibility</p:attrName>
                                        </p:attrNameLst>
                                      </p:cBhvr>
                                      <p:to>
                                        <p:strVal val="visible"/>
                                      </p:to>
                                    </p:set>
                                    <p:anim calcmode="lin" valueType="num">
                                      <p:cBhvr additive="base">
                                        <p:cTn id="31" dur="500" fill="hold"/>
                                        <p:tgtEl>
                                          <p:spTgt spid="137"/>
                                        </p:tgtEl>
                                        <p:attrNameLst>
                                          <p:attrName>ppt_x</p:attrName>
                                        </p:attrNameLst>
                                      </p:cBhvr>
                                      <p:tavLst>
                                        <p:tav tm="0">
                                          <p:val>
                                            <p:strVal val="0-#ppt_w/2"/>
                                          </p:val>
                                        </p:tav>
                                        <p:tav tm="100000">
                                          <p:val>
                                            <p:strVal val="#ppt_x"/>
                                          </p:val>
                                        </p:tav>
                                      </p:tavLst>
                                    </p:anim>
                                    <p:anim calcmode="lin" valueType="num">
                                      <p:cBhvr additive="base">
                                        <p:cTn id="32" dur="500" fill="hold"/>
                                        <p:tgtEl>
                                          <p:spTgt spid="13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38"/>
                                        </p:tgtEl>
                                        <p:attrNameLst>
                                          <p:attrName>style.visibility</p:attrName>
                                        </p:attrNameLst>
                                      </p:cBhvr>
                                      <p:to>
                                        <p:strVal val="visible"/>
                                      </p:to>
                                    </p:set>
                                    <p:anim calcmode="lin" valueType="num">
                                      <p:cBhvr additive="base">
                                        <p:cTn id="36" dur="500" fill="hold"/>
                                        <p:tgtEl>
                                          <p:spTgt spid="138"/>
                                        </p:tgtEl>
                                        <p:attrNameLst>
                                          <p:attrName>ppt_x</p:attrName>
                                        </p:attrNameLst>
                                      </p:cBhvr>
                                      <p:tavLst>
                                        <p:tav tm="0">
                                          <p:val>
                                            <p:strVal val="0-#ppt_w/2"/>
                                          </p:val>
                                        </p:tav>
                                        <p:tav tm="100000">
                                          <p:val>
                                            <p:strVal val="#ppt_x"/>
                                          </p:val>
                                        </p:tav>
                                      </p:tavLst>
                                    </p:anim>
                                    <p:anim calcmode="lin" valueType="num">
                                      <p:cBhvr additive="base">
                                        <p:cTn id="37" dur="500" fill="hold"/>
                                        <p:tgtEl>
                                          <p:spTgt spid="13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140"/>
                                        </p:tgtEl>
                                        <p:attrNameLst>
                                          <p:attrName>style.visibility</p:attrName>
                                        </p:attrNameLst>
                                      </p:cBhvr>
                                      <p:to>
                                        <p:strVal val="visible"/>
                                      </p:to>
                                    </p:set>
                                    <p:animEffect transition="in" filter="wipe(down)">
                                      <p:cBhvr>
                                        <p:cTn id="41" dur="500"/>
                                        <p:tgtEl>
                                          <p:spTgt spid="140"/>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wipe(up)">
                                      <p:cBhvr>
                                        <p:cTn id="45" dur="500"/>
                                        <p:tgtEl>
                                          <p:spTgt spid="141"/>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wipe(down)">
                                      <p:cBhvr>
                                        <p:cTn id="49" dur="500"/>
                                        <p:tgtEl>
                                          <p:spTgt spid="142"/>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143"/>
                                        </p:tgtEl>
                                        <p:attrNameLst>
                                          <p:attrName>style.visibility</p:attrName>
                                        </p:attrNameLst>
                                      </p:cBhvr>
                                      <p:to>
                                        <p:strVal val="visible"/>
                                      </p:to>
                                    </p:set>
                                    <p:animEffect transition="in" filter="wipe(up)">
                                      <p:cBhvr>
                                        <p:cTn id="53" dur="500"/>
                                        <p:tgtEl>
                                          <p:spTgt spid="143"/>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144"/>
                                        </p:tgtEl>
                                        <p:attrNameLst>
                                          <p:attrName>style.visibility</p:attrName>
                                        </p:attrNameLst>
                                      </p:cBhvr>
                                      <p:to>
                                        <p:strVal val="visible"/>
                                      </p:to>
                                    </p:set>
                                    <p:animEffect transition="in" filter="wipe(down)">
                                      <p:cBhvr>
                                        <p:cTn id="57" dur="500"/>
                                        <p:tgtEl>
                                          <p:spTgt spid="144"/>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45"/>
                                        </p:tgtEl>
                                        <p:attrNameLst>
                                          <p:attrName>style.visibility</p:attrName>
                                        </p:attrNameLst>
                                      </p:cBhvr>
                                      <p:to>
                                        <p:strVal val="visible"/>
                                      </p:to>
                                    </p:set>
                                    <p:animEffect transition="in" filter="wipe(up)">
                                      <p:cBhvr>
                                        <p:cTn id="6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0" grpId="0" animBg="1"/>
      <p:bldP spid="135" grpId="0" animBg="1"/>
      <p:bldP spid="136" grpId="0" animBg="1"/>
      <p:bldP spid="137" grpId="0" animBg="1"/>
      <p:bldP spid="138" grpId="0" animBg="1"/>
      <p:bldP spid="1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33138D-F830-461F-864D-93F8BE569B49}"/>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191505" y="3219468"/>
            <a:ext cx="2369294"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dirty="0">
                <a:solidFill>
                  <a:schemeClr val="bg1"/>
                </a:solidFill>
                <a:latin typeface="Source Sans Pro" panose="020B0503030403020204" pitchFamily="34" charset="0"/>
              </a:rPr>
              <a:t>2. INFORMAÇÕES SOBRE A RECUPERANDA</a:t>
            </a:r>
            <a:endParaRPr lang="pt-BR" sz="1706"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59050" y="821738"/>
            <a:ext cx="3714750" cy="5143500"/>
          </a:xfrm>
          <a:prstGeom prst="rect">
            <a:avLst/>
          </a:prstGeom>
        </p:spPr>
        <p:txBody>
          <a:bodyPr vert="horz" lIns="68580" tIns="34290" rIns="68580" bIns="3429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 Histórico</a:t>
            </a:r>
          </a:p>
          <a:p>
            <a:pPr>
              <a:lnSpc>
                <a:spcPct val="150000"/>
              </a:lnSpc>
            </a:pPr>
            <a:r>
              <a:rPr lang="pt-BR" sz="16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2.2. Informações Gerais</a:t>
            </a:r>
          </a:p>
          <a:p>
            <a:pPr>
              <a:lnSpc>
                <a:spcPct val="150000"/>
              </a:lnSpc>
            </a:pPr>
            <a:r>
              <a:rPr lang="pt-BR" sz="16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2.3. Quadro Societário</a:t>
            </a:r>
          </a:p>
          <a:p>
            <a:pPr>
              <a:lnSpc>
                <a:spcPct val="150000"/>
              </a:lnSpc>
            </a:pPr>
            <a:r>
              <a:rPr lang="pt-BR" sz="16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2.4. Quadro Funcional</a:t>
            </a:r>
          </a:p>
          <a:p>
            <a:pPr>
              <a:lnSpc>
                <a:spcPct val="150000"/>
              </a:lnSpc>
            </a:pPr>
            <a:r>
              <a:rPr lang="pt-BR" sz="16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2.5. Visita à Sede</a:t>
            </a:r>
          </a:p>
          <a:p>
            <a:pPr>
              <a:lnSpc>
                <a:spcPct val="150000"/>
              </a:lnSpc>
            </a:pPr>
            <a:r>
              <a:rPr lang="pt-BR" sz="165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2.6. Fiscalização das Atividades</a:t>
            </a:r>
          </a:p>
        </p:txBody>
      </p:sp>
      <p:sp>
        <p:nvSpPr>
          <p:cNvPr id="9" name="TextBox 8">
            <a:extLst>
              <a:ext uri="{FF2B5EF4-FFF2-40B4-BE49-F238E27FC236}">
                <a16:creationId xmlns:a16="http://schemas.microsoft.com/office/drawing/2014/main" id="{BB630F9C-FC3F-4EE9-A6BD-53DA5A617096}"/>
              </a:ext>
            </a:extLst>
          </p:cNvPr>
          <p:cNvSpPr txBox="1"/>
          <p:nvPr/>
        </p:nvSpPr>
        <p:spPr>
          <a:xfrm>
            <a:off x="611245" y="1499775"/>
            <a:ext cx="3096912" cy="923330"/>
          </a:xfrm>
          <a:prstGeom prst="rect">
            <a:avLst/>
          </a:prstGeom>
          <a:noFill/>
        </p:spPr>
        <p:txBody>
          <a:bodyPr wrap="square">
            <a:spAutoFit/>
          </a:bodyPr>
          <a:lstStyle/>
          <a:p>
            <a:pPr lvl="1">
              <a:defRPr/>
            </a:pPr>
            <a:r>
              <a:rPr lang="en-US" sz="2700" b="1" kern="0" dirty="0">
                <a:solidFill>
                  <a:schemeClr val="bg1"/>
                </a:solidFill>
                <a:latin typeface="Source Sans Pro" panose="020B0503030403020204" pitchFamily="34" charset="0"/>
              </a:rPr>
              <a:t>RELATÓRIO </a:t>
            </a:r>
            <a:br>
              <a:rPr lang="en-US" sz="2700" b="1" kern="0" dirty="0">
                <a:solidFill>
                  <a:schemeClr val="bg1"/>
                </a:solidFill>
                <a:latin typeface="Source Sans Pro" panose="020B0503030403020204" pitchFamily="34" charset="0"/>
              </a:rPr>
            </a:br>
            <a:r>
              <a:rPr lang="en-US" sz="27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34980449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c 39">
            <a:extLst>
              <a:ext uri="{FF2B5EF4-FFF2-40B4-BE49-F238E27FC236}">
                <a16:creationId xmlns:a16="http://schemas.microsoft.com/office/drawing/2014/main" id="{C7A917A7-26B3-46B9-B06D-4A4A4E40BF87}"/>
              </a:ext>
            </a:extLst>
          </p:cNvPr>
          <p:cNvSpPr/>
          <p:nvPr/>
        </p:nvSpPr>
        <p:spPr>
          <a:xfrm>
            <a:off x="1238250" y="2045659"/>
            <a:ext cx="1485900" cy="1485900"/>
          </a:xfrm>
          <a:prstGeom prst="arc">
            <a:avLst>
              <a:gd name="adj1" fmla="val 10763432"/>
              <a:gd name="adj2" fmla="val 0"/>
            </a:avLst>
          </a:prstGeom>
          <a:noFill/>
          <a:ln w="63500" cap="rnd">
            <a:solidFill>
              <a:schemeClr val="tx1">
                <a:lumMod val="20000"/>
                <a:lumOff val="80000"/>
              </a:schemeClr>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2" name="Arc 41">
            <a:extLst>
              <a:ext uri="{FF2B5EF4-FFF2-40B4-BE49-F238E27FC236}">
                <a16:creationId xmlns:a16="http://schemas.microsoft.com/office/drawing/2014/main" id="{CA89A985-D654-4BD1-ADB2-401960D1A757}"/>
              </a:ext>
            </a:extLst>
          </p:cNvPr>
          <p:cNvSpPr/>
          <p:nvPr/>
        </p:nvSpPr>
        <p:spPr>
          <a:xfrm>
            <a:off x="2724150" y="2045659"/>
            <a:ext cx="1485900" cy="1485900"/>
          </a:xfrm>
          <a:prstGeom prst="arc">
            <a:avLst>
              <a:gd name="adj1" fmla="val 10922726"/>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5" name="Arc 44">
            <a:extLst>
              <a:ext uri="{FF2B5EF4-FFF2-40B4-BE49-F238E27FC236}">
                <a16:creationId xmlns:a16="http://schemas.microsoft.com/office/drawing/2014/main" id="{8A8E3865-4EB3-4112-A783-401275891EB2}"/>
              </a:ext>
            </a:extLst>
          </p:cNvPr>
          <p:cNvSpPr/>
          <p:nvPr/>
        </p:nvSpPr>
        <p:spPr>
          <a:xfrm>
            <a:off x="4210050" y="2045659"/>
            <a:ext cx="1485900" cy="1485900"/>
          </a:xfrm>
          <a:prstGeom prst="arc">
            <a:avLst>
              <a:gd name="adj1" fmla="val 10881839"/>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7" name="Arc 46">
            <a:extLst>
              <a:ext uri="{FF2B5EF4-FFF2-40B4-BE49-F238E27FC236}">
                <a16:creationId xmlns:a16="http://schemas.microsoft.com/office/drawing/2014/main" id="{33CEF3B6-1603-4661-98A1-C522B934BCE3}"/>
              </a:ext>
            </a:extLst>
          </p:cNvPr>
          <p:cNvSpPr/>
          <p:nvPr/>
        </p:nvSpPr>
        <p:spPr>
          <a:xfrm>
            <a:off x="5695950" y="2045659"/>
            <a:ext cx="1485900" cy="1485900"/>
          </a:xfrm>
          <a:prstGeom prst="arc">
            <a:avLst>
              <a:gd name="adj1" fmla="val 10839970"/>
              <a:gd name="adj2" fmla="val 0"/>
            </a:avLst>
          </a:prstGeom>
          <a:noFill/>
          <a:ln w="63500" cap="rnd">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8" name="Arc 57">
            <a:extLst>
              <a:ext uri="{FF2B5EF4-FFF2-40B4-BE49-F238E27FC236}">
                <a16:creationId xmlns:a16="http://schemas.microsoft.com/office/drawing/2014/main" id="{C98CB01B-DAB8-4894-B363-AB4AA7F94449}"/>
              </a:ext>
            </a:extLst>
          </p:cNvPr>
          <p:cNvSpPr/>
          <p:nvPr/>
        </p:nvSpPr>
        <p:spPr>
          <a:xfrm>
            <a:off x="7181850" y="2045659"/>
            <a:ext cx="1485900" cy="1485900"/>
          </a:xfrm>
          <a:prstGeom prst="arc">
            <a:avLst>
              <a:gd name="adj1" fmla="val 10800000"/>
              <a:gd name="adj2" fmla="val 0"/>
            </a:avLst>
          </a:prstGeom>
          <a:noFill/>
          <a:ln w="63500" cap="rnd">
            <a:solidFill>
              <a:schemeClr val="tx1">
                <a:lumMod val="20000"/>
                <a:lumOff val="80000"/>
              </a:schemeClr>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9" name="Rectangle 58">
            <a:extLst>
              <a:ext uri="{FF2B5EF4-FFF2-40B4-BE49-F238E27FC236}">
                <a16:creationId xmlns:a16="http://schemas.microsoft.com/office/drawing/2014/main" id="{1AD5F93A-9FAC-4A59-BF18-B73F3B5CFBC8}"/>
              </a:ext>
            </a:extLst>
          </p:cNvPr>
          <p:cNvSpPr/>
          <p:nvPr/>
        </p:nvSpPr>
        <p:spPr>
          <a:xfrm>
            <a:off x="474602" y="3917397"/>
            <a:ext cx="1527295" cy="1545295"/>
          </a:xfrm>
          <a:prstGeom prst="rect">
            <a:avLst/>
          </a:prstGeom>
        </p:spPr>
        <p:txBody>
          <a:bodyPr wrap="square">
            <a:spAutoFit/>
          </a:bodyPr>
          <a:lstStyle/>
          <a:p>
            <a:pPr algn="ctr">
              <a:lnSpc>
                <a:spcPct val="130000"/>
              </a:lnSpc>
            </a:pPr>
            <a:r>
              <a:rPr lang="pt-BR" sz="1050" dirty="0">
                <a:latin typeface="Source Sans Pro Light" panose="020B0403030403020204" pitchFamily="34" charset="0"/>
              </a:rPr>
              <a:t>Em 22 de março de 2020 os Srs. Carlos e Eduardo Rech, Jean Carlos Cappelletti Moreira e Rodrigo Alex Cescon constituem a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Bolt</a:t>
            </a:r>
            <a:r>
              <a:rPr lang="pt-BR" sz="1050" b="1" dirty="0">
                <a:latin typeface="Source Sans Pro Light" panose="020B0403030403020204" pitchFamily="34" charset="0"/>
              </a:rPr>
              <a:t>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Parafusos</a:t>
            </a:r>
            <a:r>
              <a:rPr lang="pt-BR" sz="1050" b="1" dirty="0">
                <a:latin typeface="Source Sans Pro Light" panose="020B0403030403020204" pitchFamily="34" charset="0"/>
              </a:rPr>
              <a:t>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Ltda*</a:t>
            </a:r>
            <a:r>
              <a:rPr lang="pt-BR" sz="1050" b="1" dirty="0">
                <a:latin typeface="Source Sans Pro Light" panose="020B0403030403020204" pitchFamily="34" charset="0"/>
              </a:rPr>
              <a:t>.</a:t>
            </a:r>
            <a:endParaRPr lang="en-US" sz="1050" b="1" dirty="0">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60" name="Rectangle 59">
            <a:extLst>
              <a:ext uri="{FF2B5EF4-FFF2-40B4-BE49-F238E27FC236}">
                <a16:creationId xmlns:a16="http://schemas.microsoft.com/office/drawing/2014/main" id="{0DF260B4-8A34-4026-8D80-D420CE73E354}"/>
              </a:ext>
            </a:extLst>
          </p:cNvPr>
          <p:cNvSpPr/>
          <p:nvPr/>
        </p:nvSpPr>
        <p:spPr>
          <a:xfrm>
            <a:off x="1960502" y="3917399"/>
            <a:ext cx="1527295" cy="1545295"/>
          </a:xfrm>
          <a:prstGeom prst="rect">
            <a:avLst/>
          </a:prstGeom>
        </p:spPr>
        <p:txBody>
          <a:bodyPr wrap="square">
            <a:spAutoFit/>
          </a:bodyPr>
          <a:lstStyle/>
          <a:p>
            <a:pPr algn="ctr">
              <a:lnSpc>
                <a:spcPct val="130000"/>
              </a:lnSpc>
            </a:pPr>
            <a:r>
              <a:rPr lang="pt-BR" sz="1050" dirty="0">
                <a:latin typeface="Source Sans Pro Light" panose="020B0403030403020204" pitchFamily="34" charset="0"/>
              </a:rPr>
              <a:t>Os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cinco</a:t>
            </a:r>
            <a:r>
              <a:rPr lang="pt-BR" sz="1050" b="1" dirty="0">
                <a:latin typeface="Source Sans Pro Light" panose="020B0403030403020204" pitchFamily="34" charset="0"/>
              </a:rPr>
              <a:t>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primeiros</a:t>
            </a:r>
            <a:r>
              <a:rPr lang="pt-BR" sz="1050" b="1" dirty="0">
                <a:latin typeface="Source Sans Pro Light" panose="020B0403030403020204" pitchFamily="34" charset="0"/>
              </a:rPr>
              <a:t>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anos</a:t>
            </a:r>
            <a:r>
              <a:rPr lang="pt-BR" sz="1050" b="1" dirty="0">
                <a:latin typeface="Source Sans Pro Light" panose="020B0403030403020204" pitchFamily="34" charset="0"/>
              </a:rPr>
              <a:t> </a:t>
            </a:r>
            <a:r>
              <a:rPr lang="pt-BR" sz="1050" dirty="0">
                <a:latin typeface="Source Sans Pro Light" panose="020B0403030403020204" pitchFamily="34" charset="0"/>
              </a:rPr>
              <a:t>de atividades foram marcados por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expansão</a:t>
            </a:r>
            <a:r>
              <a:rPr lang="pt-BR" sz="1050" dirty="0">
                <a:latin typeface="Source Sans Pro Light" panose="020B0403030403020204" pitchFamily="34" charset="0"/>
              </a:rPr>
              <a:t> dos negócios e conquista de clientes relevantes para a operação.</a:t>
            </a:r>
          </a:p>
        </p:txBody>
      </p:sp>
      <p:sp>
        <p:nvSpPr>
          <p:cNvPr id="61" name="Rectangle 60">
            <a:extLst>
              <a:ext uri="{FF2B5EF4-FFF2-40B4-BE49-F238E27FC236}">
                <a16:creationId xmlns:a16="http://schemas.microsoft.com/office/drawing/2014/main" id="{3762DEF0-4402-499E-8461-DB645EAADB40}"/>
              </a:ext>
            </a:extLst>
          </p:cNvPr>
          <p:cNvSpPr/>
          <p:nvPr/>
        </p:nvSpPr>
        <p:spPr>
          <a:xfrm>
            <a:off x="3349134" y="3917399"/>
            <a:ext cx="1823972" cy="2175467"/>
          </a:xfrm>
          <a:prstGeom prst="rect">
            <a:avLst/>
          </a:prstGeom>
        </p:spPr>
        <p:txBody>
          <a:bodyPr wrap="square">
            <a:spAutoFit/>
          </a:bodyPr>
          <a:lstStyle/>
          <a:p>
            <a:pPr algn="ctr">
              <a:lnSpc>
                <a:spcPct val="130000"/>
              </a:lnSpc>
            </a:pPr>
            <a:r>
              <a:rPr lang="pt-BR" sz="1050" dirty="0">
                <a:latin typeface="Source Sans Pro Light" panose="020B0403030403020204" pitchFamily="34" charset="0"/>
              </a:rPr>
              <a:t>Devido a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evolução</a:t>
            </a:r>
            <a:r>
              <a:rPr lang="pt-BR" sz="1050" b="1" dirty="0">
                <a:latin typeface="Source Sans Pro Light" panose="020B0403030403020204" pitchFamily="34" charset="0"/>
              </a:rPr>
              <a:t>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tecnológica</a:t>
            </a:r>
            <a:r>
              <a:rPr lang="pt-BR" sz="1050" dirty="0">
                <a:latin typeface="Source Sans Pro Light" panose="020B0403030403020204" pitchFamily="34" charset="0"/>
              </a:rPr>
              <a:t> do setor, os sócios identificaram a necessidade de automatização da linha produtiva através da aquisição de novas máquinas e da contratação de profissionais com maior capacitação.</a:t>
            </a:r>
          </a:p>
        </p:txBody>
      </p:sp>
      <p:sp>
        <p:nvSpPr>
          <p:cNvPr id="62" name="Rectangle 61">
            <a:extLst>
              <a:ext uri="{FF2B5EF4-FFF2-40B4-BE49-F238E27FC236}">
                <a16:creationId xmlns:a16="http://schemas.microsoft.com/office/drawing/2014/main" id="{22990248-D5CF-4742-86F4-22706F2FD854}"/>
              </a:ext>
            </a:extLst>
          </p:cNvPr>
          <p:cNvSpPr/>
          <p:nvPr/>
        </p:nvSpPr>
        <p:spPr>
          <a:xfrm>
            <a:off x="4932302" y="3917399"/>
            <a:ext cx="1527295" cy="1545295"/>
          </a:xfrm>
          <a:prstGeom prst="rect">
            <a:avLst/>
          </a:prstGeom>
        </p:spPr>
        <p:txBody>
          <a:bodyPr wrap="square">
            <a:spAutoFit/>
          </a:bodyPr>
          <a:lstStyle/>
          <a:p>
            <a:pPr algn="ctr">
              <a:lnSpc>
                <a:spcPct val="130000"/>
              </a:lnSpc>
            </a:pPr>
            <a:r>
              <a:rPr lang="pt-BR" sz="1050" dirty="0">
                <a:latin typeface="Source Sans Pro Light" panose="020B0403030403020204" pitchFamily="34" charset="0"/>
              </a:rPr>
              <a:t>Para viabilizar a automatização da planta fabril, em outubro de 2018, ocorreu a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mudança</a:t>
            </a:r>
            <a:r>
              <a:rPr lang="pt-BR" sz="1050" b="1" dirty="0">
                <a:solidFill>
                  <a:srgbClr val="0070C0"/>
                </a:solidFill>
                <a:latin typeface="Source Sans Pro Light" panose="020B0403030403020204" pitchFamily="34" charset="0"/>
              </a:rPr>
              <a:t>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da</a:t>
            </a:r>
            <a:r>
              <a:rPr lang="pt-BR" sz="1050" b="1" dirty="0">
                <a:solidFill>
                  <a:srgbClr val="0070C0"/>
                </a:solidFill>
                <a:latin typeface="Source Sans Pro Light" panose="020B0403030403020204" pitchFamily="34" charset="0"/>
              </a:rPr>
              <a:t>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sede</a:t>
            </a:r>
            <a:r>
              <a:rPr lang="pt-BR" sz="1050" dirty="0">
                <a:latin typeface="Source Sans Pro Light" panose="020B0403030403020204" pitchFamily="34" charset="0"/>
              </a:rPr>
              <a:t> para local de maior espaço físico.</a:t>
            </a:r>
            <a:endParaRPr lang="en-US" sz="1050" dirty="0">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63" name="Rectangle 62">
            <a:extLst>
              <a:ext uri="{FF2B5EF4-FFF2-40B4-BE49-F238E27FC236}">
                <a16:creationId xmlns:a16="http://schemas.microsoft.com/office/drawing/2014/main" id="{C3282C12-C25C-45E6-B6A2-95024C60E907}"/>
              </a:ext>
            </a:extLst>
          </p:cNvPr>
          <p:cNvSpPr/>
          <p:nvPr/>
        </p:nvSpPr>
        <p:spPr>
          <a:xfrm>
            <a:off x="6418202" y="3917399"/>
            <a:ext cx="1527295" cy="1965410"/>
          </a:xfrm>
          <a:prstGeom prst="rect">
            <a:avLst/>
          </a:prstGeom>
        </p:spPr>
        <p:txBody>
          <a:bodyPr wrap="square">
            <a:spAutoFit/>
          </a:bodyPr>
          <a:lstStyle/>
          <a:p>
            <a:pPr algn="ctr">
              <a:lnSpc>
                <a:spcPct val="130000"/>
              </a:lnSpc>
            </a:pPr>
            <a:r>
              <a:rPr lang="pt-BR" sz="1050" dirty="0">
                <a:latin typeface="Source Sans Pro Light" panose="020B0403030403020204" pitchFamily="34" charset="0"/>
              </a:rPr>
              <a:t>O nível de endividamento contraído para expandir o negócio foi potencializado pelos dos impactos significativos impostos pela pandemia da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Covid-19</a:t>
            </a:r>
            <a:r>
              <a:rPr lang="pt-BR" sz="1050" dirty="0">
                <a:latin typeface="Source Sans Pro Light" panose="020B0403030403020204" pitchFamily="34" charset="0"/>
              </a:rPr>
              <a:t>.</a:t>
            </a:r>
            <a:endParaRPr lang="en-US"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1E712B0F-4B4F-4026-9685-14CF6CEC4F43}"/>
              </a:ext>
            </a:extLst>
          </p:cNvPr>
          <p:cNvSpPr txBox="1"/>
          <p:nvPr/>
        </p:nvSpPr>
        <p:spPr>
          <a:xfrm>
            <a:off x="997635" y="1571656"/>
            <a:ext cx="582212" cy="317459"/>
          </a:xfrm>
          <a:prstGeom prst="rect">
            <a:avLst/>
          </a:prstGeom>
          <a:noFill/>
        </p:spPr>
        <p:txBody>
          <a:bodyPr wrap="none" rtlCol="0">
            <a:spAutoFit/>
          </a:bodyPr>
          <a:lstStyle/>
          <a:p>
            <a:pPr algn="ctr"/>
            <a:r>
              <a:rPr lang="en-US" sz="1463" b="1" dirty="0">
                <a:solidFill>
                  <a:srgbClr val="656D78"/>
                </a:solidFill>
                <a:latin typeface="Source Sans Pro" charset="0"/>
                <a:ea typeface="Source Sans Pro" charset="0"/>
                <a:cs typeface="Source Sans Pro" charset="0"/>
              </a:rPr>
              <a:t>2010</a:t>
            </a:r>
          </a:p>
        </p:txBody>
      </p:sp>
      <p:sp>
        <p:nvSpPr>
          <p:cNvPr id="65" name="TextBox 64">
            <a:extLst>
              <a:ext uri="{FF2B5EF4-FFF2-40B4-BE49-F238E27FC236}">
                <a16:creationId xmlns:a16="http://schemas.microsoft.com/office/drawing/2014/main" id="{C2051E5D-768B-4C94-A76D-3AE647BA8EF1}"/>
              </a:ext>
            </a:extLst>
          </p:cNvPr>
          <p:cNvSpPr txBox="1"/>
          <p:nvPr/>
        </p:nvSpPr>
        <p:spPr>
          <a:xfrm>
            <a:off x="2483535" y="1571656"/>
            <a:ext cx="582212" cy="317459"/>
          </a:xfrm>
          <a:prstGeom prst="rect">
            <a:avLst/>
          </a:prstGeom>
          <a:noFill/>
        </p:spPr>
        <p:txBody>
          <a:bodyPr wrap="none" rtlCol="0">
            <a:spAutoFit/>
          </a:bodyPr>
          <a:lstStyle/>
          <a:p>
            <a:pPr algn="ctr"/>
            <a:r>
              <a:rPr lang="en-US" sz="1463" b="1" dirty="0">
                <a:solidFill>
                  <a:srgbClr val="656D78"/>
                </a:solidFill>
                <a:latin typeface="Source Sans Pro" charset="0"/>
                <a:ea typeface="Source Sans Pro" charset="0"/>
                <a:cs typeface="Source Sans Pro" charset="0"/>
              </a:rPr>
              <a:t>2015</a:t>
            </a:r>
          </a:p>
        </p:txBody>
      </p:sp>
      <p:sp>
        <p:nvSpPr>
          <p:cNvPr id="66" name="TextBox 65">
            <a:extLst>
              <a:ext uri="{FF2B5EF4-FFF2-40B4-BE49-F238E27FC236}">
                <a16:creationId xmlns:a16="http://schemas.microsoft.com/office/drawing/2014/main" id="{3DEF0988-9807-4009-83B4-982AB326E24D}"/>
              </a:ext>
            </a:extLst>
          </p:cNvPr>
          <p:cNvSpPr txBox="1"/>
          <p:nvPr/>
        </p:nvSpPr>
        <p:spPr>
          <a:xfrm>
            <a:off x="3695015" y="1571656"/>
            <a:ext cx="1042273" cy="317459"/>
          </a:xfrm>
          <a:prstGeom prst="rect">
            <a:avLst/>
          </a:prstGeom>
          <a:noFill/>
        </p:spPr>
        <p:txBody>
          <a:bodyPr wrap="none" rtlCol="0">
            <a:spAutoFit/>
          </a:bodyPr>
          <a:lstStyle/>
          <a:p>
            <a:pPr algn="ctr"/>
            <a:r>
              <a:rPr lang="en-US" sz="1463" b="1" dirty="0">
                <a:solidFill>
                  <a:srgbClr val="656D78"/>
                </a:solidFill>
                <a:latin typeface="Source Sans Pro" charset="0"/>
                <a:ea typeface="Source Sans Pro" charset="0"/>
                <a:cs typeface="Source Sans Pro" charset="0"/>
              </a:rPr>
              <a:t>2016-2017</a:t>
            </a:r>
          </a:p>
        </p:txBody>
      </p:sp>
      <p:sp>
        <p:nvSpPr>
          <p:cNvPr id="67" name="TextBox 66">
            <a:extLst>
              <a:ext uri="{FF2B5EF4-FFF2-40B4-BE49-F238E27FC236}">
                <a16:creationId xmlns:a16="http://schemas.microsoft.com/office/drawing/2014/main" id="{2BC5BD73-A9CB-436F-A611-BA9C0EF7EAA9}"/>
              </a:ext>
            </a:extLst>
          </p:cNvPr>
          <p:cNvSpPr txBox="1"/>
          <p:nvPr/>
        </p:nvSpPr>
        <p:spPr>
          <a:xfrm>
            <a:off x="5402067" y="1581439"/>
            <a:ext cx="582212" cy="317459"/>
          </a:xfrm>
          <a:prstGeom prst="rect">
            <a:avLst/>
          </a:prstGeom>
          <a:noFill/>
        </p:spPr>
        <p:txBody>
          <a:bodyPr wrap="none" rtlCol="0">
            <a:spAutoFit/>
          </a:bodyPr>
          <a:lstStyle/>
          <a:p>
            <a:pPr algn="ctr"/>
            <a:r>
              <a:rPr lang="en-US" sz="1463" b="1" dirty="0">
                <a:solidFill>
                  <a:srgbClr val="656D78"/>
                </a:solidFill>
                <a:latin typeface="Source Sans Pro" charset="0"/>
                <a:ea typeface="Source Sans Pro" charset="0"/>
                <a:cs typeface="Source Sans Pro" charset="0"/>
              </a:rPr>
              <a:t>2018</a:t>
            </a:r>
          </a:p>
        </p:txBody>
      </p:sp>
      <p:sp>
        <p:nvSpPr>
          <p:cNvPr id="68" name="TextBox 67">
            <a:extLst>
              <a:ext uri="{FF2B5EF4-FFF2-40B4-BE49-F238E27FC236}">
                <a16:creationId xmlns:a16="http://schemas.microsoft.com/office/drawing/2014/main" id="{B81A4E28-EC4D-468B-9277-DB69E45D1895}"/>
              </a:ext>
            </a:extLst>
          </p:cNvPr>
          <p:cNvSpPr txBox="1"/>
          <p:nvPr/>
        </p:nvSpPr>
        <p:spPr>
          <a:xfrm>
            <a:off x="6905724" y="1581439"/>
            <a:ext cx="582211" cy="317459"/>
          </a:xfrm>
          <a:prstGeom prst="rect">
            <a:avLst/>
          </a:prstGeom>
          <a:noFill/>
        </p:spPr>
        <p:txBody>
          <a:bodyPr wrap="none" rtlCol="0">
            <a:spAutoFit/>
          </a:bodyPr>
          <a:lstStyle/>
          <a:p>
            <a:pPr algn="ctr"/>
            <a:r>
              <a:rPr lang="en-US" sz="1463" b="1" dirty="0">
                <a:solidFill>
                  <a:srgbClr val="656D78"/>
                </a:solidFill>
                <a:latin typeface="Source Sans Pro" charset="0"/>
                <a:ea typeface="Source Sans Pro" charset="0"/>
                <a:cs typeface="Source Sans Pro" charset="0"/>
              </a:rPr>
              <a:t>2020</a:t>
            </a:r>
          </a:p>
        </p:txBody>
      </p:sp>
      <p:sp>
        <p:nvSpPr>
          <p:cNvPr id="70" name="Oval 69">
            <a:extLst>
              <a:ext uri="{FF2B5EF4-FFF2-40B4-BE49-F238E27FC236}">
                <a16:creationId xmlns:a16="http://schemas.microsoft.com/office/drawing/2014/main" id="{03E435CE-A4FC-42D5-A2EE-57CB69B19C67}"/>
              </a:ext>
            </a:extLst>
          </p:cNvPr>
          <p:cNvSpPr/>
          <p:nvPr/>
        </p:nvSpPr>
        <p:spPr>
          <a:xfrm>
            <a:off x="2358772" y="2977616"/>
            <a:ext cx="742950" cy="7429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73" name="Oval 72">
            <a:extLst>
              <a:ext uri="{FF2B5EF4-FFF2-40B4-BE49-F238E27FC236}">
                <a16:creationId xmlns:a16="http://schemas.microsoft.com/office/drawing/2014/main" id="{F597E447-BAFE-4CEF-ACF1-6EF5DDF1E2D5}"/>
              </a:ext>
            </a:extLst>
          </p:cNvPr>
          <p:cNvSpPr/>
          <p:nvPr/>
        </p:nvSpPr>
        <p:spPr>
          <a:xfrm>
            <a:off x="3844672" y="2977616"/>
            <a:ext cx="742950" cy="74295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dirty="0">
              <a:solidFill>
                <a:schemeClr val="bg1"/>
              </a:solidFill>
            </a:endParaRPr>
          </a:p>
        </p:txBody>
      </p:sp>
      <p:sp>
        <p:nvSpPr>
          <p:cNvPr id="76" name="Oval 75">
            <a:extLst>
              <a:ext uri="{FF2B5EF4-FFF2-40B4-BE49-F238E27FC236}">
                <a16:creationId xmlns:a16="http://schemas.microsoft.com/office/drawing/2014/main" id="{365D4C92-9122-4D54-A763-A92C60051AEA}"/>
              </a:ext>
            </a:extLst>
          </p:cNvPr>
          <p:cNvSpPr/>
          <p:nvPr/>
        </p:nvSpPr>
        <p:spPr>
          <a:xfrm>
            <a:off x="872872" y="2977616"/>
            <a:ext cx="742950" cy="7429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dirty="0">
              <a:solidFill>
                <a:schemeClr val="bg1"/>
              </a:solidFill>
            </a:endParaRPr>
          </a:p>
        </p:txBody>
      </p:sp>
      <p:sp>
        <p:nvSpPr>
          <p:cNvPr id="79" name="Oval 78">
            <a:extLst>
              <a:ext uri="{FF2B5EF4-FFF2-40B4-BE49-F238E27FC236}">
                <a16:creationId xmlns:a16="http://schemas.microsoft.com/office/drawing/2014/main" id="{2BCE0A76-5E6E-4A26-B29F-E616913CB721}"/>
              </a:ext>
            </a:extLst>
          </p:cNvPr>
          <p:cNvSpPr/>
          <p:nvPr/>
        </p:nvSpPr>
        <p:spPr>
          <a:xfrm>
            <a:off x="6816472" y="2977616"/>
            <a:ext cx="742950" cy="74295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63"/>
          </a:p>
        </p:txBody>
      </p:sp>
      <p:sp>
        <p:nvSpPr>
          <p:cNvPr id="82" name="Oval 81">
            <a:extLst>
              <a:ext uri="{FF2B5EF4-FFF2-40B4-BE49-F238E27FC236}">
                <a16:creationId xmlns:a16="http://schemas.microsoft.com/office/drawing/2014/main" id="{DE18D9B0-0A23-4C07-B1AD-1ED81B959C15}"/>
              </a:ext>
            </a:extLst>
          </p:cNvPr>
          <p:cNvSpPr/>
          <p:nvPr/>
        </p:nvSpPr>
        <p:spPr>
          <a:xfrm>
            <a:off x="5330572" y="2977616"/>
            <a:ext cx="742950" cy="74295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pic>
        <p:nvPicPr>
          <p:cNvPr id="3" name="Graphic 2" descr="Downward trend graph">
            <a:extLst>
              <a:ext uri="{FF2B5EF4-FFF2-40B4-BE49-F238E27FC236}">
                <a16:creationId xmlns:a16="http://schemas.microsoft.com/office/drawing/2014/main" id="{458C1FAD-0BF4-4D00-AA4F-8B5FAEEB265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95740" y="3047745"/>
            <a:ext cx="578317" cy="578317"/>
          </a:xfrm>
          <a:prstGeom prst="rect">
            <a:avLst/>
          </a:prstGeom>
        </p:spPr>
      </p:pic>
      <p:pic>
        <p:nvPicPr>
          <p:cNvPr id="89" name="Graphic 88" descr="Good Idea">
            <a:extLst>
              <a:ext uri="{FF2B5EF4-FFF2-40B4-BE49-F238E27FC236}">
                <a16:creationId xmlns:a16="http://schemas.microsoft.com/office/drawing/2014/main" id="{16D4F8F2-02DA-4BF1-840E-E5DD6EDE229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61285" y="3047744"/>
            <a:ext cx="578317" cy="578317"/>
          </a:xfrm>
          <a:prstGeom prst="rect">
            <a:avLst/>
          </a:prstGeom>
        </p:spPr>
      </p:pic>
      <p:pic>
        <p:nvPicPr>
          <p:cNvPr id="90" name="Graphic 89" descr="Bar graph with upward trend">
            <a:extLst>
              <a:ext uri="{FF2B5EF4-FFF2-40B4-BE49-F238E27FC236}">
                <a16:creationId xmlns:a16="http://schemas.microsoft.com/office/drawing/2014/main" id="{8F2AD391-DC7A-48A5-90F8-2914C05AA2E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450147" y="3047743"/>
            <a:ext cx="578317" cy="578317"/>
          </a:xfrm>
          <a:prstGeom prst="rect">
            <a:avLst/>
          </a:prstGeom>
        </p:spPr>
      </p:pic>
      <p:pic>
        <p:nvPicPr>
          <p:cNvPr id="93" name="Graphic 92" descr="Robot Hand">
            <a:extLst>
              <a:ext uri="{FF2B5EF4-FFF2-40B4-BE49-F238E27FC236}">
                <a16:creationId xmlns:a16="http://schemas.microsoft.com/office/drawing/2014/main" id="{255F9D3D-6EAC-4224-A3A8-DADFCD17A6E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951507" y="3028608"/>
            <a:ext cx="578317" cy="578317"/>
          </a:xfrm>
          <a:prstGeom prst="rect">
            <a:avLst/>
          </a:prstGeom>
        </p:spPr>
      </p:pic>
      <p:pic>
        <p:nvPicPr>
          <p:cNvPr id="94" name="Graphic 93" descr="Factory">
            <a:extLst>
              <a:ext uri="{FF2B5EF4-FFF2-40B4-BE49-F238E27FC236}">
                <a16:creationId xmlns:a16="http://schemas.microsoft.com/office/drawing/2014/main" id="{C105C1C2-B39B-4268-963F-BD2D4C49825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429377" y="3047742"/>
            <a:ext cx="578317" cy="578317"/>
          </a:xfrm>
          <a:prstGeom prst="rect">
            <a:avLst/>
          </a:prstGeom>
        </p:spPr>
      </p:pic>
      <p:pic>
        <p:nvPicPr>
          <p:cNvPr id="96" name="Graphic 95" descr="Scales of justice">
            <a:extLst>
              <a:ext uri="{FF2B5EF4-FFF2-40B4-BE49-F238E27FC236}">
                <a16:creationId xmlns:a16="http://schemas.microsoft.com/office/drawing/2014/main" id="{D141A65D-B60E-4262-9FCF-E27011178AF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108942" y="2799782"/>
            <a:ext cx="1117615" cy="1117615"/>
          </a:xfrm>
          <a:prstGeom prst="rect">
            <a:avLst/>
          </a:prstGeom>
          <a:effectLst>
            <a:outerShdw blurRad="50800" dir="18900000" sx="104000" sy="104000" algn="bl" rotWithShape="0">
              <a:prstClr val="black">
                <a:alpha val="40000"/>
              </a:prstClr>
            </a:outerShdw>
          </a:effectLst>
        </p:spPr>
      </p:pic>
      <p:sp>
        <p:nvSpPr>
          <p:cNvPr id="97" name="Content Placeholder 2">
            <a:extLst>
              <a:ext uri="{FF2B5EF4-FFF2-40B4-BE49-F238E27FC236}">
                <a16:creationId xmlns:a16="http://schemas.microsoft.com/office/drawing/2014/main" id="{B504C8A8-66D3-4EE4-885D-46B1A411CA2E}"/>
              </a:ext>
            </a:extLst>
          </p:cNvPr>
          <p:cNvSpPr txBox="1">
            <a:spLocks/>
          </p:cNvSpPr>
          <p:nvPr/>
        </p:nvSpPr>
        <p:spPr>
          <a:xfrm>
            <a:off x="7806833" y="4114230"/>
            <a:ext cx="1721831" cy="885349"/>
          </a:xfrm>
          <a:prstGeom prst="rect">
            <a:avLst/>
          </a:prstGeom>
        </p:spPr>
        <p:txBody>
          <a:bodyPr vert="horz" lIns="99060" tIns="49530" rIns="99060" bIns="4953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30000"/>
              </a:lnSpc>
              <a:buNone/>
            </a:pPr>
            <a:r>
              <a:rPr lang="pt-BR" sz="1050" dirty="0">
                <a:latin typeface="Source Sans Pro Light" panose="020B0403030403020204" pitchFamily="34" charset="0"/>
              </a:rPr>
              <a:t>Pedido de Recuperação Judicial, ajuizado em </a:t>
            </a: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14 de abril de 2020</a:t>
            </a:r>
            <a:r>
              <a:rPr lang="pt-BR" sz="1050" b="1" dirty="0">
                <a:latin typeface="Source Sans Pro Light" panose="020B0403030403020204" pitchFamily="34" charset="0"/>
              </a:rPr>
              <a:t>.</a:t>
            </a:r>
            <a:endParaRPr lang="en-US" sz="1050" dirty="0">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99" name="Rectangle 98">
            <a:extLst>
              <a:ext uri="{FF2B5EF4-FFF2-40B4-BE49-F238E27FC236}">
                <a16:creationId xmlns:a16="http://schemas.microsoft.com/office/drawing/2014/main" id="{E0673019-0A24-47C2-8AA0-8EA9294FF48D}"/>
              </a:ext>
            </a:extLst>
          </p:cNvPr>
          <p:cNvSpPr/>
          <p:nvPr/>
        </p:nvSpPr>
        <p:spPr>
          <a:xfrm>
            <a:off x="680267" y="6231202"/>
            <a:ext cx="8303934" cy="495007"/>
          </a:xfrm>
          <a:prstGeom prst="rect">
            <a:avLst/>
          </a:prstGeom>
        </p:spPr>
        <p:txBody>
          <a:bodyPr wrap="square">
            <a:spAutoFit/>
          </a:bodyPr>
          <a:lstStyle/>
          <a:p>
            <a:pPr algn="just">
              <a:lnSpc>
                <a:spcPct val="130000"/>
              </a:lnSpc>
            </a:pPr>
            <a:r>
              <a:rPr lang="pt-BR" sz="1050" b="1" dirty="0">
                <a:solidFill>
                  <a:srgbClr val="0070C0"/>
                </a:solidFill>
                <a:latin typeface="Source Sans Pro" panose="020B0503030403020204" pitchFamily="34" charset="0"/>
                <a:ea typeface="Source Sans Pro" panose="020B0503030403020204" pitchFamily="34" charset="0"/>
                <a:cs typeface="Arial" panose="020B0604020202020204" pitchFamily="34" charset="0"/>
              </a:rPr>
              <a:t>*</a:t>
            </a:r>
            <a:r>
              <a:rPr lang="pt-BR" sz="1050" dirty="0">
                <a:latin typeface="Source Sans Pro Light" panose="020B0403030403020204" pitchFamily="34" charset="0"/>
              </a:rPr>
              <a:t>No dia 04 de abril de 2018, o Sr. Rodrigo Alex Cescon passou a não mais compor o quadro societário da Empresa, sendo suas cotas igualmente distribuídas estre os demais demais sócios da Empresa.</a:t>
            </a:r>
            <a:endParaRPr lang="en-US" sz="1050" b="1" dirty="0">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100" name="TextBox 99">
            <a:extLst>
              <a:ext uri="{FF2B5EF4-FFF2-40B4-BE49-F238E27FC236}">
                <a16:creationId xmlns:a16="http://schemas.microsoft.com/office/drawing/2014/main" id="{E7121616-6E9C-46C7-B07A-781C9D270147}"/>
              </a:ext>
            </a:extLst>
          </p:cNvPr>
          <p:cNvSpPr txBox="1"/>
          <p:nvPr/>
        </p:nvSpPr>
        <p:spPr>
          <a:xfrm>
            <a:off x="1064018" y="615445"/>
            <a:ext cx="4163319"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2.1 </a:t>
            </a:r>
            <a:r>
              <a:rPr lang="en-US" sz="2400" b="1" dirty="0" err="1">
                <a:latin typeface="Source Sans Pro" panose="020B0503030403020204" pitchFamily="34" charset="0"/>
                <a:ea typeface="Source Sans Pro" panose="020B0503030403020204" pitchFamily="34" charset="0"/>
              </a:rPr>
              <a:t>Histórico</a:t>
            </a:r>
            <a:r>
              <a:rPr lang="en-US" sz="2400" b="1" dirty="0">
                <a:latin typeface="Source Sans Pro" panose="020B0503030403020204" pitchFamily="34" charset="0"/>
                <a:ea typeface="Source Sans Pro" panose="020B0503030403020204" pitchFamily="34" charset="0"/>
              </a:rPr>
              <a:t> da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Recuperanda</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58949103"/>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arn(inVertical)">
                                      <p:cBhvr>
                                        <p:cTn id="27" dur="500"/>
                                        <p:tgtEl>
                                          <p:spTgt spid="64"/>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barn(inVertical)">
                                      <p:cBhvr>
                                        <p:cTn id="35" dur="500"/>
                                        <p:tgtEl>
                                          <p:spTgt spid="65"/>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barn(inVertical)">
                                      <p:cBhvr>
                                        <p:cTn id="43" dur="500"/>
                                        <p:tgtEl>
                                          <p:spTgt spid="66"/>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barn(inVertical)">
                                      <p:cBhvr>
                                        <p:cTn id="51" dur="500"/>
                                        <p:tgtEl>
                                          <p:spTgt spid="67"/>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inVertical)">
                                      <p:cBhvr>
                                        <p:cTn id="55" dur="500"/>
                                        <p:tgtEl>
                                          <p:spTgt spid="62"/>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barn(inVertical)">
                                      <p:cBhvr>
                                        <p:cTn id="59" dur="500"/>
                                        <p:tgtEl>
                                          <p:spTgt spid="68"/>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barn(inVertical)">
                                      <p:cBhvr>
                                        <p:cTn id="63" dur="500"/>
                                        <p:tgtEl>
                                          <p:spTgt spid="63"/>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barn(inVertical)">
                                      <p:cBhvr>
                                        <p:cTn id="67" dur="500"/>
                                        <p:tgtEl>
                                          <p:spTgt spid="97"/>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barn(inVertical)">
                                      <p:cBhvr>
                                        <p:cTn id="71" dur="500"/>
                                        <p:tgtEl>
                                          <p:spTgt spid="99"/>
                                        </p:tgtEl>
                                      </p:cBhvr>
                                    </p:animEffect>
                                  </p:childTnLst>
                                </p:cTn>
                              </p:par>
                            </p:childTnLst>
                          </p:cTn>
                        </p:par>
                        <p:par>
                          <p:cTn id="72" fill="hold">
                            <p:stCondLst>
                              <p:cond delay="8500"/>
                            </p:stCondLst>
                            <p:childTnLst>
                              <p:par>
                                <p:cTn id="73" presetID="3" presetClass="entr" presetSubtype="10" fill="hold" grpId="0" nodeType="after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blinds(horizontal)">
                                      <p:cBhvr>
                                        <p:cTn id="7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5" grpId="0" animBg="1"/>
      <p:bldP spid="47" grpId="0" animBg="1"/>
      <p:bldP spid="58" grpId="0" animBg="1"/>
      <p:bldP spid="59" grpId="0"/>
      <p:bldP spid="60" grpId="0"/>
      <p:bldP spid="61" grpId="0"/>
      <p:bldP spid="62" grpId="0"/>
      <p:bldP spid="63" grpId="0"/>
      <p:bldP spid="64" grpId="0"/>
      <p:bldP spid="65" grpId="0"/>
      <p:bldP spid="66" grpId="0"/>
      <p:bldP spid="67" grpId="0"/>
      <p:bldP spid="68" grpId="0"/>
      <p:bldP spid="97" grpId="0"/>
      <p:bldP spid="99" grpId="0"/>
      <p:bldP spid="100" grpId="0"/>
    </p:bldLst>
  </p:timing>
</p:sld>
</file>

<file path=ppt/theme/theme1.xml><?xml version="1.0" encoding="utf-8"?>
<a:theme xmlns:a="http://schemas.openxmlformats.org/drawingml/2006/main" name="Office Theme">
  <a:themeElements>
    <a:clrScheme name="PC - Color 05 Blue">
      <a:dk1>
        <a:srgbClr val="656D78"/>
      </a:dk1>
      <a:lt1>
        <a:srgbClr val="FFFFFF"/>
      </a:lt1>
      <a:dk2>
        <a:srgbClr val="44546A"/>
      </a:dk2>
      <a:lt2>
        <a:srgbClr val="E7E6E6"/>
      </a:lt2>
      <a:accent1>
        <a:srgbClr val="42A5F5"/>
      </a:accent1>
      <a:accent2>
        <a:srgbClr val="2196F3"/>
      </a:accent2>
      <a:accent3>
        <a:srgbClr val="1E88E5"/>
      </a:accent3>
      <a:accent4>
        <a:srgbClr val="1976D2"/>
      </a:accent4>
      <a:accent5>
        <a:srgbClr val="1565C0"/>
      </a:accent5>
      <a:accent6>
        <a:srgbClr val="0D47A1"/>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º RMA - Me Toque.pptx" id="{CC7B1122-EAE9-40B1-8708-6E1BF4A269ED}" vid="{91BFEF12-B749-42E4-AAB8-186F4112A555}"/>
    </a:ext>
  </a:extLst>
</a:theme>
</file>

<file path=ppt/theme/theme2.xml><?xml version="1.0" encoding="utf-8"?>
<a:theme xmlns:a="http://schemas.openxmlformats.org/drawingml/2006/main" name="1_Office Theme">
  <a:themeElements>
    <a:clrScheme name="PC - Color 05 Blue">
      <a:dk1>
        <a:srgbClr val="656D78"/>
      </a:dk1>
      <a:lt1>
        <a:srgbClr val="FFFFFF"/>
      </a:lt1>
      <a:dk2>
        <a:srgbClr val="44546A"/>
      </a:dk2>
      <a:lt2>
        <a:srgbClr val="E7E6E6"/>
      </a:lt2>
      <a:accent1>
        <a:srgbClr val="42A5F5"/>
      </a:accent1>
      <a:accent2>
        <a:srgbClr val="2196F3"/>
      </a:accent2>
      <a:accent3>
        <a:srgbClr val="1E88E5"/>
      </a:accent3>
      <a:accent4>
        <a:srgbClr val="1976D2"/>
      </a:accent4>
      <a:accent5>
        <a:srgbClr val="1565C0"/>
      </a:accent5>
      <a:accent6>
        <a:srgbClr val="0D47A1"/>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º RMA - Me Toque.pptx" id="{CC7B1122-EAE9-40B1-8708-6E1BF4A269ED}" vid="{91BFEF12-B749-42E4-AAB8-186F4112A5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C25E02C492E4B985EE828668EADBF" ma:contentTypeVersion="13" ma:contentTypeDescription="Create a new document." ma:contentTypeScope="" ma:versionID="620ee65fb740eab4514ea97a5147a7d2">
  <xsd:schema xmlns:xsd="http://www.w3.org/2001/XMLSchema" xmlns:xs="http://www.w3.org/2001/XMLSchema" xmlns:p="http://schemas.microsoft.com/office/2006/metadata/properties" xmlns:ns2="428182ff-5b7c-42a0-853e-d54b6befd95f" xmlns:ns3="10f10aa4-5702-47bb-b7f6-1e31cf998bd6" targetNamespace="http://schemas.microsoft.com/office/2006/metadata/properties" ma:root="true" ma:fieldsID="c278ac03fc3f899a733fd472f501d6f2" ns2:_="" ns3:_="">
    <xsd:import namespace="428182ff-5b7c-42a0-853e-d54b6befd95f"/>
    <xsd:import namespace="10f10aa4-5702-47bb-b7f6-1e31cf998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182ff-5b7c-42a0-853e-d54b6befd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0aa4-5702-47bb-b7f6-1e31cf998b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65F558-5D8E-473C-ACB5-75D28B1E4126}"/>
</file>

<file path=customXml/itemProps2.xml><?xml version="1.0" encoding="utf-8"?>
<ds:datastoreItem xmlns:ds="http://schemas.openxmlformats.org/officeDocument/2006/customXml" ds:itemID="{CF55736D-DD4A-4AEF-9944-9D55F5CD7C94}">
  <ds:schemaRefs>
    <ds:schemaRef ds:uri="http://schemas.microsoft.com/sharepoint/v3/contenttype/forms"/>
  </ds:schemaRefs>
</ds:datastoreItem>
</file>

<file path=customXml/itemProps3.xml><?xml version="1.0" encoding="utf-8"?>
<ds:datastoreItem xmlns:ds="http://schemas.openxmlformats.org/officeDocument/2006/customXml" ds:itemID="{9E241F51-EB56-474F-8BE0-ED59F308FCC3}">
  <ds:schemaRefs>
    <ds:schemaRef ds:uri="http://purl.org/dc/terms/"/>
    <ds:schemaRef ds:uri="http://purl.org/dc/elements/1.1/"/>
    <ds:schemaRef ds:uri="http://schemas.microsoft.com/office/infopath/2007/PartnerControls"/>
    <ds:schemaRef ds:uri="http://schemas.microsoft.com/office/2006/metadata/properties"/>
    <ds:schemaRef ds:uri="http://schemas.microsoft.com/office/2006/documentManagement/types"/>
    <ds:schemaRef ds:uri="10f10aa4-5702-47bb-b7f6-1e31cf998bd6"/>
    <ds:schemaRef ds:uri="http://schemas.openxmlformats.org/package/2006/metadata/core-properties"/>
    <ds:schemaRef ds:uri="428182ff-5b7c-42a0-853e-d54b6befd95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1915</TotalTime>
  <Words>7042</Words>
  <Application>Microsoft Office PowerPoint</Application>
  <PresentationFormat>A4 Paper (210x297 mm)</PresentationFormat>
  <Paragraphs>1266</Paragraphs>
  <Slides>44</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Calibri</vt:lpstr>
      <vt:lpstr>Calibri Light</vt:lpstr>
      <vt:lpstr>Montserrat</vt:lpstr>
      <vt:lpstr>Montserrat Thin</vt:lpstr>
      <vt:lpstr>Roboto Black</vt:lpstr>
      <vt:lpstr>Source Sans Pro</vt:lpstr>
      <vt:lpstr>Source Sans Pro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Atendimento</dc:creator>
  <cp:lastModifiedBy>Daniel Kops</cp:lastModifiedBy>
  <cp:revision>8</cp:revision>
  <cp:lastPrinted>2020-08-11T20:47:52Z</cp:lastPrinted>
  <dcterms:created xsi:type="dcterms:W3CDTF">2020-07-04T20:27:59Z</dcterms:created>
  <dcterms:modified xsi:type="dcterms:W3CDTF">2020-09-09T13:08:31Z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0x010100C83C25E02C492E4B985EE828668EADBF</vt:lpwstr>
  </property>
</Properties>
</file>