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</p:sldMasterIdLst>
  <p:notesMasterIdLst>
    <p:notesMasterId r:id="rId40"/>
  </p:notesMasterIdLst>
  <p:handoutMasterIdLst>
    <p:handoutMasterId r:id="rId41"/>
  </p:handoutMasterIdLst>
  <p:sldIdLst>
    <p:sldId id="1552" r:id="rId6"/>
    <p:sldId id="1542" r:id="rId7"/>
    <p:sldId id="1344" r:id="rId8"/>
    <p:sldId id="1471" r:id="rId9"/>
    <p:sldId id="1547" r:id="rId10"/>
    <p:sldId id="1548" r:id="rId11"/>
    <p:sldId id="1475" r:id="rId12"/>
    <p:sldId id="1549" r:id="rId13"/>
    <p:sldId id="1528" r:id="rId14"/>
    <p:sldId id="1326" r:id="rId15"/>
    <p:sldId id="1530" r:id="rId16"/>
    <p:sldId id="1493" r:id="rId17"/>
    <p:sldId id="1551" r:id="rId18"/>
    <p:sldId id="1538" r:id="rId19"/>
    <p:sldId id="1346" r:id="rId20"/>
    <p:sldId id="1492" r:id="rId21"/>
    <p:sldId id="1406" r:id="rId22"/>
    <p:sldId id="1397" r:id="rId23"/>
    <p:sldId id="1502" r:id="rId24"/>
    <p:sldId id="1503" r:id="rId25"/>
    <p:sldId id="1504" r:id="rId26"/>
    <p:sldId id="1536" r:id="rId27"/>
    <p:sldId id="1534" r:id="rId28"/>
    <p:sldId id="1535" r:id="rId29"/>
    <p:sldId id="1483" r:id="rId30"/>
    <p:sldId id="1479" r:id="rId31"/>
    <p:sldId id="1394" r:id="rId32"/>
    <p:sldId id="1349" r:id="rId33"/>
    <p:sldId id="1476" r:id="rId34"/>
    <p:sldId id="1360" r:id="rId35"/>
    <p:sldId id="1447" r:id="rId36"/>
    <p:sldId id="1550" r:id="rId37"/>
    <p:sldId id="1404" r:id="rId38"/>
    <p:sldId id="1405" r:id="rId39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2AA9C1-3E56-41F4-AE13-C6B21D6BDE40}">
          <p14:sldIdLst>
            <p14:sldId id="1552"/>
            <p14:sldId id="1542"/>
            <p14:sldId id="1344"/>
            <p14:sldId id="1471"/>
            <p14:sldId id="1547"/>
            <p14:sldId id="1548"/>
            <p14:sldId id="1475"/>
            <p14:sldId id="1549"/>
            <p14:sldId id="1528"/>
            <p14:sldId id="1326"/>
            <p14:sldId id="1530"/>
            <p14:sldId id="1493"/>
            <p14:sldId id="1551"/>
            <p14:sldId id="1538"/>
            <p14:sldId id="1346"/>
            <p14:sldId id="1492"/>
            <p14:sldId id="1406"/>
            <p14:sldId id="1397"/>
            <p14:sldId id="1502"/>
            <p14:sldId id="1503"/>
            <p14:sldId id="1504"/>
            <p14:sldId id="1536"/>
            <p14:sldId id="1534"/>
            <p14:sldId id="1535"/>
            <p14:sldId id="1483"/>
            <p14:sldId id="1479"/>
            <p14:sldId id="1394"/>
            <p14:sldId id="1349"/>
            <p14:sldId id="1476"/>
            <p14:sldId id="1360"/>
            <p14:sldId id="1447"/>
            <p14:sldId id="1550"/>
            <p14:sldId id="1404"/>
            <p14:sldId id="1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Paulo Dorneles Japur" initials="JPDJ" lastIdx="1" clrIdx="0">
    <p:extLst>
      <p:ext uri="{19B8F6BF-5375-455C-9EA6-DF929625EA0E}">
        <p15:presenceInfo xmlns:p15="http://schemas.microsoft.com/office/powerpoint/2012/main" userId="José Paulo Dorneles Japur" providerId="None"/>
      </p:ext>
    </p:extLst>
  </p:cmAuthor>
  <p:cmAuthor id="2" name="Atendimento" initials="A" lastIdx="1" clrIdx="1">
    <p:extLst>
      <p:ext uri="{19B8F6BF-5375-455C-9EA6-DF929625EA0E}">
        <p15:presenceInfo xmlns:p15="http://schemas.microsoft.com/office/powerpoint/2012/main" userId="S::atendimento@preservacaodeempresas.com.br::835b2fd7-4772-4ade-8779-ed2ca6305e2e" providerId="AD"/>
      </p:ext>
    </p:extLst>
  </p:cmAuthor>
  <p:cmAuthor id="3" name="Ricardo Provenzi Dias" initials="RPD" lastIdx="12" clrIdx="2">
    <p:extLst>
      <p:ext uri="{19B8F6BF-5375-455C-9EA6-DF929625EA0E}">
        <p15:presenceInfo xmlns:p15="http://schemas.microsoft.com/office/powerpoint/2012/main" userId="4363d32be3d56434" providerId="Windows Live"/>
      </p:ext>
    </p:extLst>
  </p:cmAuthor>
  <p:cmAuthor id="4" name="Núcleo" initials="N" lastIdx="19" clrIdx="3">
    <p:extLst>
      <p:ext uri="{19B8F6BF-5375-455C-9EA6-DF929625EA0E}">
        <p15:presenceInfo xmlns:p15="http://schemas.microsoft.com/office/powerpoint/2012/main" userId="ba717c0ca641aabc" providerId="Windows Live"/>
      </p:ext>
    </p:extLst>
  </p:cmAuthor>
  <p:cmAuthor id="5" name="Ricardo Provenzi Dias | Núcleo Reestruturação e Performance" initials="RPD|NReP" lastIdx="2" clrIdx="4">
    <p:extLst>
      <p:ext uri="{19B8F6BF-5375-455C-9EA6-DF929625EA0E}">
        <p15:presenceInfo xmlns:p15="http://schemas.microsoft.com/office/powerpoint/2012/main" userId="Ricardo Provenzi Dias | Núcleo Reestruturação e Performa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9933"/>
    <a:srgbClr val="D660B7"/>
    <a:srgbClr val="000000"/>
    <a:srgbClr val="375623"/>
    <a:srgbClr val="1666B3"/>
    <a:srgbClr val="1A76CB"/>
    <a:srgbClr val="2196F3"/>
    <a:srgbClr val="00B0F0"/>
    <a:srgbClr val="42A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A5970-4DB3-4EB5-B6E8-8FB8CB8E46CE}" v="51" dt="2021-08-16T18:45:44.670"/>
    <p1510:client id="{D7790B5C-D2F2-49BC-B551-AC6521246223}" v="91" dt="2021-08-17T14:34:47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717c0ca641aabc/&#193;rea%20de%20Trabalho/MESTRA%20-%20Rio%20Prata.vNC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717c0ca641aabc/&#193;rea%20de%20Trabalho/MESTRA%20-%20Rio%20Prata.vNC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717c0ca641aabc/&#193;rea%20de%20Trabalho/MESTRA%20-%20Rio%20Prata.vNC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717c0ca641aabc/&#193;rea%20de%20Trabalho/MESTRA%20-%20Rio%20Prata.vNC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&#250;cleo\Desktop\MESTRA%20-%20Rio%20Prata.vNCL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&#250;cleo\Desktop\MESTRA%20-%20Rio%20Prata.vNCL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17028557786603E-3"/>
          <c:y val="6.9444444444444448E-2"/>
          <c:w val="0.99766829714422134"/>
          <c:h val="0.7401305045202683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'[MESTRA - Rio Prata.vNCL.xlsx]RH'!$B$8:$B$22</c:f>
              <c:numCache>
                <c:formatCode>mmm\-yy</c:formatCode>
                <c:ptCount val="1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</c:numCache>
            </c:numRef>
          </c:cat>
          <c:val>
            <c:numRef>
              <c:f>'[MESTRA - Rio Prata.vNCL.xlsx]RH'!$C$8:$C$22</c:f>
              <c:numCache>
                <c:formatCode>General</c:formatCode>
                <c:ptCount val="1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3-44FD-BD9B-13508A100C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rgbClr val="00B0F0"/>
                  </a:gs>
                  <a:gs pos="74000">
                    <a:srgbClr val="00B0F0"/>
                  </a:gs>
                  <a:gs pos="83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1569853472"/>
        <c:axId val="1268086832"/>
      </c:lineChart>
      <c:dateAx>
        <c:axId val="1569853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solidFill>
              <a:srgbClr val="00B0F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3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268086832"/>
        <c:crosses val="autoZero"/>
        <c:auto val="1"/>
        <c:lblOffset val="100"/>
        <c:baseTimeUnit val="months"/>
      </c:dateAx>
      <c:valAx>
        <c:axId val="126808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98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02677315704947"/>
          <c:y val="4.6328351317202109E-2"/>
          <c:w val="0.53281737536297535"/>
          <c:h val="0.942812335424278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D47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2A5F5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DE-41C6-B1F0-8B68D7EC0D10}"/>
              </c:ext>
            </c:extLst>
          </c:dPt>
          <c:dPt>
            <c:idx val="1"/>
            <c:invertIfNegative val="0"/>
            <c:bubble3D val="0"/>
            <c:spPr>
              <a:solidFill>
                <a:srgbClr val="0D47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DE-41C6-B1F0-8B68D7EC0D10}"/>
              </c:ext>
            </c:extLst>
          </c:dPt>
          <c:dPt>
            <c:idx val="2"/>
            <c:invertIfNegative val="0"/>
            <c:bubble3D val="0"/>
            <c:spPr>
              <a:solidFill>
                <a:srgbClr val="2196F3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DE-41C6-B1F0-8B68D7EC0D10}"/>
              </c:ext>
            </c:extLst>
          </c:dPt>
          <c:dPt>
            <c:idx val="3"/>
            <c:invertIfNegative val="0"/>
            <c:bubble3D val="0"/>
            <c:spPr>
              <a:solidFill>
                <a:srgbClr val="0D47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DE-41C6-B1F0-8B68D7EC0D10}"/>
              </c:ext>
            </c:extLst>
          </c:dPt>
          <c:dLbls>
            <c:dLbl>
              <c:idx val="0"/>
              <c:layout>
                <c:manualLayout>
                  <c:x val="-8.5447677426720176E-3"/>
                  <c:y val="-1.0837596560440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E-41C6-B1F0-8B68D7EC0D10}"/>
                </c:ext>
              </c:extLst>
            </c:dLbl>
            <c:dLbl>
              <c:idx val="2"/>
              <c:layout>
                <c:manualLayout>
                  <c:x val="-0.17792079112438602"/>
                  <c:y val="-5.418798280220419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75257696805866"/>
                      <c:h val="7.6397559906728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FDE-41C6-B1F0-8B68D7EC0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Agrosoja!$F$2:$F$5</c:f>
              <c:strCache>
                <c:ptCount val="4"/>
                <c:pt idx="0">
                  <c:v>CLASSE I - TRABALHISTA</c:v>
                </c:pt>
                <c:pt idx="1">
                  <c:v>CLASSE II - GARANTIA REAL</c:v>
                </c:pt>
                <c:pt idx="2">
                  <c:v>CLASSE III - QUIROGRAFÁRIOS</c:v>
                </c:pt>
                <c:pt idx="3">
                  <c:v>CLASSE IV - ME/ EPP</c:v>
                </c:pt>
              </c:strCache>
            </c:strRef>
          </c:cat>
          <c:val>
            <c:numRef>
              <c:f>Agrosoja!$G$2:$G$5</c:f>
              <c:numCache>
                <c:formatCode>"R$"#,##0.00_);\("R$"#,##0.00\)</c:formatCode>
                <c:ptCount val="4"/>
                <c:pt idx="0">
                  <c:v>12768.41</c:v>
                </c:pt>
                <c:pt idx="1">
                  <c:v>0</c:v>
                </c:pt>
                <c:pt idx="2">
                  <c:v>1482739.37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DE-41C6-B1F0-8B68D7EC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9721615"/>
        <c:axId val="1459733471"/>
      </c:barChart>
      <c:catAx>
        <c:axId val="1609721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7E6E6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59733471"/>
        <c:crosses val="autoZero"/>
        <c:auto val="1"/>
        <c:lblAlgn val="ctr"/>
        <c:lblOffset val="100"/>
        <c:noMultiLvlLbl val="0"/>
      </c:catAx>
      <c:valAx>
        <c:axId val="1459733471"/>
        <c:scaling>
          <c:orientation val="minMax"/>
        </c:scaling>
        <c:delete val="1"/>
        <c:axPos val="b"/>
        <c:numFmt formatCode="&quot;R$&quot;#,##0.00_);\(&quot;R$&quot;#,##0.00\)" sourceLinked="1"/>
        <c:majorTickMark val="none"/>
        <c:minorTickMark val="none"/>
        <c:tickLblPos val="nextTo"/>
        <c:crossAx val="16097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7683614961866"/>
          <c:y val="0.22562795694826263"/>
          <c:w val="0.65993284682959252"/>
          <c:h val="0.70229115661060293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7-452B-BB4C-0189AFC5F5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7-452B-BB4C-0189AFC5F5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F7-452B-BB4C-0189AFC5F5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F7-452B-BB4C-0189AFC5F51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F7-452B-BB4C-0189AFC5F51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F7-452B-BB4C-0189AFC5F517}"/>
              </c:ext>
            </c:extLst>
          </c:dPt>
          <c:dLbls>
            <c:dLbl>
              <c:idx val="1"/>
              <c:layout>
                <c:manualLayout>
                  <c:x val="8.114597668008719E-2"/>
                  <c:y val="-9.32842235742725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8540281120034"/>
                      <c:h val="0.11216809521313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F7-452B-BB4C-0189AFC5F517}"/>
                </c:ext>
              </c:extLst>
            </c:dLbl>
            <c:dLbl>
              <c:idx val="2"/>
              <c:layout>
                <c:manualLayout>
                  <c:x val="0.1242549296640824"/>
                  <c:y val="8.8241927005166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44513494927971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F7-452B-BB4C-0189AFC5F517}"/>
                </c:ext>
              </c:extLst>
            </c:dLbl>
            <c:dLbl>
              <c:idx val="3"/>
              <c:layout>
                <c:manualLayout>
                  <c:x val="-0.13439808939326536"/>
                  <c:y val="0.114329972794884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0585529641876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F7-452B-BB4C-0189AFC5F517}"/>
                </c:ext>
              </c:extLst>
            </c:dLbl>
            <c:dLbl>
              <c:idx val="4"/>
              <c:layout>
                <c:manualLayout>
                  <c:x val="-0.15975623830430261"/>
                  <c:y val="7.5635937432999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5753113062199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EF7-452B-BB4C-0189AFC5F517}"/>
                </c:ext>
              </c:extLst>
            </c:dLbl>
            <c:dLbl>
              <c:idx val="5"/>
              <c:layout>
                <c:manualLayout>
                  <c:x val="-8.8753521188630308E-2"/>
                  <c:y val="-0.146229479037132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F7-452B-BB4C-0189AFC5F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Planilha1!$B$2:$B$7</c:f>
              <c:strCache>
                <c:ptCount val="6"/>
                <c:pt idx="1">
                  <c:v>BANCO ITAÚ S/A</c:v>
                </c:pt>
                <c:pt idx="2">
                  <c:v>BANCO SANTANDER S/A</c:v>
                </c:pt>
                <c:pt idx="3">
                  <c:v>CAIXA ECONÔMICA FEDERAL</c:v>
                </c:pt>
                <c:pt idx="4">
                  <c:v>METAL WIRE METALÚRGICA LTDA</c:v>
                </c:pt>
                <c:pt idx="5">
                  <c:v>UNICRED COOPERATIVA DE CRÉDITO</c:v>
                </c:pt>
              </c:strCache>
            </c:strRef>
          </c:cat>
          <c:val>
            <c:numRef>
              <c:f>Planilha1!$C$2:$C$7</c:f>
              <c:numCache>
                <c:formatCode>_("R$"* #,##0.00_);_("R$"* \(#,##0.00\);_("R$"* "-"??_);_(@_)</c:formatCode>
                <c:ptCount val="6"/>
                <c:pt idx="1">
                  <c:v>273395.59000000003</c:v>
                </c:pt>
                <c:pt idx="2">
                  <c:v>480783.05</c:v>
                </c:pt>
                <c:pt idx="3">
                  <c:v>184545.42</c:v>
                </c:pt>
                <c:pt idx="4">
                  <c:v>70732.070000000007</c:v>
                </c:pt>
                <c:pt idx="5">
                  <c:v>473283.24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F7-452B-BB4C-0189AFC5F51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1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26370952225107"/>
          <c:y val="0.22007406226897047"/>
          <c:w val="0.71265086062000027"/>
          <c:h val="0.6664999195777314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61-4F49-9E0E-726B3BE8B5F9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61-4F49-9E0E-726B3BE8B5F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61-4F49-9E0E-726B3BE8B5F9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461-4F49-9E0E-726B3BE8B5F9}"/>
              </c:ext>
            </c:extLst>
          </c:dPt>
          <c:dLbls>
            <c:dLbl>
              <c:idx val="0"/>
              <c:layout>
                <c:manualLayout>
                  <c:x val="6.3272978653942699E-2"/>
                  <c:y val="-7.799558193996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61-4F49-9E0E-726B3BE8B5F9}"/>
                </c:ext>
              </c:extLst>
            </c:dLbl>
            <c:dLbl>
              <c:idx val="1"/>
              <c:layout>
                <c:manualLayout>
                  <c:x val="5.8264296035593792E-2"/>
                  <c:y val="-0.13911539931500894"/>
                </c:manualLayout>
              </c:layout>
              <c:numFmt formatCode="0.00%" sourceLinked="0"/>
              <c:spPr>
                <a:xfrm>
                  <a:off x="872230" y="1687130"/>
                  <a:ext cx="837708" cy="60686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657"/>
                        <a:gd name="adj2" fmla="val -2345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913146964091857"/>
                      <c:h val="0.22387862582691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461-4F49-9E0E-726B3BE8B5F9}"/>
                </c:ext>
              </c:extLst>
            </c:dLbl>
            <c:dLbl>
              <c:idx val="2"/>
              <c:layout>
                <c:manualLayout>
                  <c:x val="2.8500611447730913E-2"/>
                  <c:y val="-3.0944496829591852E-2"/>
                </c:manualLayout>
              </c:layout>
              <c:numFmt formatCode="0.00%" sourceLinked="0"/>
              <c:spPr>
                <a:xfrm>
                  <a:off x="1170455" y="63500"/>
                  <a:ext cx="876009" cy="54231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6269"/>
                        <a:gd name="adj2" fmla="val 6449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686447040064407"/>
                      <c:h val="0.2000641586468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461-4F49-9E0E-726B3BE8B5F9}"/>
                </c:ext>
              </c:extLst>
            </c:dLbl>
            <c:dLbl>
              <c:idx val="3"/>
              <c:layout>
                <c:manualLayout>
                  <c:x val="-2.0445592660123788E-2"/>
                  <c:y val="-0.17335056878464986"/>
                </c:manualLayout>
              </c:layout>
              <c:numFmt formatCode="0.00%" sourceLinked="0"/>
              <c:spPr>
                <a:xfrm>
                  <a:off x="3936243" y="353537"/>
                  <a:ext cx="826255" cy="56891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7054"/>
                        <a:gd name="adj2" fmla="val 7551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68191332160576"/>
                      <c:h val="0.20987851072715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461-4F49-9E0E-726B3BE8B5F9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  <a:prstDash val="dash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'[MESTRA - Rio Prata.vNCL.xlsx]BP (2)'!$B$28:$B$31</c:f>
              <c:strCache>
                <c:ptCount val="4"/>
                <c:pt idx="0">
                  <c:v>Caixa e Equivalentes de Caixa</c:v>
                </c:pt>
                <c:pt idx="1">
                  <c:v>Contas a Receber</c:v>
                </c:pt>
                <c:pt idx="2">
                  <c:v>Estoques</c:v>
                </c:pt>
                <c:pt idx="3">
                  <c:v>Ativo Imobilizado</c:v>
                </c:pt>
              </c:strCache>
            </c:strRef>
          </c:cat>
          <c:val>
            <c:numRef>
              <c:f>'[MESTRA - Rio Prata.vNCL.xlsx]BP (2)'!$C$28:$C$31</c:f>
              <c:numCache>
                <c:formatCode>_(* #,##0.00_);_(* \(#,##0.00\);_(* "-"??_);_(@_)</c:formatCode>
                <c:ptCount val="4"/>
                <c:pt idx="0">
                  <c:v>8208.9599999999991</c:v>
                </c:pt>
                <c:pt idx="1">
                  <c:v>346991.48</c:v>
                </c:pt>
                <c:pt idx="2">
                  <c:v>244780.64</c:v>
                </c:pt>
                <c:pt idx="3">
                  <c:v>338359.09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61-4F49-9E0E-726B3BE8B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8000323038776"/>
          <c:y val="0.23910164258247801"/>
          <c:w val="0.69256296071084078"/>
          <c:h val="0.647472378944250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D1-41CC-8843-06CEA080B3A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D1-41CC-8843-06CEA080B3A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D1-41CC-8843-06CEA080B3A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D1-41CC-8843-06CEA080B3A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4D1-41CC-8843-06CEA080B3AC}"/>
              </c:ext>
            </c:extLst>
          </c:dPt>
          <c:dLbls>
            <c:dLbl>
              <c:idx val="0"/>
              <c:layout>
                <c:manualLayout>
                  <c:x val="-0.16317129066299174"/>
                  <c:y val="-2.56392571403679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9035455017175"/>
                      <c:h val="0.2217726374689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D1-41CC-8843-06CEA080B3AC}"/>
                </c:ext>
              </c:extLst>
            </c:dLbl>
            <c:dLbl>
              <c:idx val="1"/>
              <c:layout>
                <c:manualLayout>
                  <c:x val="-3.2645054883122943E-3"/>
                  <c:y val="-1.4562461686869905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738041249201309"/>
                      <c:h val="0.19649624084213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D1-41CC-8843-06CEA080B3AC}"/>
                </c:ext>
              </c:extLst>
            </c:dLbl>
            <c:dLbl>
              <c:idx val="2"/>
              <c:layout>
                <c:manualLayout>
                  <c:x val="5.7093864573766764E-2"/>
                  <c:y val="-2.9970258594294017E-3"/>
                </c:manualLayout>
              </c:layout>
              <c:numFmt formatCode="0.00%" sourceLinked="0"/>
              <c:spPr>
                <a:xfrm>
                  <a:off x="3699041" y="403720"/>
                  <a:ext cx="868481" cy="52206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874"/>
                        <a:gd name="adj2" fmla="val 3019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753545382953182"/>
                      <c:h val="0.1942808998757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D1-41CC-8843-06CEA080B3AC}"/>
                </c:ext>
              </c:extLst>
            </c:dLbl>
            <c:dLbl>
              <c:idx val="3"/>
              <c:layout>
                <c:manualLayout>
                  <c:x val="-1.2340793815966797E-2"/>
                  <c:y val="-9.2585197984579495E-2"/>
                </c:manualLayout>
              </c:layout>
              <c:numFmt formatCode="0.00%" sourceLinked="0"/>
              <c:spPr>
                <a:xfrm>
                  <a:off x="3682707" y="1339183"/>
                  <a:ext cx="891165" cy="51646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4865"/>
                        <a:gd name="adj2" fmla="val 53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243393954208388"/>
                      <c:h val="0.16302721337793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4D1-41CC-8843-06CEA080B3AC}"/>
                </c:ext>
              </c:extLst>
            </c:dLbl>
            <c:dLbl>
              <c:idx val="4"/>
              <c:layout>
                <c:manualLayout>
                  <c:x val="7.5759874051137613E-2"/>
                  <c:y val="-6.220476658095081E-3"/>
                </c:manualLayout>
              </c:layout>
              <c:numFmt formatCode="0.00%" sourceLinked="0"/>
              <c:spPr>
                <a:xfrm>
                  <a:off x="350846" y="1645420"/>
                  <a:ext cx="1418572" cy="65441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597"/>
                        <a:gd name="adj2" fmla="val -6335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631935967495733"/>
                      <c:h val="0.24353418520816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4D1-41CC-8843-06CEA080B3A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  <a:prstDash val="dash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'[MESTRA - Rio Prata.vNCL.xlsx]BP (2)'!$B$37:$B$41</c:f>
              <c:strCache>
                <c:ptCount val="5"/>
                <c:pt idx="0">
                  <c:v>Obrigações Trabalhistas</c:v>
                </c:pt>
                <c:pt idx="1">
                  <c:v>Tributos a Recolher</c:v>
                </c:pt>
                <c:pt idx="2">
                  <c:v>Obrigações a Longo Prazo</c:v>
                </c:pt>
                <c:pt idx="3">
                  <c:v>Fornecedores</c:v>
                </c:pt>
                <c:pt idx="4">
                  <c:v>Empréstimos e Financiamentos</c:v>
                </c:pt>
              </c:strCache>
            </c:strRef>
          </c:cat>
          <c:val>
            <c:numRef>
              <c:f>'[MESTRA - Rio Prata.vNCL.xlsx]BP (2)'!$C$37:$C$41</c:f>
              <c:numCache>
                <c:formatCode>_(* #,##0.00_);_(* \(#,##0.00\);_(* "-"??_);_(@_)</c:formatCode>
                <c:ptCount val="5"/>
                <c:pt idx="0">
                  <c:v>33285.800000000003</c:v>
                </c:pt>
                <c:pt idx="1">
                  <c:v>149464.32000000001</c:v>
                </c:pt>
                <c:pt idx="2">
                  <c:v>250112.7</c:v>
                </c:pt>
                <c:pt idx="3">
                  <c:v>449096.19</c:v>
                </c:pt>
                <c:pt idx="4">
                  <c:v>1556865.19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D1-41CC-8843-06CEA080B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r>
              <a:rPr lang="pt-BR" sz="1100" b="1" dirty="0"/>
              <a:t>Subdivisão</a:t>
            </a:r>
            <a:r>
              <a:rPr lang="pt-BR" sz="1100" b="1" baseline="0" dirty="0"/>
              <a:t> do Passivo Tributário e Previdenciário*</a:t>
            </a:r>
            <a:endParaRPr lang="pt-BR" sz="1100" b="1" dirty="0"/>
          </a:p>
        </c:rich>
      </c:tx>
      <c:overlay val="0"/>
      <c:spPr>
        <a:noFill/>
        <a:ln>
          <a:solidFill>
            <a:schemeClr val="bg2">
              <a:lumMod val="1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000000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6830896137982753"/>
          <c:y val="0.14351851851851852"/>
          <c:w val="0.41625092318005702"/>
          <c:h val="0.805555555555555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666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'[MESTRA - Rio Prata.vNCL.xlsx]Tributário'!$B$3:$B$8</c:f>
              <c:strCache>
                <c:ptCount val="6"/>
                <c:pt idx="0">
                  <c:v>Tributos Federais</c:v>
                </c:pt>
                <c:pt idx="1">
                  <c:v>ICMS ST</c:v>
                </c:pt>
                <c:pt idx="2">
                  <c:v>INSS</c:v>
                </c:pt>
                <c:pt idx="3">
                  <c:v>IRF</c:v>
                </c:pt>
                <c:pt idx="4">
                  <c:v>Simples a Recolher</c:v>
                </c:pt>
                <c:pt idx="5">
                  <c:v>Simples Parcelado | Longo Prazo</c:v>
                </c:pt>
              </c:strCache>
            </c:strRef>
          </c:cat>
          <c:val>
            <c:numRef>
              <c:f>'[MESTRA - Rio Prata.vNCL.xlsx]Tributário'!$C$3:$C$8</c:f>
              <c:numCache>
                <c:formatCode>_(* #,##0.00_);_(* \(#,##0.00\);_(* "-"??_);_(@_)</c:formatCode>
                <c:ptCount val="6"/>
                <c:pt idx="0">
                  <c:v>150.19999999999999</c:v>
                </c:pt>
                <c:pt idx="1">
                  <c:v>2086.35</c:v>
                </c:pt>
                <c:pt idx="2">
                  <c:v>4013.18</c:v>
                </c:pt>
                <c:pt idx="3">
                  <c:v>5394.22</c:v>
                </c:pt>
                <c:pt idx="4">
                  <c:v>141833.54999999999</c:v>
                </c:pt>
                <c:pt idx="5">
                  <c:v>222902.7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B44-A361-68BF5EFFDB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0612336"/>
        <c:axId val="480613168"/>
      </c:barChart>
      <c:catAx>
        <c:axId val="48061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480613168"/>
        <c:crosses val="autoZero"/>
        <c:auto val="1"/>
        <c:lblAlgn val="ctr"/>
        <c:lblOffset val="100"/>
        <c:noMultiLvlLbl val="0"/>
      </c:catAx>
      <c:valAx>
        <c:axId val="480613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8061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CCL - Capital Circulante Líquido (a)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5996964894035298E-2"/>
                  <c:y val="8.060287350218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07-4B79-B85C-9D727EE9CED6}"/>
                </c:ext>
              </c:extLst>
            </c:dLbl>
            <c:dLbl>
              <c:idx val="5"/>
              <c:layout>
                <c:manualLayout>
                  <c:x val="-6.0224200892145779E-2"/>
                  <c:y val="7.4635596732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07-4B79-B85C-9D727EE9CED6}"/>
                </c:ext>
              </c:extLst>
            </c:dLbl>
            <c:dLbl>
              <c:idx val="7"/>
              <c:layout>
                <c:manualLayout>
                  <c:x val="-5.7548682854527057E-2"/>
                  <c:y val="8.060287350218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07-4B79-B85C-9D727EE9CED6}"/>
                </c:ext>
              </c:extLst>
            </c:dLbl>
            <c:dLbl>
              <c:idx val="9"/>
              <c:layout>
                <c:manualLayout>
                  <c:x val="-5.1991747038673791E-2"/>
                  <c:y val="7.4635596732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07-4B79-B85C-9D727EE9CED6}"/>
                </c:ext>
              </c:extLst>
            </c:dLbl>
            <c:dLbl>
              <c:idx val="11"/>
              <c:layout>
                <c:manualLayout>
                  <c:x val="-7.0822362968146521E-2"/>
                  <c:y val="3.7009372244560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07-4B79-B85C-9D727EE9CED6}"/>
                </c:ext>
              </c:extLst>
            </c:dLbl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'[MESTRA - Rio Prata.vNCL2.xlsx]Indicadores'!$AQ$2:$BB$2</c:f>
              <c:numCache>
                <c:formatCode>mmm\-yy</c:formatCode>
                <c:ptCount val="12"/>
                <c:pt idx="0">
                  <c:v>44408</c:v>
                </c:pt>
                <c:pt idx="1">
                  <c:v>44377</c:v>
                </c:pt>
                <c:pt idx="2">
                  <c:v>44347</c:v>
                </c:pt>
                <c:pt idx="3">
                  <c:v>44316</c:v>
                </c:pt>
                <c:pt idx="4">
                  <c:v>44286</c:v>
                </c:pt>
                <c:pt idx="5">
                  <c:v>44255</c:v>
                </c:pt>
                <c:pt idx="6">
                  <c:v>44227</c:v>
                </c:pt>
                <c:pt idx="7">
                  <c:v>44196</c:v>
                </c:pt>
                <c:pt idx="8">
                  <c:v>44165</c:v>
                </c:pt>
                <c:pt idx="9">
                  <c:v>44135</c:v>
                </c:pt>
                <c:pt idx="10">
                  <c:v>44104</c:v>
                </c:pt>
                <c:pt idx="11">
                  <c:v>44074</c:v>
                </c:pt>
              </c:numCache>
            </c:numRef>
          </c:cat>
          <c:val>
            <c:numRef>
              <c:f>'[MESTRA - Rio Prata.vNCL2.xlsx]Indicadores'!$AQ$3:$BB$3</c:f>
              <c:numCache>
                <c:formatCode>_("R$"* #,##0.00_);_("R$"* \(#,##0.00\);_("R$"* "-"??_);_(@_)</c:formatCode>
                <c:ptCount val="12"/>
                <c:pt idx="0">
                  <c:v>-1588730.42</c:v>
                </c:pt>
                <c:pt idx="1">
                  <c:v>-1614043.07</c:v>
                </c:pt>
                <c:pt idx="2">
                  <c:v>-1687147.25</c:v>
                </c:pt>
                <c:pt idx="3">
                  <c:v>-1659394.3600000003</c:v>
                </c:pt>
                <c:pt idx="4">
                  <c:v>-1631582.1199999999</c:v>
                </c:pt>
                <c:pt idx="5">
                  <c:v>-1699241.18</c:v>
                </c:pt>
                <c:pt idx="6">
                  <c:v>-1598615.04</c:v>
                </c:pt>
                <c:pt idx="7">
                  <c:v>-1349416.16</c:v>
                </c:pt>
                <c:pt idx="8">
                  <c:v>-1393966.9300000002</c:v>
                </c:pt>
                <c:pt idx="9">
                  <c:v>-1359719.72</c:v>
                </c:pt>
                <c:pt idx="10">
                  <c:v>-1330437.22</c:v>
                </c:pt>
                <c:pt idx="11">
                  <c:v>-1304627.69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07-4B79-B85C-9D727EE9CED6}"/>
            </c:ext>
          </c:extLst>
        </c:ser>
        <c:ser>
          <c:idx val="1"/>
          <c:order val="1"/>
          <c:tx>
            <c:v>NCG - Necessidade de Capital de Giro (b)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'[MESTRA - Rio Prata.vNCL2.xlsx]Indicadores'!$AQ$2:$BB$2</c:f>
              <c:numCache>
                <c:formatCode>mmm\-yy</c:formatCode>
                <c:ptCount val="12"/>
                <c:pt idx="0">
                  <c:v>44408</c:v>
                </c:pt>
                <c:pt idx="1">
                  <c:v>44377</c:v>
                </c:pt>
                <c:pt idx="2">
                  <c:v>44347</c:v>
                </c:pt>
                <c:pt idx="3">
                  <c:v>44316</c:v>
                </c:pt>
                <c:pt idx="4">
                  <c:v>44286</c:v>
                </c:pt>
                <c:pt idx="5">
                  <c:v>44255</c:v>
                </c:pt>
                <c:pt idx="6">
                  <c:v>44227</c:v>
                </c:pt>
                <c:pt idx="7">
                  <c:v>44196</c:v>
                </c:pt>
                <c:pt idx="8">
                  <c:v>44165</c:v>
                </c:pt>
                <c:pt idx="9">
                  <c:v>44135</c:v>
                </c:pt>
                <c:pt idx="10">
                  <c:v>44104</c:v>
                </c:pt>
                <c:pt idx="11">
                  <c:v>44074</c:v>
                </c:pt>
              </c:numCache>
            </c:numRef>
          </c:cat>
          <c:val>
            <c:numRef>
              <c:f>'[MESTRA - Rio Prata.vNCL2.xlsx]Indicadores'!$AQ$4:$BB$4</c:f>
              <c:numCache>
                <c:formatCode>_("R$"* #,##0.00_);_("R$"* \(#,##0.00\);_("R$"* "-"??_);_(@_)</c:formatCode>
                <c:ptCount val="12"/>
                <c:pt idx="0">
                  <c:v>142675.93</c:v>
                </c:pt>
                <c:pt idx="1">
                  <c:v>130323.84000000003</c:v>
                </c:pt>
                <c:pt idx="2">
                  <c:v>11153.590000000026</c:v>
                </c:pt>
                <c:pt idx="3">
                  <c:v>-7780.609999999986</c:v>
                </c:pt>
                <c:pt idx="4">
                  <c:v>-28243.180000000022</c:v>
                </c:pt>
                <c:pt idx="5">
                  <c:v>-82955.479999999981</c:v>
                </c:pt>
                <c:pt idx="6">
                  <c:v>6083.1999999999825</c:v>
                </c:pt>
                <c:pt idx="7">
                  <c:v>103248.03000000003</c:v>
                </c:pt>
                <c:pt idx="8">
                  <c:v>53002.229999999981</c:v>
                </c:pt>
                <c:pt idx="9">
                  <c:v>74465.939999999973</c:v>
                </c:pt>
                <c:pt idx="10">
                  <c:v>75229.48000000001</c:v>
                </c:pt>
                <c:pt idx="11">
                  <c:v>106467.9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207-4B79-B85C-9D727EE9C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45743"/>
        <c:axId val="1907618095"/>
      </c:lineChart>
      <c:dateAx>
        <c:axId val="187134574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907618095"/>
        <c:crosses val="autoZero"/>
        <c:auto val="1"/>
        <c:lblOffset val="100"/>
        <c:baseTimeUnit val="months"/>
      </c:dateAx>
      <c:valAx>
        <c:axId val="19076180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18713457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3135975925802"/>
          <c:y val="3.6705789470536279E-2"/>
          <c:w val="0.77294665436662502"/>
          <c:h val="0.62081923629788094"/>
        </c:manualLayout>
      </c:layout>
      <c:lineChart>
        <c:grouping val="standard"/>
        <c:varyColors val="0"/>
        <c:ser>
          <c:idx val="0"/>
          <c:order val="0"/>
          <c:tx>
            <c:strRef>
              <c:f>'[MESTRA - Rio Prata.vNCL2.xlsx]Indicadores'!$AA$3</c:f>
              <c:strCache>
                <c:ptCount val="1"/>
                <c:pt idx="0">
                  <c:v>Liquidez Corrente (d)</c:v>
                </c:pt>
              </c:strCache>
            </c:strRef>
          </c:tx>
          <c:spPr>
            <a:ln w="34925" cap="rnd">
              <a:solidFill>
                <a:srgbClr val="FF993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'[MESTRA - Rio Prata.vNCL2.xlsx]Indicadores'!$AB$2:$AM$2</c:f>
              <c:numCache>
                <c:formatCode>mmm\-yy</c:formatCode>
                <c:ptCount val="12"/>
                <c:pt idx="0">
                  <c:v>44408</c:v>
                </c:pt>
                <c:pt idx="1">
                  <c:v>44377</c:v>
                </c:pt>
                <c:pt idx="2">
                  <c:v>44347</c:v>
                </c:pt>
                <c:pt idx="3">
                  <c:v>44314</c:v>
                </c:pt>
                <c:pt idx="4">
                  <c:v>44286</c:v>
                </c:pt>
                <c:pt idx="5">
                  <c:v>44255</c:v>
                </c:pt>
                <c:pt idx="6">
                  <c:v>44226</c:v>
                </c:pt>
                <c:pt idx="7">
                  <c:v>44196</c:v>
                </c:pt>
                <c:pt idx="8">
                  <c:v>44165</c:v>
                </c:pt>
                <c:pt idx="9">
                  <c:v>44133</c:v>
                </c:pt>
                <c:pt idx="10">
                  <c:v>44104</c:v>
                </c:pt>
                <c:pt idx="11">
                  <c:v>44073</c:v>
                </c:pt>
              </c:numCache>
            </c:numRef>
          </c:cat>
          <c:val>
            <c:numRef>
              <c:f>'[MESTRA - Rio Prata.vNCL2.xlsx]Indicadores'!$AB$3:$AM$3</c:f>
              <c:numCache>
                <c:formatCode>_(* #,##0.0_);_(* \(#,##0.0\);_(* "-"??_);_(@_)</c:formatCode>
                <c:ptCount val="12"/>
                <c:pt idx="0">
                  <c:v>0.27412524674905764</c:v>
                </c:pt>
                <c:pt idx="1">
                  <c:v>0.25288090162222771</c:v>
                </c:pt>
                <c:pt idx="2">
                  <c:v>0.19333429547833048</c:v>
                </c:pt>
                <c:pt idx="3">
                  <c:v>0.18782953974925704</c:v>
                </c:pt>
                <c:pt idx="4">
                  <c:v>0.10183811867219965</c:v>
                </c:pt>
                <c:pt idx="5">
                  <c:v>5.9932123565962371E-2</c:v>
                </c:pt>
                <c:pt idx="6">
                  <c:v>0.11594641365076498</c:v>
                </c:pt>
                <c:pt idx="7">
                  <c:v>0.16066481815269057</c:v>
                </c:pt>
                <c:pt idx="8">
                  <c:v>0.16359768737554317</c:v>
                </c:pt>
                <c:pt idx="9">
                  <c:v>0.19660027580371023</c:v>
                </c:pt>
                <c:pt idx="10">
                  <c:v>0.16399862297383888</c:v>
                </c:pt>
                <c:pt idx="11">
                  <c:v>0.16742794403253661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3F-4EBB-8AA7-F2AD205EA9CA}"/>
            </c:ext>
          </c:extLst>
        </c:ser>
        <c:ser>
          <c:idx val="1"/>
          <c:order val="1"/>
          <c:tx>
            <c:strRef>
              <c:f>'[MESTRA - Rio Prata.vNCL2.xlsx]Indicadores'!$AA$4</c:f>
              <c:strCache>
                <c:ptCount val="1"/>
                <c:pt idx="0">
                  <c:v>Liquidez Imediata (e)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'[MESTRA - Rio Prata.vNCL2.xlsx]Indicadores'!$AB$2:$AM$2</c:f>
              <c:numCache>
                <c:formatCode>mmm\-yy</c:formatCode>
                <c:ptCount val="12"/>
                <c:pt idx="0">
                  <c:v>44408</c:v>
                </c:pt>
                <c:pt idx="1">
                  <c:v>44377</c:v>
                </c:pt>
                <c:pt idx="2">
                  <c:v>44347</c:v>
                </c:pt>
                <c:pt idx="3">
                  <c:v>44314</c:v>
                </c:pt>
                <c:pt idx="4">
                  <c:v>44286</c:v>
                </c:pt>
                <c:pt idx="5">
                  <c:v>44255</c:v>
                </c:pt>
                <c:pt idx="6">
                  <c:v>44226</c:v>
                </c:pt>
                <c:pt idx="7">
                  <c:v>44196</c:v>
                </c:pt>
                <c:pt idx="8">
                  <c:v>44165</c:v>
                </c:pt>
                <c:pt idx="9">
                  <c:v>44133</c:v>
                </c:pt>
                <c:pt idx="10">
                  <c:v>44104</c:v>
                </c:pt>
                <c:pt idx="11">
                  <c:v>44073</c:v>
                </c:pt>
              </c:numCache>
            </c:numRef>
          </c:cat>
          <c:val>
            <c:numRef>
              <c:f>'[MESTRA - Rio Prata.vNCL2.xlsx]Indicadores'!$AB$4:$AM$4</c:f>
              <c:numCache>
                <c:formatCode>_(* #,##0.0_);_(* \(#,##0.0\);_(* "-"??_);_(@_)</c:formatCode>
                <c:ptCount val="12"/>
                <c:pt idx="0">
                  <c:v>3.7505902445342837E-3</c:v>
                </c:pt>
                <c:pt idx="1">
                  <c:v>6.5242031267451553E-4</c:v>
                </c:pt>
                <c:pt idx="2">
                  <c:v>1.2016261860136423E-3</c:v>
                </c:pt>
                <c:pt idx="3">
                  <c:v>2.2767132993291466E-3</c:v>
                </c:pt>
                <c:pt idx="4">
                  <c:v>9.1269517619469304E-3</c:v>
                </c:pt>
                <c:pt idx="5">
                  <c:v>1.4314499057039394E-3</c:v>
                </c:pt>
                <c:pt idx="6">
                  <c:v>9.9661808720121672E-3</c:v>
                </c:pt>
                <c:pt idx="7">
                  <c:v>4.2607288442173255E-3</c:v>
                </c:pt>
                <c:pt idx="8">
                  <c:v>4.0487812441175938E-3</c:v>
                </c:pt>
                <c:pt idx="9">
                  <c:v>1.75931884224978E-2</c:v>
                </c:pt>
                <c:pt idx="10">
                  <c:v>2.3623415894286637E-4</c:v>
                </c:pt>
                <c:pt idx="11">
                  <c:v>6.611040853033973E-4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3F-4EBB-8AA7-F2AD205EA9CA}"/>
            </c:ext>
          </c:extLst>
        </c:ser>
        <c:ser>
          <c:idx val="2"/>
          <c:order val="2"/>
          <c:tx>
            <c:strRef>
              <c:f>'[MESTRA - Rio Prata.vNCL2.xlsx]Indicadores'!$AA$5</c:f>
              <c:strCache>
                <c:ptCount val="1"/>
                <c:pt idx="0">
                  <c:v>Liquidez Seca (f)</c:v>
                </c:pt>
              </c:strCache>
            </c:strRef>
          </c:tx>
          <c:spPr>
            <a:ln w="34925" cap="rnd">
              <a:solidFill>
                <a:srgbClr val="008E4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'[MESTRA - Rio Prata.vNCL2.xlsx]Indicadores'!$AB$2:$AM$2</c:f>
              <c:numCache>
                <c:formatCode>mmm\-yy</c:formatCode>
                <c:ptCount val="12"/>
                <c:pt idx="0">
                  <c:v>44408</c:v>
                </c:pt>
                <c:pt idx="1">
                  <c:v>44377</c:v>
                </c:pt>
                <c:pt idx="2">
                  <c:v>44347</c:v>
                </c:pt>
                <c:pt idx="3">
                  <c:v>44314</c:v>
                </c:pt>
                <c:pt idx="4">
                  <c:v>44286</c:v>
                </c:pt>
                <c:pt idx="5">
                  <c:v>44255</c:v>
                </c:pt>
                <c:pt idx="6">
                  <c:v>44226</c:v>
                </c:pt>
                <c:pt idx="7">
                  <c:v>44196</c:v>
                </c:pt>
                <c:pt idx="8">
                  <c:v>44165</c:v>
                </c:pt>
                <c:pt idx="9">
                  <c:v>44133</c:v>
                </c:pt>
                <c:pt idx="10">
                  <c:v>44104</c:v>
                </c:pt>
                <c:pt idx="11">
                  <c:v>44073</c:v>
                </c:pt>
              </c:numCache>
            </c:numRef>
          </c:cat>
          <c:val>
            <c:numRef>
              <c:f>'[MESTRA - Rio Prata.vNCL2.xlsx]Indicadores'!$AB$5:$AM$5</c:f>
              <c:numCache>
                <c:formatCode>_(* #,##0.0_);_(* \(#,##0.0\);_(* "-"??_);_(@_)</c:formatCode>
                <c:ptCount val="12"/>
                <c:pt idx="0">
                  <c:v>0.16228746456533905</c:v>
                </c:pt>
                <c:pt idx="1">
                  <c:v>0.11153111034548617</c:v>
                </c:pt>
                <c:pt idx="2">
                  <c:v>9.903593214721429E-2</c:v>
                </c:pt>
                <c:pt idx="3">
                  <c:v>7.8029970435015306E-2</c:v>
                </c:pt>
                <c:pt idx="4">
                  <c:v>4.0375472332853858E-2</c:v>
                </c:pt>
                <c:pt idx="5">
                  <c:v>2.4281433391293558E-2</c:v>
                </c:pt>
                <c:pt idx="6">
                  <c:v>3.0493036238379304E-2</c:v>
                </c:pt>
                <c:pt idx="7">
                  <c:v>2.9207942297224555E-2</c:v>
                </c:pt>
                <c:pt idx="8">
                  <c:v>2.9983130193152536E-2</c:v>
                </c:pt>
                <c:pt idx="9">
                  <c:v>5.8526965841483661E-2</c:v>
                </c:pt>
                <c:pt idx="10">
                  <c:v>2.729150810115076E-2</c:v>
                </c:pt>
                <c:pt idx="11">
                  <c:v>3.6451989142561661E-2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3F-4EBB-8AA7-F2AD205EA9CA}"/>
            </c:ext>
          </c:extLst>
        </c:ser>
        <c:ser>
          <c:idx val="3"/>
          <c:order val="3"/>
          <c:tx>
            <c:strRef>
              <c:f>'[MESTRA - Rio Prata.vNCL2.xlsx]Indicadores'!$AA$6</c:f>
              <c:strCache>
                <c:ptCount val="1"/>
                <c:pt idx="0">
                  <c:v>Liquidez Geral (g)</c:v>
                </c:pt>
              </c:strCache>
            </c:strRef>
          </c:tx>
          <c:spPr>
            <a:ln w="34925" cap="rnd">
              <a:solidFill>
                <a:srgbClr val="D660B7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'[MESTRA - Rio Prata.vNCL2.xlsx]Indicadores'!$AB$2:$AM$2</c:f>
              <c:numCache>
                <c:formatCode>mmm\-yy</c:formatCode>
                <c:ptCount val="12"/>
                <c:pt idx="0">
                  <c:v>44408</c:v>
                </c:pt>
                <c:pt idx="1">
                  <c:v>44377</c:v>
                </c:pt>
                <c:pt idx="2">
                  <c:v>44347</c:v>
                </c:pt>
                <c:pt idx="3">
                  <c:v>44314</c:v>
                </c:pt>
                <c:pt idx="4">
                  <c:v>44286</c:v>
                </c:pt>
                <c:pt idx="5">
                  <c:v>44255</c:v>
                </c:pt>
                <c:pt idx="6">
                  <c:v>44226</c:v>
                </c:pt>
                <c:pt idx="7">
                  <c:v>44196</c:v>
                </c:pt>
                <c:pt idx="8">
                  <c:v>44165</c:v>
                </c:pt>
                <c:pt idx="9">
                  <c:v>44133</c:v>
                </c:pt>
                <c:pt idx="10">
                  <c:v>44104</c:v>
                </c:pt>
                <c:pt idx="11">
                  <c:v>44073</c:v>
                </c:pt>
              </c:numCache>
            </c:numRef>
          </c:cat>
          <c:val>
            <c:numRef>
              <c:f>'[MESTRA - Rio Prata.vNCL2.xlsx]Indicadores'!$AB$6:$AM$6</c:f>
              <c:numCache>
                <c:formatCode>_(* #,##0.0_);_(* \(#,##0.0\);_(* "-"??_);_(@_)</c:formatCode>
                <c:ptCount val="12"/>
                <c:pt idx="0">
                  <c:v>0.38475104929662418</c:v>
                </c:pt>
                <c:pt idx="1">
                  <c:v>0.36890411617125279</c:v>
                </c:pt>
                <c:pt idx="2">
                  <c:v>0.31987080135605728</c:v>
                </c:pt>
                <c:pt idx="3">
                  <c:v>0.31970409055069765</c:v>
                </c:pt>
                <c:pt idx="4">
                  <c:v>0.25725032664142677</c:v>
                </c:pt>
                <c:pt idx="5">
                  <c:v>0.22570968199675703</c:v>
                </c:pt>
                <c:pt idx="6">
                  <c:v>0.27744706382250883</c:v>
                </c:pt>
                <c:pt idx="7">
                  <c:v>0.3112621391498388</c:v>
                </c:pt>
                <c:pt idx="8">
                  <c:v>0.31439467208852251</c:v>
                </c:pt>
                <c:pt idx="9">
                  <c:v>0.34222037383059756</c:v>
                </c:pt>
                <c:pt idx="10">
                  <c:v>0.32372371252227877</c:v>
                </c:pt>
                <c:pt idx="11">
                  <c:v>0.32953912233877236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3F-4EBB-8AA7-F2AD205E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157615"/>
        <c:axId val="862593807"/>
      </c:lineChart>
      <c:dateAx>
        <c:axId val="80115761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862593807"/>
        <c:crosses val="autoZero"/>
        <c:auto val="1"/>
        <c:lblOffset val="100"/>
        <c:baseTimeUnit val="months"/>
      </c:dateAx>
      <c:valAx>
        <c:axId val="862593807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rgbClr val="A7A7A7"/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80115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76647878343425E-2"/>
          <c:y val="0.81562974838236846"/>
          <c:w val="0.9882234194409909"/>
          <c:h val="0.18437025161763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EEA9FE0-3BEF-404B-8927-3664A8792BE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AAA32A5-5743-E34E-902B-4A679FDAD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FB227AF-3A93-A644-A9FB-BBAB4CAAA38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F4FC390-F541-084B-BEFE-0C6C2827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2289" indent="-33549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985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778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5572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52365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89159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25954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62747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3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351"/>
            </a:lvl3pPr>
            <a:lvl4pPr marL="1028700" indent="0" algn="ctr">
              <a:buNone/>
              <a:defRPr sz="1200"/>
            </a:lvl4pPr>
            <a:lvl5pPr marL="1371601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1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19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2B3D4-15D2-4BB6-88F5-45756A0FA4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473297"/>
      </p:ext>
    </p:extLst>
  </p:cSld>
  <p:clrMapOvr>
    <a:masterClrMapping/>
  </p:clrMapOvr>
  <p:transition spd="slow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8113"/>
      </p:ext>
    </p:extLst>
  </p:cSld>
  <p:clrMapOvr>
    <a:masterClrMapping/>
  </p:clrMapOvr>
  <p:transition spd="slow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7" y="6356358"/>
            <a:ext cx="2228844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14363"/>
      </p:ext>
    </p:extLst>
  </p:cSld>
  <p:clrMapOvr>
    <a:masterClrMapping/>
  </p:clrMapOvr>
  <p:transition spd="slow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6075359"/>
      </p:ext>
    </p:extLst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3656" y="1506951"/>
            <a:ext cx="3121161" cy="3765363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7840094"/>
      </p:ext>
    </p:extLst>
  </p:cSld>
  <p:clrMapOvr>
    <a:masterClrMapping/>
  </p:clrMapOvr>
  <p:transition spd="slow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062" y="1917802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769501" y="193426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06893" y="1923871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204058" y="1911446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22A5C-1B31-44C0-BCA5-E45D7D899E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393"/>
      </p:ext>
    </p:extLst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4046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74492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144938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E3008-6689-4D3A-980C-8C4758DF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8276" y="1574803"/>
            <a:ext cx="3077629" cy="3712847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1FCC3C-D4D8-4EEE-A92D-8DB8B40DD6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mb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37715" y="1960883"/>
            <a:ext cx="3077630" cy="3712847"/>
          </a:xfrm>
          <a:custGeom>
            <a:avLst/>
            <a:gdLst>
              <a:gd name="connsiteX0" fmla="*/ 2940253 w 3787852"/>
              <a:gd name="connsiteY0" fmla="*/ 45 h 3712847"/>
              <a:gd name="connsiteX1" fmla="*/ 3247451 w 3787852"/>
              <a:gd name="connsiteY1" fmla="*/ 16512 h 3712847"/>
              <a:gd name="connsiteX2" fmla="*/ 3320164 w 3787852"/>
              <a:gd name="connsiteY2" fmla="*/ 3505294 h 3712847"/>
              <a:gd name="connsiteX3" fmla="*/ 2609567 w 3787852"/>
              <a:gd name="connsiteY3" fmla="*/ 3712817 h 3712847"/>
              <a:gd name="connsiteX4" fmla="*/ 3715 w 3787852"/>
              <a:gd name="connsiteY4" fmla="*/ 2131814 h 3712847"/>
              <a:gd name="connsiteX5" fmla="*/ 2940253 w 3787852"/>
              <a:gd name="connsiteY5" fmla="*/ 45 h 37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852" h="3712847">
                <a:moveTo>
                  <a:pt x="2940253" y="45"/>
                </a:moveTo>
                <a:cubicBezTo>
                  <a:pt x="3041791" y="-556"/>
                  <a:pt x="3144288" y="4747"/>
                  <a:pt x="3247451" y="16512"/>
                </a:cubicBezTo>
                <a:cubicBezTo>
                  <a:pt x="3844845" y="89414"/>
                  <a:pt x="4052335" y="2844307"/>
                  <a:pt x="3320164" y="3505294"/>
                </a:cubicBezTo>
                <a:cubicBezTo>
                  <a:pt x="3161378" y="3651793"/>
                  <a:pt x="2907737" y="3714424"/>
                  <a:pt x="2609567" y="3712817"/>
                </a:cubicBezTo>
                <a:cubicBezTo>
                  <a:pt x="1544678" y="3707082"/>
                  <a:pt x="-88162" y="2881996"/>
                  <a:pt x="3715" y="2131814"/>
                </a:cubicBezTo>
                <a:cubicBezTo>
                  <a:pt x="109732" y="1346561"/>
                  <a:pt x="1417177" y="9063"/>
                  <a:pt x="2940253" y="4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 spd="slow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1976444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0411CD-96FC-4979-B6A9-29316DC4C5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5969"/>
      </p:ext>
    </p:extLst>
  </p:cSld>
  <p:clrMapOvr>
    <a:masterClrMapping/>
  </p:clrMapOvr>
  <p:transition spd="slow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891765-B9B6-40EC-B36B-D142AA69A0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351"/>
            </a:lvl3pPr>
            <a:lvl4pPr marL="1028700" indent="0" algn="ctr">
              <a:buNone/>
              <a:defRPr sz="1200"/>
            </a:lvl4pPr>
            <a:lvl5pPr marL="1371601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1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19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2B3D4-15D2-4BB6-88F5-45756A0FA4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97057"/>
      </p:ext>
    </p:extLst>
  </p:cSld>
  <p:clrMapOvr>
    <a:masterClrMapping/>
  </p:clrMapOvr>
  <p:transition spd="slow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59391"/>
      </p:ext>
    </p:extLst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6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71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2611"/>
      </p:ext>
    </p:extLst>
  </p:cSld>
  <p:clrMapOvr>
    <a:masterClrMapping/>
  </p:clrMapOvr>
  <p:transition spd="slow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0136"/>
      </p:ext>
    </p:extLst>
  </p:cSld>
  <p:clrMapOvr>
    <a:masterClrMapping/>
  </p:clrMapOvr>
  <p:transition spd="slow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97733"/>
      </p:ext>
    </p:extLst>
  </p:cSld>
  <p:clrMapOvr>
    <a:masterClrMapping/>
  </p:clrMapOvr>
  <p:transition spd="slow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891"/>
      </p:ext>
    </p:extLst>
  </p:cSld>
  <p:clrMapOvr>
    <a:masterClrMapping/>
  </p:clrMapOvr>
  <p:transition spd="slow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7C292C-67B3-4686-B354-BC8D49385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31482"/>
      </p:ext>
    </p:extLst>
  </p:cSld>
  <p:clrMapOvr>
    <a:masterClrMapping/>
  </p:clrMapOvr>
  <p:transition spd="slow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8209"/>
      </p:ext>
    </p:extLst>
  </p:cSld>
  <p:clrMapOvr>
    <a:masterClrMapping/>
  </p:clrMapOvr>
  <p:transition spd="slow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1" indent="0">
              <a:buNone/>
              <a:defRPr sz="1500"/>
            </a:lvl5pPr>
            <a:lvl6pPr marL="1714500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2824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6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71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0168"/>
      </p:ext>
    </p:extLst>
  </p:cSld>
  <p:clrMapOvr>
    <a:masterClrMapping/>
  </p:clrMapOvr>
  <p:transition spd="slow" advTm="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4095"/>
      </p:ext>
    </p:extLst>
  </p:cSld>
  <p:clrMapOvr>
    <a:masterClrMapping/>
  </p:clrMapOvr>
  <p:transition spd="slow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7" y="6356358"/>
            <a:ext cx="2228844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3920"/>
      </p:ext>
    </p:extLst>
  </p:cSld>
  <p:clrMapOvr>
    <a:masterClrMapping/>
  </p:clrMapOvr>
  <p:transition spd="slow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3891456"/>
      </p:ext>
    </p:extLst>
  </p:cSld>
  <p:clrMapOvr>
    <a:masterClrMapping/>
  </p:clrMapOvr>
  <p:transition spd="slow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3656" y="1506951"/>
            <a:ext cx="3121161" cy="3765363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7178763"/>
      </p:ext>
    </p:extLst>
  </p:cSld>
  <p:clrMapOvr>
    <a:masterClrMapping/>
  </p:clrMapOvr>
  <p:transition spd="slow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062" y="1917802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769501" y="193426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06893" y="1923871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204058" y="1911446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22A5C-1B31-44C0-BCA5-E45D7D899E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9526"/>
      </p:ext>
    </p:extLst>
  </p:cSld>
  <p:clrMapOvr>
    <a:masterClrMapping/>
  </p:clrMapOvr>
  <p:transition spd="slow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4046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74492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144938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E3008-6689-4D3A-980C-8C4758DF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89540"/>
      </p:ext>
    </p:extLst>
  </p:cSld>
  <p:clrMapOvr>
    <a:masterClrMapping/>
  </p:clrMapOvr>
  <p:transition spd="slow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8276" y="1574803"/>
            <a:ext cx="3077629" cy="3712847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1FCC3C-D4D8-4EEE-A92D-8DB8B40DD6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728"/>
      </p:ext>
    </p:extLst>
  </p:cSld>
  <p:clrMapOvr>
    <a:masterClrMapping/>
  </p:clrMapOvr>
  <p:transition spd="slow" advTm="0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37715" y="1960883"/>
            <a:ext cx="3077630" cy="3712847"/>
          </a:xfrm>
          <a:custGeom>
            <a:avLst/>
            <a:gdLst>
              <a:gd name="connsiteX0" fmla="*/ 2940253 w 3787852"/>
              <a:gd name="connsiteY0" fmla="*/ 45 h 3712847"/>
              <a:gd name="connsiteX1" fmla="*/ 3247451 w 3787852"/>
              <a:gd name="connsiteY1" fmla="*/ 16512 h 3712847"/>
              <a:gd name="connsiteX2" fmla="*/ 3320164 w 3787852"/>
              <a:gd name="connsiteY2" fmla="*/ 3505294 h 3712847"/>
              <a:gd name="connsiteX3" fmla="*/ 2609567 w 3787852"/>
              <a:gd name="connsiteY3" fmla="*/ 3712817 h 3712847"/>
              <a:gd name="connsiteX4" fmla="*/ 3715 w 3787852"/>
              <a:gd name="connsiteY4" fmla="*/ 2131814 h 3712847"/>
              <a:gd name="connsiteX5" fmla="*/ 2940253 w 3787852"/>
              <a:gd name="connsiteY5" fmla="*/ 45 h 37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852" h="3712847">
                <a:moveTo>
                  <a:pt x="2940253" y="45"/>
                </a:moveTo>
                <a:cubicBezTo>
                  <a:pt x="3041791" y="-556"/>
                  <a:pt x="3144288" y="4747"/>
                  <a:pt x="3247451" y="16512"/>
                </a:cubicBezTo>
                <a:cubicBezTo>
                  <a:pt x="3844845" y="89414"/>
                  <a:pt x="4052335" y="2844307"/>
                  <a:pt x="3320164" y="3505294"/>
                </a:cubicBezTo>
                <a:cubicBezTo>
                  <a:pt x="3161378" y="3651793"/>
                  <a:pt x="2907737" y="3714424"/>
                  <a:pt x="2609567" y="3712817"/>
                </a:cubicBezTo>
                <a:cubicBezTo>
                  <a:pt x="1544678" y="3707082"/>
                  <a:pt x="-88162" y="2881996"/>
                  <a:pt x="3715" y="2131814"/>
                </a:cubicBezTo>
                <a:cubicBezTo>
                  <a:pt x="109732" y="1346561"/>
                  <a:pt x="1417177" y="9063"/>
                  <a:pt x="2940253" y="4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356341"/>
      </p:ext>
    </p:extLst>
  </p:cSld>
  <p:clrMapOvr>
    <a:masterClrMapping/>
  </p:clrMapOvr>
  <p:transition spd="slow" advTm="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2105962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0411CD-96FC-4979-B6A9-29316DC4C5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9649"/>
      </p:ext>
    </p:extLst>
  </p:cSld>
  <p:clrMapOvr>
    <a:masterClrMapping/>
  </p:clrMapOvr>
  <p:transition spd="slow" advTm="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891765-B9B6-40EC-B36B-D142AA69A0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2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341" b="0" cap="all" baseline="0">
                <a:solidFill>
                  <a:schemeClr val="accent1"/>
                </a:solidFill>
                <a:latin typeface="+mj-lt"/>
              </a:defRPr>
            </a:lvl1pPr>
            <a:lvl2pPr marL="278599" indent="0">
              <a:buNone/>
              <a:defRPr sz="1219" b="1"/>
            </a:lvl2pPr>
            <a:lvl3pPr marL="557199" indent="0">
              <a:buNone/>
              <a:defRPr sz="1097" b="1"/>
            </a:lvl3pPr>
            <a:lvl4pPr marL="835798" indent="0">
              <a:buNone/>
              <a:defRPr sz="975" b="1"/>
            </a:lvl4pPr>
            <a:lvl5pPr marL="1114397" indent="0">
              <a:buNone/>
              <a:defRPr sz="975" b="1"/>
            </a:lvl5pPr>
            <a:lvl6pPr marL="1392996" indent="0">
              <a:buNone/>
              <a:defRPr sz="975" b="1"/>
            </a:lvl6pPr>
            <a:lvl7pPr marL="1671596" indent="0">
              <a:buNone/>
              <a:defRPr sz="975" b="1"/>
            </a:lvl7pPr>
            <a:lvl8pPr marL="1950195" indent="0">
              <a:buNone/>
              <a:defRPr sz="975" b="1"/>
            </a:lvl8pPr>
            <a:lvl9pPr marL="2228795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8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341" b="0" cap="all" baseline="0">
                <a:solidFill>
                  <a:schemeClr val="accent1"/>
                </a:solidFill>
                <a:latin typeface="+mj-lt"/>
              </a:defRPr>
            </a:lvl1pPr>
            <a:lvl2pPr marL="278599" indent="0">
              <a:buNone/>
              <a:defRPr sz="1219" b="1"/>
            </a:lvl2pPr>
            <a:lvl3pPr marL="557199" indent="0">
              <a:buNone/>
              <a:defRPr sz="1097" b="1"/>
            </a:lvl3pPr>
            <a:lvl4pPr marL="835798" indent="0">
              <a:buNone/>
              <a:defRPr sz="975" b="1"/>
            </a:lvl4pPr>
            <a:lvl5pPr marL="1114397" indent="0">
              <a:buNone/>
              <a:defRPr sz="975" b="1"/>
            </a:lvl5pPr>
            <a:lvl6pPr marL="1392996" indent="0">
              <a:buNone/>
              <a:defRPr sz="975" b="1"/>
            </a:lvl6pPr>
            <a:lvl7pPr marL="1671596" indent="0">
              <a:buNone/>
              <a:defRPr sz="975" b="1"/>
            </a:lvl7pPr>
            <a:lvl8pPr marL="1950195" indent="0">
              <a:buNone/>
              <a:defRPr sz="975" b="1"/>
            </a:lvl8pPr>
            <a:lvl9pPr marL="2228795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8" y="1870146"/>
            <a:ext cx="4313239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8" y="1879477"/>
            <a:ext cx="4313239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4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37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314"/>
      </p:ext>
    </p:extLst>
  </p:cSld>
  <p:clrMapOvr>
    <a:masterClrMapping/>
  </p:clrMapOvr>
  <p:transition spd="slow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2415"/>
      </p:ext>
    </p:extLst>
  </p:cSld>
  <p:clrMapOvr>
    <a:masterClrMapping/>
  </p:clrMapOvr>
  <p:transition spd="slow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7C292C-67B3-4686-B354-BC8D49385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8112"/>
      </p:ext>
    </p:extLst>
  </p:cSld>
  <p:clrMapOvr>
    <a:masterClrMapping/>
  </p:clrMapOvr>
  <p:transition spd="slow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748"/>
      </p:ext>
    </p:extLst>
  </p:cSld>
  <p:clrMapOvr>
    <a:masterClrMapping/>
  </p:clrMapOvr>
  <p:transition spd="slow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1" indent="0">
              <a:buNone/>
              <a:defRPr sz="1500"/>
            </a:lvl5pPr>
            <a:lvl6pPr marL="1714500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6825"/>
      </p:ext>
    </p:extLst>
  </p:cSld>
  <p:clrMapOvr>
    <a:masterClrMapping/>
  </p:clrMapOvr>
  <p:transition spd="slow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2DB0-BF54-A740-83B5-212CD40612A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A592DAE-B43B-754A-9A8B-82042F4301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92862-50CF-4092-9B24-5E2E15E3A5E5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18" y="159553"/>
            <a:ext cx="1382519" cy="52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F7E994-1A47-4D61-8F84-D919C3F1B3F2}"/>
              </a:ext>
            </a:extLst>
          </p:cNvPr>
          <p:cNvSpPr txBox="1">
            <a:spLocks/>
          </p:cNvSpPr>
          <p:nvPr userDrawn="1"/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97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900" smtClean="0">
                <a:solidFill>
                  <a:srgbClr val="0070C0"/>
                </a:solidFill>
              </a:rPr>
              <a:pPr/>
              <a:t>‹#›</a:t>
            </a:fld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80" r:id="rId18"/>
    <p:sldLayoutId id="2147483696" r:id="rId19"/>
    <p:sldLayoutId id="2147483699" r:id="rId20"/>
  </p:sldLayoutIdLst>
  <p:transition spd="slow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0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2DB0-BF54-A740-83B5-212CD40612A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A592DAE-B43B-754A-9A8B-82042F430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transition spd="slow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0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5010156-72.2020.8.21.0010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6ª Vara Cível da Comarca de Caxias do Sul/RS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Rio Prata Industria de Fixadores Ltda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Agosto de 2021</a:t>
            </a:r>
          </a:p>
        </p:txBody>
      </p:sp>
    </p:spTree>
    <p:extLst>
      <p:ext uri="{BB962C8B-B14F-4D97-AF65-F5344CB8AC3E}">
        <p14:creationId xmlns:p14="http://schemas.microsoft.com/office/powerpoint/2010/main" val="401067086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503368" y="3533152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/>
          <p:nvPr/>
        </p:nvCxnSpPr>
        <p:spPr>
          <a:xfrm>
            <a:off x="4932513" y="4341086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178335" y="4790351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Rio Prata Indústria de Fixadores Ltda.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D4C22BD-6062-4388-A117-EDE64F1D9904}"/>
              </a:ext>
            </a:extLst>
          </p:cNvPr>
          <p:cNvSpPr/>
          <p:nvPr/>
        </p:nvSpPr>
        <p:spPr>
          <a:xfrm>
            <a:off x="1720160" y="284032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Eduardo Rech (50%)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503368" y="4341086"/>
            <a:ext cx="4899264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7402632" y="3907528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2C783-9EAF-468C-9BA6-4123CBB6B0C1}"/>
              </a:ext>
            </a:extLst>
          </p:cNvPr>
          <p:cNvSpPr/>
          <p:nvPr/>
        </p:nvSpPr>
        <p:spPr>
          <a:xfrm>
            <a:off x="6619424" y="2845320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Jean Carlos Cappelletti Moreira </a:t>
            </a:r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(50%)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219D2-190D-4E9B-B018-3C90A0109E65}"/>
              </a:ext>
            </a:extLst>
          </p:cNvPr>
          <p:cNvSpPr txBox="1"/>
          <p:nvPr/>
        </p:nvSpPr>
        <p:spPr>
          <a:xfrm>
            <a:off x="1064018" y="615445"/>
            <a:ext cx="36359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2.3 Quadro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Societário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29C57753-F439-4008-AA4B-635EF35790DA}"/>
              </a:ext>
            </a:extLst>
          </p:cNvPr>
          <p:cNvSpPr/>
          <p:nvPr/>
        </p:nvSpPr>
        <p:spPr>
          <a:xfrm>
            <a:off x="946354" y="1279455"/>
            <a:ext cx="849037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composição do quadro societário da Recuperanda após a saída do sócio Carlos Rech em janeiro de 2021: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960767"/>
              </p:ext>
            </p:extLst>
          </p:nvPr>
        </p:nvGraphicFramePr>
        <p:xfrm>
          <a:off x="510934" y="1789864"/>
          <a:ext cx="5814304" cy="343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2EA5B-AA83-4923-B372-1DC682CD1851}"/>
              </a:ext>
            </a:extLst>
          </p:cNvPr>
          <p:cNvGrpSpPr/>
          <p:nvPr/>
        </p:nvGrpSpPr>
        <p:grpSpPr>
          <a:xfrm>
            <a:off x="6474279" y="2910880"/>
            <a:ext cx="2962450" cy="1513345"/>
            <a:chOff x="2317406" y="5815362"/>
            <a:chExt cx="607313" cy="316858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3FB4EC8-37D7-4ACD-9D87-BF50A7D4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845" y="5846025"/>
              <a:ext cx="105620" cy="143098"/>
            </a:xfrm>
            <a:custGeom>
              <a:avLst/>
              <a:gdLst>
                <a:gd name="T0" fmla="*/ 24 w 48"/>
                <a:gd name="T1" fmla="*/ 65 h 65"/>
                <a:gd name="T2" fmla="*/ 48 w 48"/>
                <a:gd name="T3" fmla="*/ 29 h 65"/>
                <a:gd name="T4" fmla="*/ 24 w 48"/>
                <a:gd name="T5" fmla="*/ 0 h 65"/>
                <a:gd name="T6" fmla="*/ 1 w 48"/>
                <a:gd name="T7" fmla="*/ 23 h 65"/>
                <a:gd name="T8" fmla="*/ 29 w 48"/>
                <a:gd name="T9" fmla="*/ 12 h 65"/>
                <a:gd name="T10" fmla="*/ 31 w 48"/>
                <a:gd name="T11" fmla="*/ 16 h 65"/>
                <a:gd name="T12" fmla="*/ 0 w 48"/>
                <a:gd name="T13" fmla="*/ 28 h 65"/>
                <a:gd name="T14" fmla="*/ 0 w 48"/>
                <a:gd name="T15" fmla="*/ 29 h 65"/>
                <a:gd name="T16" fmla="*/ 24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4" y="65"/>
                  </a:moveTo>
                  <a:cubicBezTo>
                    <a:pt x="38" y="65"/>
                    <a:pt x="48" y="50"/>
                    <a:pt x="48" y="29"/>
                  </a:cubicBezTo>
                  <a:cubicBezTo>
                    <a:pt x="48" y="12"/>
                    <a:pt x="38" y="0"/>
                    <a:pt x="24" y="0"/>
                  </a:cubicBezTo>
                  <a:cubicBezTo>
                    <a:pt x="12" y="0"/>
                    <a:pt x="3" y="9"/>
                    <a:pt x="1" y="2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50"/>
                    <a:pt x="11" y="65"/>
                    <a:pt x="24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893F6C6-9B0F-4CE9-A7E5-968F5BA9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958" y="5846025"/>
              <a:ext cx="105620" cy="143098"/>
            </a:xfrm>
            <a:custGeom>
              <a:avLst/>
              <a:gdLst>
                <a:gd name="T0" fmla="*/ 24 w 48"/>
                <a:gd name="T1" fmla="*/ 65 h 65"/>
                <a:gd name="T2" fmla="*/ 48 w 48"/>
                <a:gd name="T3" fmla="*/ 29 h 65"/>
                <a:gd name="T4" fmla="*/ 24 w 48"/>
                <a:gd name="T5" fmla="*/ 0 h 65"/>
                <a:gd name="T6" fmla="*/ 1 w 48"/>
                <a:gd name="T7" fmla="*/ 23 h 65"/>
                <a:gd name="T8" fmla="*/ 29 w 48"/>
                <a:gd name="T9" fmla="*/ 12 h 65"/>
                <a:gd name="T10" fmla="*/ 31 w 48"/>
                <a:gd name="T11" fmla="*/ 16 h 65"/>
                <a:gd name="T12" fmla="*/ 1 w 48"/>
                <a:gd name="T13" fmla="*/ 28 h 65"/>
                <a:gd name="T14" fmla="*/ 0 w 48"/>
                <a:gd name="T15" fmla="*/ 29 h 65"/>
                <a:gd name="T16" fmla="*/ 24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4" y="65"/>
                  </a:moveTo>
                  <a:cubicBezTo>
                    <a:pt x="38" y="65"/>
                    <a:pt x="48" y="50"/>
                    <a:pt x="48" y="29"/>
                  </a:cubicBezTo>
                  <a:cubicBezTo>
                    <a:pt x="48" y="12"/>
                    <a:pt x="38" y="0"/>
                    <a:pt x="24" y="0"/>
                  </a:cubicBezTo>
                  <a:cubicBezTo>
                    <a:pt x="12" y="0"/>
                    <a:pt x="3" y="9"/>
                    <a:pt x="1" y="2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50"/>
                    <a:pt x="11" y="65"/>
                    <a:pt x="24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2D6F5238-85A4-45F4-A217-E39E7A19F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994" y="5815362"/>
              <a:ext cx="127766" cy="173761"/>
            </a:xfrm>
            <a:custGeom>
              <a:avLst/>
              <a:gdLst>
                <a:gd name="T0" fmla="*/ 29 w 58"/>
                <a:gd name="T1" fmla="*/ 79 h 79"/>
                <a:gd name="T2" fmla="*/ 58 w 58"/>
                <a:gd name="T3" fmla="*/ 35 h 79"/>
                <a:gd name="T4" fmla="*/ 29 w 58"/>
                <a:gd name="T5" fmla="*/ 0 h 79"/>
                <a:gd name="T6" fmla="*/ 0 w 58"/>
                <a:gd name="T7" fmla="*/ 32 h 79"/>
                <a:gd name="T8" fmla="*/ 42 w 58"/>
                <a:gd name="T9" fmla="*/ 15 h 79"/>
                <a:gd name="T10" fmla="*/ 44 w 58"/>
                <a:gd name="T11" fmla="*/ 20 h 79"/>
                <a:gd name="T12" fmla="*/ 0 w 58"/>
                <a:gd name="T13" fmla="*/ 37 h 79"/>
                <a:gd name="T14" fmla="*/ 29 w 5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9">
                  <a:moveTo>
                    <a:pt x="29" y="79"/>
                  </a:moveTo>
                  <a:cubicBezTo>
                    <a:pt x="45" y="79"/>
                    <a:pt x="58" y="61"/>
                    <a:pt x="58" y="35"/>
                  </a:cubicBezTo>
                  <a:cubicBezTo>
                    <a:pt x="58" y="14"/>
                    <a:pt x="46" y="0"/>
                    <a:pt x="29" y="0"/>
                  </a:cubicBezTo>
                  <a:cubicBezTo>
                    <a:pt x="12" y="0"/>
                    <a:pt x="1" y="13"/>
                    <a:pt x="0" y="3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1"/>
                    <a:pt x="12" y="79"/>
                    <a:pt x="29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C45ED0E7-D303-49C6-905E-4E635AA1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406" y="5993381"/>
              <a:ext cx="191649" cy="110730"/>
            </a:xfrm>
            <a:custGeom>
              <a:avLst/>
              <a:gdLst>
                <a:gd name="T0" fmla="*/ 71 w 87"/>
                <a:gd name="T1" fmla="*/ 16 h 50"/>
                <a:gd name="T2" fmla="*/ 66 w 87"/>
                <a:gd name="T3" fmla="*/ 13 h 50"/>
                <a:gd name="T4" fmla="*/ 34 w 87"/>
                <a:gd name="T5" fmla="*/ 25 h 50"/>
                <a:gd name="T6" fmla="*/ 32 w 87"/>
                <a:gd name="T7" fmla="*/ 21 h 50"/>
                <a:gd name="T8" fmla="*/ 62 w 87"/>
                <a:gd name="T9" fmla="*/ 10 h 50"/>
                <a:gd name="T10" fmla="*/ 56 w 87"/>
                <a:gd name="T11" fmla="*/ 0 h 50"/>
                <a:gd name="T12" fmla="*/ 46 w 87"/>
                <a:gd name="T13" fmla="*/ 3 h 50"/>
                <a:gd name="T14" fmla="*/ 36 w 87"/>
                <a:gd name="T15" fmla="*/ 0 h 50"/>
                <a:gd name="T16" fmla="*/ 21 w 87"/>
                <a:gd name="T17" fmla="*/ 16 h 50"/>
                <a:gd name="T18" fmla="*/ 0 w 87"/>
                <a:gd name="T19" fmla="*/ 50 h 50"/>
                <a:gd name="T20" fmla="*/ 78 w 87"/>
                <a:gd name="T21" fmla="*/ 50 h 50"/>
                <a:gd name="T22" fmla="*/ 87 w 87"/>
                <a:gd name="T23" fmla="*/ 30 h 50"/>
                <a:gd name="T24" fmla="*/ 71 w 87"/>
                <a:gd name="T25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50">
                  <a:moveTo>
                    <a:pt x="71" y="16"/>
                  </a:moveTo>
                  <a:cubicBezTo>
                    <a:pt x="69" y="15"/>
                    <a:pt x="67" y="14"/>
                    <a:pt x="66" y="1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9" y="7"/>
                    <a:pt x="57" y="4"/>
                    <a:pt x="56" y="0"/>
                  </a:cubicBezTo>
                  <a:cubicBezTo>
                    <a:pt x="53" y="2"/>
                    <a:pt x="50" y="3"/>
                    <a:pt x="46" y="3"/>
                  </a:cubicBezTo>
                  <a:cubicBezTo>
                    <a:pt x="42" y="3"/>
                    <a:pt x="39" y="2"/>
                    <a:pt x="36" y="0"/>
                  </a:cubicBezTo>
                  <a:cubicBezTo>
                    <a:pt x="34" y="8"/>
                    <a:pt x="28" y="12"/>
                    <a:pt x="21" y="16"/>
                  </a:cubicBezTo>
                  <a:cubicBezTo>
                    <a:pt x="11" y="22"/>
                    <a:pt x="0" y="28"/>
                    <a:pt x="0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41"/>
                    <a:pt x="83" y="35"/>
                    <a:pt x="87" y="30"/>
                  </a:cubicBezTo>
                  <a:cubicBezTo>
                    <a:pt x="83" y="23"/>
                    <a:pt x="77" y="20"/>
                    <a:pt x="7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ADC77FE3-9694-4CFC-A92D-8069C712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427" y="5998492"/>
              <a:ext cx="248717" cy="133728"/>
            </a:xfrm>
            <a:custGeom>
              <a:avLst/>
              <a:gdLst>
                <a:gd name="T0" fmla="*/ 87 w 113"/>
                <a:gd name="T1" fmla="*/ 19 h 61"/>
                <a:gd name="T2" fmla="*/ 83 w 113"/>
                <a:gd name="T3" fmla="*/ 16 h 61"/>
                <a:gd name="T4" fmla="*/ 38 w 113"/>
                <a:gd name="T5" fmla="*/ 34 h 61"/>
                <a:gd name="T6" fmla="*/ 37 w 113"/>
                <a:gd name="T7" fmla="*/ 29 h 61"/>
                <a:gd name="T8" fmla="*/ 78 w 113"/>
                <a:gd name="T9" fmla="*/ 13 h 61"/>
                <a:gd name="T10" fmla="*/ 69 w 113"/>
                <a:gd name="T11" fmla="*/ 0 h 61"/>
                <a:gd name="T12" fmla="*/ 57 w 113"/>
                <a:gd name="T13" fmla="*/ 3 h 61"/>
                <a:gd name="T14" fmla="*/ 44 w 113"/>
                <a:gd name="T15" fmla="*/ 0 h 61"/>
                <a:gd name="T16" fmla="*/ 26 w 113"/>
                <a:gd name="T17" fmla="*/ 19 h 61"/>
                <a:gd name="T18" fmla="*/ 0 w 113"/>
                <a:gd name="T19" fmla="*/ 61 h 61"/>
                <a:gd name="T20" fmla="*/ 113 w 113"/>
                <a:gd name="T21" fmla="*/ 61 h 61"/>
                <a:gd name="T22" fmla="*/ 87 w 113"/>
                <a:gd name="T23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61">
                  <a:moveTo>
                    <a:pt x="87" y="19"/>
                  </a:moveTo>
                  <a:cubicBezTo>
                    <a:pt x="86" y="18"/>
                    <a:pt x="84" y="17"/>
                    <a:pt x="83" y="16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4" y="10"/>
                    <a:pt x="70" y="6"/>
                    <a:pt x="69" y="0"/>
                  </a:cubicBezTo>
                  <a:cubicBezTo>
                    <a:pt x="66" y="2"/>
                    <a:pt x="61" y="3"/>
                    <a:pt x="57" y="3"/>
                  </a:cubicBezTo>
                  <a:cubicBezTo>
                    <a:pt x="52" y="3"/>
                    <a:pt x="48" y="2"/>
                    <a:pt x="44" y="0"/>
                  </a:cubicBezTo>
                  <a:cubicBezTo>
                    <a:pt x="42" y="10"/>
                    <a:pt x="34" y="14"/>
                    <a:pt x="26" y="19"/>
                  </a:cubicBezTo>
                  <a:cubicBezTo>
                    <a:pt x="14" y="26"/>
                    <a:pt x="1" y="34"/>
                    <a:pt x="0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2" y="34"/>
                    <a:pt x="99" y="26"/>
                    <a:pt x="87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2D80E407-06B3-4EFB-ACC5-DA32736E6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367" y="5993381"/>
              <a:ext cx="193352" cy="110730"/>
            </a:xfrm>
            <a:custGeom>
              <a:avLst/>
              <a:gdLst>
                <a:gd name="T0" fmla="*/ 66 w 88"/>
                <a:gd name="T1" fmla="*/ 16 h 50"/>
                <a:gd name="T2" fmla="*/ 61 w 88"/>
                <a:gd name="T3" fmla="*/ 13 h 50"/>
                <a:gd name="T4" fmla="*/ 30 w 88"/>
                <a:gd name="T5" fmla="*/ 25 h 50"/>
                <a:gd name="T6" fmla="*/ 28 w 88"/>
                <a:gd name="T7" fmla="*/ 21 h 50"/>
                <a:gd name="T8" fmla="*/ 57 w 88"/>
                <a:gd name="T9" fmla="*/ 10 h 50"/>
                <a:gd name="T10" fmla="*/ 51 w 88"/>
                <a:gd name="T11" fmla="*/ 0 h 50"/>
                <a:gd name="T12" fmla="*/ 41 w 88"/>
                <a:gd name="T13" fmla="*/ 3 h 50"/>
                <a:gd name="T14" fmla="*/ 31 w 88"/>
                <a:gd name="T15" fmla="*/ 0 h 50"/>
                <a:gd name="T16" fmla="*/ 16 w 88"/>
                <a:gd name="T17" fmla="*/ 16 h 50"/>
                <a:gd name="T18" fmla="*/ 0 w 88"/>
                <a:gd name="T19" fmla="*/ 30 h 50"/>
                <a:gd name="T20" fmla="*/ 9 w 88"/>
                <a:gd name="T21" fmla="*/ 50 h 50"/>
                <a:gd name="T22" fmla="*/ 88 w 88"/>
                <a:gd name="T23" fmla="*/ 50 h 50"/>
                <a:gd name="T24" fmla="*/ 66 w 88"/>
                <a:gd name="T25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0">
                  <a:moveTo>
                    <a:pt x="66" y="16"/>
                  </a:moveTo>
                  <a:cubicBezTo>
                    <a:pt x="64" y="15"/>
                    <a:pt x="63" y="14"/>
                    <a:pt x="61" y="13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7"/>
                    <a:pt x="52" y="4"/>
                    <a:pt x="51" y="0"/>
                  </a:cubicBezTo>
                  <a:cubicBezTo>
                    <a:pt x="48" y="2"/>
                    <a:pt x="45" y="3"/>
                    <a:pt x="41" y="3"/>
                  </a:cubicBezTo>
                  <a:cubicBezTo>
                    <a:pt x="37" y="3"/>
                    <a:pt x="34" y="2"/>
                    <a:pt x="31" y="0"/>
                  </a:cubicBezTo>
                  <a:cubicBezTo>
                    <a:pt x="29" y="8"/>
                    <a:pt x="23" y="12"/>
                    <a:pt x="16" y="16"/>
                  </a:cubicBezTo>
                  <a:cubicBezTo>
                    <a:pt x="10" y="20"/>
                    <a:pt x="4" y="23"/>
                    <a:pt x="0" y="30"/>
                  </a:cubicBezTo>
                  <a:cubicBezTo>
                    <a:pt x="4" y="35"/>
                    <a:pt x="8" y="41"/>
                    <a:pt x="9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7" y="28"/>
                    <a:pt x="76" y="22"/>
                    <a:pt x="66" y="16"/>
                  </a:cubicBezTo>
                  <a:close/>
                </a:path>
              </a:pathLst>
            </a:custGeom>
            <a:solidFill>
              <a:srgbClr val="D2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ED330-8C0A-425D-B1B6-FF24B4C2931D}"/>
              </a:ext>
            </a:extLst>
          </p:cNvPr>
          <p:cNvSpPr/>
          <p:nvPr/>
        </p:nvSpPr>
        <p:spPr>
          <a:xfrm>
            <a:off x="946354" y="1279455"/>
            <a:ext cx="849037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evolução do quadro funcional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 Recuperanda, conforme informações encaminhadas pela sua administração: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2CB55162-1687-4B1D-81D5-51CBAC9A1450}"/>
              </a:ext>
            </a:extLst>
          </p:cNvPr>
          <p:cNvSpPr>
            <a:spLocks/>
          </p:cNvSpPr>
          <p:nvPr/>
        </p:nvSpPr>
        <p:spPr bwMode="auto">
          <a:xfrm>
            <a:off x="4752055" y="3396300"/>
            <a:ext cx="356719" cy="174306"/>
          </a:xfrm>
          <a:custGeom>
            <a:avLst/>
            <a:gdLst>
              <a:gd name="T0" fmla="*/ 11 w 66"/>
              <a:gd name="T1" fmla="*/ 8 h 32"/>
              <a:gd name="T2" fmla="*/ 17 w 66"/>
              <a:gd name="T3" fmla="*/ 10 h 32"/>
              <a:gd name="T4" fmla="*/ 33 w 66"/>
              <a:gd name="T5" fmla="*/ 0 h 32"/>
              <a:gd name="T6" fmla="*/ 51 w 66"/>
              <a:gd name="T7" fmla="*/ 14 h 32"/>
              <a:gd name="T8" fmla="*/ 57 w 66"/>
              <a:gd name="T9" fmla="*/ 12 h 32"/>
              <a:gd name="T10" fmla="*/ 66 w 66"/>
              <a:gd name="T11" fmla="*/ 22 h 32"/>
              <a:gd name="T12" fmla="*/ 57 w 66"/>
              <a:gd name="T13" fmla="*/ 32 h 32"/>
              <a:gd name="T14" fmla="*/ 11 w 66"/>
              <a:gd name="T15" fmla="*/ 32 h 32"/>
              <a:gd name="T16" fmla="*/ 0 w 66"/>
              <a:gd name="T17" fmla="*/ 20 h 32"/>
              <a:gd name="T18" fmla="*/ 11 w 66"/>
              <a:gd name="T1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32">
                <a:moveTo>
                  <a:pt x="11" y="8"/>
                </a:moveTo>
                <a:cubicBezTo>
                  <a:pt x="13" y="8"/>
                  <a:pt x="15" y="9"/>
                  <a:pt x="17" y="10"/>
                </a:cubicBezTo>
                <a:cubicBezTo>
                  <a:pt x="20" y="4"/>
                  <a:pt x="26" y="0"/>
                  <a:pt x="33" y="0"/>
                </a:cubicBezTo>
                <a:cubicBezTo>
                  <a:pt x="42" y="0"/>
                  <a:pt x="49" y="6"/>
                  <a:pt x="51" y="14"/>
                </a:cubicBezTo>
                <a:cubicBezTo>
                  <a:pt x="52" y="13"/>
                  <a:pt x="54" y="12"/>
                  <a:pt x="57" y="12"/>
                </a:cubicBezTo>
                <a:cubicBezTo>
                  <a:pt x="62" y="12"/>
                  <a:pt x="66" y="17"/>
                  <a:pt x="66" y="22"/>
                </a:cubicBezTo>
                <a:cubicBezTo>
                  <a:pt x="66" y="27"/>
                  <a:pt x="62" y="32"/>
                  <a:pt x="5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14"/>
                  <a:pt x="5" y="8"/>
                  <a:pt x="11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6D69F-4835-42C9-BBF3-98313DCE40AF}"/>
              </a:ext>
            </a:extLst>
          </p:cNvPr>
          <p:cNvSpPr/>
          <p:nvPr/>
        </p:nvSpPr>
        <p:spPr>
          <a:xfrm>
            <a:off x="510934" y="5224314"/>
            <a:ext cx="549142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possível observar que a Empresa está realizando suas atividades com um quadro reduzido de colaboradores. Até o encerramento de julho de 2021, a empresa contava com 9 (nove) funcionários ativos.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447E7E-7EF7-4594-A13F-02D9E2E7DA92}"/>
              </a:ext>
            </a:extLst>
          </p:cNvPr>
          <p:cNvSpPr txBox="1"/>
          <p:nvPr/>
        </p:nvSpPr>
        <p:spPr>
          <a:xfrm>
            <a:off x="1064018" y="615445"/>
            <a:ext cx="35974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2.4 Quadro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Funcional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3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8AD95-EC2F-4FC3-A675-AA9D6EEF1C5B}"/>
              </a:ext>
            </a:extLst>
          </p:cNvPr>
          <p:cNvSpPr txBox="1"/>
          <p:nvPr/>
        </p:nvSpPr>
        <p:spPr>
          <a:xfrm>
            <a:off x="1064018" y="615445"/>
            <a:ext cx="2728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2.5 Visita à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Sede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2B8171-8193-418F-AC81-29811715305D}"/>
              </a:ext>
            </a:extLst>
          </p:cNvPr>
          <p:cNvSpPr txBox="1"/>
          <p:nvPr/>
        </p:nvSpPr>
        <p:spPr>
          <a:xfrm>
            <a:off x="328613" y="1108871"/>
            <a:ext cx="9248774" cy="5569135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13 agosto de 2021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Administração Judicial realizou visita à sede da Recuperanda, de modo a se inteirar do andamento das atividades empresariais durante o primeiro semestre de 2021. A reunião foi realizada com o representante da Empresa, Sr. Jean Carlos Cappelletti Moreira.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esta Administração Judicial questionou sobre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andamento das atividades empresariais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bem como sobre as principais dificuldades identificadas.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primeiro lugar, o representante ressaltou que no mês de julho/2021 a Empresa teve seu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maior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faturamento histórico: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R$ 520.000,00. Mencionou que a Recuperanda possui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uma demanda ascendente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nos últimos meses, a qual vem sendo atendida em razão do planejamento estratégico da administração e da constante implementação de melhorias.  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relação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quadro de colaboradores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o Sr. Jean registrou ter havido a contratação de um novo funcionário para atender a crescente demanda de forma adequada. Atualmente, a Devedora atua com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dez funcionários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seu quadro funcional.</a:t>
            </a:r>
          </a:p>
          <a:p>
            <a:pPr indent="237600" algn="just">
              <a:lnSpc>
                <a:spcPct val="150000"/>
              </a:lnSpc>
            </a:pPr>
            <a:endParaRPr lang="pt-BR" sz="1100" b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Registrou que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 colabores exercem jornada integral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(44 horas semanais),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além de recorrentemente prestarem horas extraordinárias.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sócio da Recuperanda relatou que houve implementação de nova jornada de trabalho,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mediante a contratação de um novo funcionário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cujo turno é realizado no período das 16h às 24h, diariamente.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Informou que, com relação ao aspecto financeiro, a Recuperanda vem descontando duplicatas cada vez menos próximo ao vencimento, o que demonstra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uma considerável melhora no fluxo de caixa.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Destacou que possuem capital de giro para pagamento das despesas operacionais.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Salientou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dificuldade para aquisição de matéria-prima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aço –, de modo que estão comprando aço de bitola maior do que a utilizada usualmente, a qual está sendo perfilada em Santa Catariana, para posterior inclusão na linha de produção da Devedora. Entretanto, essa logística acarreta um custo maior e aumenta o tempo de produção, mas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permite o cumprimento dos pedidos de forma pontual. </a:t>
            </a:r>
          </a:p>
        </p:txBody>
      </p:sp>
    </p:spTree>
    <p:extLst>
      <p:ext uri="{BB962C8B-B14F-4D97-AF65-F5344CB8AC3E}">
        <p14:creationId xmlns:p14="http://schemas.microsoft.com/office/powerpoint/2010/main" val="135218755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8AD95-EC2F-4FC3-A675-AA9D6EEF1C5B}"/>
              </a:ext>
            </a:extLst>
          </p:cNvPr>
          <p:cNvSpPr txBox="1"/>
          <p:nvPr/>
        </p:nvSpPr>
        <p:spPr>
          <a:xfrm>
            <a:off x="1064018" y="615445"/>
            <a:ext cx="2728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2.5 Visita à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Sede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2B8171-8193-418F-AC81-29811715305D}"/>
              </a:ext>
            </a:extLst>
          </p:cNvPr>
          <p:cNvSpPr txBox="1"/>
          <p:nvPr/>
        </p:nvSpPr>
        <p:spPr>
          <a:xfrm>
            <a:off x="254578" y="1107888"/>
            <a:ext cx="9396844" cy="5534053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representante da Devedora relatou que o principal fornecedor da Empresa é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Gerdau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Antigamente, a Gerdau Usina costumava atender a Devedora; no entanto, houve redirecionamento para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área comercial da Gerdau em Caxias do Sul - RS,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que vem gerando uma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série de benefícios indiretos à Devedora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o atendimento pelo setor comercial, a Recuperanda vem utilizando menos o seu estoque próprio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matéria-prima, 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partir da utilização do estoque da Gerdau Comercial, gerando agilidade na produção interna.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tocante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Assembleia Geral de Credores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relatou que as negociações com os credores visando à aprovação do plano de recuperação estão sendo realizadas pela empresa contratada para essa intermediação.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despesas correntes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(água, luz, energia elétrica) estão sendo adimplidas dentro das competências mensais. Os encargos sociais, por sua vez, vem sendo adimplidos pontualmente.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Ainda, registrou que há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parcelamento fiscal ativo,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uma vez que houve renegociação dos débitos fiscais estaduais, que, inclusive, gerará uma redução significativa da parcela mensal de débitos tributários. </a:t>
            </a: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Por fim, declarou que a Devedora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não teve despesas extraordinárias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 que há planejamento para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aquisição de novas máquinas,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fim de alcançar o atendimento de todas as demandas.</a:t>
            </a: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ACE0D120-F1F0-4051-AF74-6B594F93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4165" y="4595949"/>
            <a:ext cx="2262051" cy="22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7049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FA70D8-C525-4F6F-BFD6-191124852ED0}"/>
              </a:ext>
            </a:extLst>
          </p:cNvPr>
          <p:cNvSpPr/>
          <p:nvPr/>
        </p:nvSpPr>
        <p:spPr>
          <a:xfrm>
            <a:off x="697150" y="1286579"/>
            <a:ext cx="8154081" cy="51046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 spcCol="180000">
            <a:noAutofit/>
          </a:bodyPr>
          <a:lstStyle/>
          <a:p>
            <a:pPr marL="87249" indent="178247" algn="just" defTabSz="178247">
              <a:lnSpc>
                <a:spcPct val="150000"/>
              </a:lnSpc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encontro realizado com os representantes da Recuperanda, a Administração Judicial acompanhou em tempo real as atividades que estavam sendo desempenhadas na sede da Empresa. O vídeo pode ser acessado através do </a:t>
            </a:r>
            <a:r>
              <a:rPr lang="pt-BR" sz="105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QR Code</a:t>
            </a: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¹ abaixo: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723B8-6F8E-4065-BA6D-C87FC7E1651D}"/>
              </a:ext>
            </a:extLst>
          </p:cNvPr>
          <p:cNvSpPr/>
          <p:nvPr/>
        </p:nvSpPr>
        <p:spPr>
          <a:xfrm>
            <a:off x="614542" y="5775738"/>
            <a:ext cx="8576161" cy="99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¹QR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Code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é a abreviação de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quick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response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code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(código de resposta rápida). Trata-se de um código de barras bidimensional com capacidade de codificar atalhos para endereços eletrônicos. Para decifrar o código, é preciso ter um leitor de QR </a:t>
            </a:r>
            <a:r>
              <a:rPr lang="pt-BR" sz="900" i="1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Code</a:t>
            </a:r>
            <a:r>
              <a:rPr lang="pt-BR" sz="900" i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instalado no celular ou no computador. Feito isso, basta aproximar a câmera do smartphone ou a webcam do símbolo. Quase instantaneamente, o emblema dá acesso ao vídeo da visita da equipe de Administração Judicial.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A0137D-6034-4910-84FC-8739B81BC4C4}"/>
              </a:ext>
            </a:extLst>
          </p:cNvPr>
          <p:cNvGrpSpPr/>
          <p:nvPr/>
        </p:nvGrpSpPr>
        <p:grpSpPr>
          <a:xfrm>
            <a:off x="3940979" y="2137915"/>
            <a:ext cx="2024041" cy="3402023"/>
            <a:chOff x="2777030" y="1276350"/>
            <a:chExt cx="1871170" cy="34033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F43D18-473B-494B-84E8-4EAB0905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71CEC-251C-405B-8077-94066C6639BC}"/>
                </a:ext>
              </a:extLst>
            </p:cNvPr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CE95FE0C-F7CA-4112-9417-A1EF3F5AFCF0}"/>
              </a:ext>
            </a:extLst>
          </p:cNvPr>
          <p:cNvSpPr txBox="1"/>
          <p:nvPr/>
        </p:nvSpPr>
        <p:spPr>
          <a:xfrm>
            <a:off x="1064018" y="615445"/>
            <a:ext cx="51480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>
                <a:latin typeface="Roboto Black"/>
                <a:ea typeface="Source Sans Pro" panose="020B0503030403020204" pitchFamily="34" charset="0"/>
              </a:rPr>
              <a:t>2.6 Fiscalização das </a:t>
            </a: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Atividades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pic>
        <p:nvPicPr>
          <p:cNvPr id="14" name="Imagem 13" descr="Código QR&#10;&#10;Descrição gerada automaticamente">
            <a:extLst>
              <a:ext uri="{FF2B5EF4-FFF2-40B4-BE49-F238E27FC236}">
                <a16:creationId xmlns:a16="http://schemas.microsoft.com/office/drawing/2014/main" id="{45DD8FD5-3832-47C2-9792-46AFF9E81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480" y="3117103"/>
            <a:ext cx="1505040" cy="14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921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8B5305-5EE6-483D-BFF4-E7A66E6EF447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1220240"/>
            <a:ext cx="3265750" cy="51434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Principais Credores</a:t>
            </a:r>
          </a:p>
          <a:p>
            <a:pPr>
              <a:lnSpc>
                <a:spcPct val="150000"/>
              </a:lnSpc>
            </a:pPr>
            <a:endParaRPr lang="pt-BR" sz="1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C22F04-C6A4-44A2-895C-2A9939DB3E9B}"/>
              </a:ext>
            </a:extLst>
          </p:cNvPr>
          <p:cNvSpPr txBox="1">
            <a:spLocks/>
          </p:cNvSpPr>
          <p:nvPr/>
        </p:nvSpPr>
        <p:spPr>
          <a:xfrm>
            <a:off x="1089584" y="339399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9EFE51F-A376-4B01-93FA-6DFD823CC589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5012" y="1672342"/>
            <a:ext cx="2632242" cy="311264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passivo total declarado como sujeito à Recuperação Judicial atinge a monta de</a:t>
            </a:r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1.495.507,78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	A lista de credores da Recuperanda é composta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Trabalhistas (0,85%) 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III – Quirografários (99,15%).  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en-US" sz="1100" b="1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Destaca-se o baixo número de credores, sendo apenas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sete credores na Classe I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cinco na Classe III.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4B99BCE-5055-47F6-890D-AAB2EF876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870535"/>
              </p:ext>
            </p:extLst>
          </p:nvPr>
        </p:nvGraphicFramePr>
        <p:xfrm>
          <a:off x="1006142" y="1518139"/>
          <a:ext cx="4458869" cy="429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4F16E04-7CE8-4C32-B9DB-F5DED9638BB0}"/>
              </a:ext>
            </a:extLst>
          </p:cNvPr>
          <p:cNvSpPr txBox="1"/>
          <p:nvPr/>
        </p:nvSpPr>
        <p:spPr>
          <a:xfrm>
            <a:off x="1064018" y="615445"/>
            <a:ext cx="38956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3.1 Créditos por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Classe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A028A-4C5D-44DD-8878-34C9AFC889EC}"/>
              </a:ext>
            </a:extLst>
          </p:cNvPr>
          <p:cNvSpPr txBox="1"/>
          <p:nvPr/>
        </p:nvSpPr>
        <p:spPr>
          <a:xfrm>
            <a:off x="3367374" y="6404491"/>
            <a:ext cx="49551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Informações conforme edital do art. 7º, § 2º da LRF.</a:t>
            </a:r>
          </a:p>
        </p:txBody>
      </p:sp>
    </p:spTree>
    <p:extLst>
      <p:ext uri="{BB962C8B-B14F-4D97-AF65-F5344CB8AC3E}">
        <p14:creationId xmlns:p14="http://schemas.microsoft.com/office/powerpoint/2010/main" val="344427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1064018" y="2253550"/>
            <a:ext cx="3435716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lado, apresenta-se através de gráfico a composição dos credores quirografários da Recuperanda, os quais representam os principais créditos sujeitos à Recuperação Judicial.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é composto por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trabalhistas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por apenas um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 de matéria-prima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majoritariamente, por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0041F-0162-4BAF-B25E-27B9C995AC05}"/>
              </a:ext>
            </a:extLst>
          </p:cNvPr>
          <p:cNvSpPr txBox="1"/>
          <p:nvPr/>
        </p:nvSpPr>
        <p:spPr>
          <a:xfrm>
            <a:off x="1064018" y="615445"/>
            <a:ext cx="3897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3.2 Principais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Credores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577CC7F2-C1E5-4627-B836-C0D422B4B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42823"/>
              </p:ext>
            </p:extLst>
          </p:nvPr>
        </p:nvGraphicFramePr>
        <p:xfrm>
          <a:off x="4593167" y="352212"/>
          <a:ext cx="5008252" cy="503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001968-23F6-4FDD-BAE3-5B42C92D24A9}"/>
              </a:ext>
            </a:extLst>
          </p:cNvPr>
          <p:cNvSpPr txBox="1"/>
          <p:nvPr/>
        </p:nvSpPr>
        <p:spPr>
          <a:xfrm>
            <a:off x="3367374" y="6404491"/>
            <a:ext cx="49551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Informações conforme edital do art. 7º, § 2º da LRF.</a:t>
            </a:r>
          </a:p>
        </p:txBody>
      </p:sp>
    </p:spTree>
    <p:extLst>
      <p:ext uri="{BB962C8B-B14F-4D97-AF65-F5344CB8AC3E}">
        <p14:creationId xmlns:p14="http://schemas.microsoft.com/office/powerpoint/2010/main" val="306495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C4DA42-A597-480A-B731-7D59794F09CD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1025171"/>
            <a:ext cx="3714750" cy="514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Balanço Patrimonial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Obrigações Tributárias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de Resultado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4.4. Projeção de Fluxo de Caixa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4.5. Indicadores Financeiros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538FA2-742A-4468-851C-6BA771392EC9}"/>
              </a:ext>
            </a:extLst>
          </p:cNvPr>
          <p:cNvSpPr txBox="1">
            <a:spLocks/>
          </p:cNvSpPr>
          <p:nvPr/>
        </p:nvSpPr>
        <p:spPr>
          <a:xfrm>
            <a:off x="611245" y="3319239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ECONÔMICO-FINANCEIRA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0B48EF4-D5C9-4DD1-8DE6-5891AF101449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3324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3663E75-B188-4653-8FDD-E687F1DB8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78306"/>
              </p:ext>
            </p:extLst>
          </p:nvPr>
        </p:nvGraphicFramePr>
        <p:xfrm>
          <a:off x="713631" y="2193092"/>
          <a:ext cx="8827934" cy="3242826"/>
        </p:xfrm>
        <a:graphic>
          <a:graphicData uri="http://schemas.openxmlformats.org/drawingml/2006/table">
            <a:tbl>
              <a:tblPr/>
              <a:tblGrid>
                <a:gridCol w="2530560">
                  <a:extLst>
                    <a:ext uri="{9D8B030D-6E8A-4147-A177-3AD203B41FA5}">
                      <a16:colId xmlns:a16="http://schemas.microsoft.com/office/drawing/2014/main" val="1364715987"/>
                    </a:ext>
                  </a:extLst>
                </a:gridCol>
                <a:gridCol w="1096235">
                  <a:extLst>
                    <a:ext uri="{9D8B030D-6E8A-4147-A177-3AD203B41FA5}">
                      <a16:colId xmlns:a16="http://schemas.microsoft.com/office/drawing/2014/main" val="2514445336"/>
                    </a:ext>
                  </a:extLst>
                </a:gridCol>
                <a:gridCol w="928897">
                  <a:extLst>
                    <a:ext uri="{9D8B030D-6E8A-4147-A177-3AD203B41FA5}">
                      <a16:colId xmlns:a16="http://schemas.microsoft.com/office/drawing/2014/main" val="2520303393"/>
                    </a:ext>
                  </a:extLst>
                </a:gridCol>
                <a:gridCol w="983537">
                  <a:extLst>
                    <a:ext uri="{9D8B030D-6E8A-4147-A177-3AD203B41FA5}">
                      <a16:colId xmlns:a16="http://schemas.microsoft.com/office/drawing/2014/main" val="2864417947"/>
                    </a:ext>
                  </a:extLst>
                </a:gridCol>
                <a:gridCol w="1096235">
                  <a:extLst>
                    <a:ext uri="{9D8B030D-6E8A-4147-A177-3AD203B41FA5}">
                      <a16:colId xmlns:a16="http://schemas.microsoft.com/office/drawing/2014/main" val="3980504416"/>
                    </a:ext>
                  </a:extLst>
                </a:gridCol>
                <a:gridCol w="1096235">
                  <a:extLst>
                    <a:ext uri="{9D8B030D-6E8A-4147-A177-3AD203B41FA5}">
                      <a16:colId xmlns:a16="http://schemas.microsoft.com/office/drawing/2014/main" val="1406105644"/>
                    </a:ext>
                  </a:extLst>
                </a:gridCol>
                <a:gridCol w="1096235">
                  <a:extLst>
                    <a:ext uri="{9D8B030D-6E8A-4147-A177-3AD203B41FA5}">
                      <a16:colId xmlns:a16="http://schemas.microsoft.com/office/drawing/2014/main" val="3093333768"/>
                    </a:ext>
                  </a:extLst>
                </a:gridCol>
              </a:tblGrid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jul/21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jun/21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mai/21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abr/21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409577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938.340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890.741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754.858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740.339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90202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599.981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546.313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404.360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383.766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16696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Caixa e Equivalentes de Caixa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8.209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1.409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2.513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4.652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44514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Contas a Receber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346.991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239.537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204.621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154.776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68233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244.781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305.366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197.226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224.338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25982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338.359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344.429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350.498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356.573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79318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Imobilizado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338.359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344.429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350.498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356.573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37589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E 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1.020.879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996.616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941.941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897.757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278950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2.438.824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2.414.561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2.359.885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2.315.702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92594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2.188.712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2.160.356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2.091.507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2.043.160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61573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33.286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36.600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32.379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30.215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25639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Tributos a Recolher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149.464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151.087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109.121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65.490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6189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449.096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414.579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390.693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386.895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7902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1.556.865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1.558.090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1.559.314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1.560.560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279576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250.113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254.205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268.378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272.541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72968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a Longo Prazo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250.113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254.205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268.378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272.541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51175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586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3" y="1422082"/>
            <a:ext cx="815962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composição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contas de Ativo e Passivo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referentes ao período entre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abril e julho de 2021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: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000FA-24F7-47A6-B34D-919976695901}"/>
              </a:ext>
            </a:extLst>
          </p:cNvPr>
          <p:cNvSpPr/>
          <p:nvPr/>
        </p:nvSpPr>
        <p:spPr>
          <a:xfrm>
            <a:off x="634118" y="5860686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vertical. Demonstra a representatividade de cada rubrica perante o total do ativo/passivo em julho/2021.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AH%²- Análise horizontal. Apresenta a variação entre abril e julho/2021 de cada rubrica.</a:t>
            </a:r>
          </a:p>
        </p:txBody>
      </p:sp>
    </p:spTree>
    <p:extLst>
      <p:ext uri="{BB962C8B-B14F-4D97-AF65-F5344CB8AC3E}">
        <p14:creationId xmlns:p14="http://schemas.microsoft.com/office/powerpoint/2010/main" val="183508890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073728" y="3331538"/>
            <a:ext cx="1508867" cy="705848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369BAF-4AA8-46D5-ABE3-F06C634F0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73007"/>
              </p:ext>
            </p:extLst>
          </p:nvPr>
        </p:nvGraphicFramePr>
        <p:xfrm>
          <a:off x="4930648" y="1332270"/>
          <a:ext cx="4330237" cy="4353193"/>
        </p:xfrm>
        <a:graphic>
          <a:graphicData uri="http://schemas.openxmlformats.org/drawingml/2006/table">
            <a:tbl>
              <a:tblPr/>
              <a:tblGrid>
                <a:gridCol w="414723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714302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01212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179431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22583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3B3838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Recuperanda...................................................................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Histórico..................................................................................................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Quadro Societário.................................................................................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Quadro Funcional.................................................................................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799626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Visita à Sede...........................................................................................</a:t>
                      </a:r>
                    </a:p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2.6. Fiscalização das Atividades................................................................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573107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Créditos...................................................................................................................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21349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Créditos por Classe...............................................................................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118236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Principais Credores...............................................................................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66647"/>
                  </a:ext>
                </a:extLst>
              </a:tr>
              <a:tr h="25878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Análise Econômico-Financeira..........................................................................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87801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Balanço Patrimonial.............................................................................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26523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Obrigações Tributárias........................................................................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426224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Demonstração de Resultado..............................................................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2372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4.4. Indicadores Financeiros......................................................................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0272"/>
                  </a:ext>
                </a:extLst>
              </a:tr>
              <a:tr h="259422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Informações Adicionais.......................................................................................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5.1. Cumprimento das Obrigações 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6. Registro Fotográfico.............................................................................................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681302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7. Glossário..................................................................................................................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04929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B735BBAD-B1F2-4A46-9E56-286599060B30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462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C909CDE-503F-41BA-B2FD-B8AC5D36E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06820"/>
              </p:ext>
            </p:extLst>
          </p:nvPr>
        </p:nvGraphicFramePr>
        <p:xfrm>
          <a:off x="4622703" y="2612401"/>
          <a:ext cx="4952999" cy="271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4" y="1333929"/>
            <a:ext cx="858073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analisar 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seus respectivos saldos contábeis no período compreendido entre</a:t>
            </a:r>
            <a:r>
              <a:rPr lang="pt-BR" sz="1100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abril e julho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esta Equipe Técnica entende que os seguintes aspectos merecem ser destacados:</a:t>
            </a:r>
            <a:endParaRPr lang="en-US" sz="1100" dirty="0">
              <a:solidFill>
                <a:srgbClr val="0070C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827964" y="2411424"/>
            <a:ext cx="3972539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 aumento significativo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Contas a Receber de Clientes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abril e julho/2021, passando de R$ 154.776,04 para R$ 346.991,48 no último mês analisado (acréscimo de cerca de 124%);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montante registrado 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Imobilizado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representou em julho de 2021 cerca de 36% do valor total dos ativos. Os bens de maior valor contábil referiam-se a máquinas e equipamentos (R$ 264.839,00) e veículos (R$  42.000,00);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FF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verificou-se breve aumento, cerca de 9%, totalizando R$ 244.780,64 em julho de 2021.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2438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876581"/>
              </p:ext>
            </p:extLst>
          </p:nvPr>
        </p:nvGraphicFramePr>
        <p:xfrm>
          <a:off x="-171873" y="2588691"/>
          <a:ext cx="4631023" cy="347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4724400" y="1779534"/>
            <a:ext cx="4811484" cy="489005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passivo da Recuperanda, constata-se que grande parte das dívidas estão relacionadas a empréstimos e financiamentos, os quais representaram 63,84% do somatório da rubricas de passivos em julho de 2021. Importante destacar que todas as obrigações com bancos  que compõem a rubrica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sujeitas aos efeitos deste procedimento recuperatório, e que não houve  alteração relevante entre abril e julho/2021;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rubrica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aumentou cerca de 16% entre abril e julho/2021, passando de R$ 386.894,76 para R$ 449.096,19;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 aumento superior a 100% na rubrica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Tributos a Recolher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totalizou R$ 149.464,32 em julho de 2021, ante cerca de R$ 65 mil em abril. Tal acréscimo se deve ao não recolhimento integral do simples nacional;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obrigações de longo prazo também apresentaram representatividade significativa em julho de 2021. O principal compromisso de longo prazo da Recuperanda referia-se, essencialmente, ao parcelamento tributário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Simples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Nacional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(R$ 222.902,70, ante R$ 235.330,45 em abril).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560CEA-A339-4274-A2FF-62A79B3A2E10}"/>
              </a:ext>
            </a:extLst>
          </p:cNvPr>
          <p:cNvSpPr/>
          <p:nvPr/>
        </p:nvSpPr>
        <p:spPr>
          <a:xfrm>
            <a:off x="827964" y="1319666"/>
            <a:ext cx="8707920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analisar 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seus respectivos saldos contábeis no período compreendido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entre abril e julho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esta Equipe Técnica entende que os seguintes aspectos merecem ser destacados: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84707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A1E8472-158E-4735-A422-F196C5543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293716"/>
              </p:ext>
            </p:extLst>
          </p:nvPr>
        </p:nvGraphicFramePr>
        <p:xfrm>
          <a:off x="4728411" y="1956188"/>
          <a:ext cx="4752473" cy="38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888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4.2 Obrigações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Tributárias e Previdenciárias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81035-4547-4F12-9B9E-29BE5F7BCD29}"/>
              </a:ext>
            </a:extLst>
          </p:cNvPr>
          <p:cNvSpPr/>
          <p:nvPr/>
        </p:nvSpPr>
        <p:spPr>
          <a:xfrm>
            <a:off x="827964" y="2306607"/>
            <a:ext cx="3769436" cy="313932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Dentre as obrigações que são impostas pela Lei nº 11.101/2005, merece destaque a importância de manter em dia os pagamentos das dívidas contraídas após o ajuizamento do pedido de Recuperação Judicial, bem como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dívidas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sob pena inclusive de convolação em falência nos termos da Lei nº 11.101/2005;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Neste ínterim, houve a adesão a parcelamento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SIMPLES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NACIONAL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novembro/2020, havendo a reclassificação de parte das obrigações, antes classificadas em conta circulante, para o nível não circulante (vencimento a longo prazo).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C8E8FDB-FB44-4373-88E6-CBF11EA3740C}"/>
              </a:ext>
            </a:extLst>
          </p:cNvPr>
          <p:cNvSpPr/>
          <p:nvPr/>
        </p:nvSpPr>
        <p:spPr>
          <a:xfrm>
            <a:off x="4953000" y="5796348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* Posição em julho/21.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99686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77302"/>
              </p:ext>
            </p:extLst>
          </p:nvPr>
        </p:nvGraphicFramePr>
        <p:xfrm>
          <a:off x="681037" y="2328681"/>
          <a:ext cx="8564564" cy="2575383"/>
        </p:xfrm>
        <a:graphic>
          <a:graphicData uri="http://schemas.openxmlformats.org/drawingml/2006/table">
            <a:tbl>
              <a:tblPr/>
              <a:tblGrid>
                <a:gridCol w="4120808">
                  <a:extLst>
                    <a:ext uri="{9D8B030D-6E8A-4147-A177-3AD203B41FA5}">
                      <a16:colId xmlns:a16="http://schemas.microsoft.com/office/drawing/2014/main" val="2045144072"/>
                    </a:ext>
                  </a:extLst>
                </a:gridCol>
                <a:gridCol w="1429581">
                  <a:extLst>
                    <a:ext uri="{9D8B030D-6E8A-4147-A177-3AD203B41FA5}">
                      <a16:colId xmlns:a16="http://schemas.microsoft.com/office/drawing/2014/main" val="2649518202"/>
                    </a:ext>
                  </a:extLst>
                </a:gridCol>
                <a:gridCol w="792297">
                  <a:extLst>
                    <a:ext uri="{9D8B030D-6E8A-4147-A177-3AD203B41FA5}">
                      <a16:colId xmlns:a16="http://schemas.microsoft.com/office/drawing/2014/main" val="2339713353"/>
                    </a:ext>
                  </a:extLst>
                </a:gridCol>
                <a:gridCol w="792297">
                  <a:extLst>
                    <a:ext uri="{9D8B030D-6E8A-4147-A177-3AD203B41FA5}">
                      <a16:colId xmlns:a16="http://schemas.microsoft.com/office/drawing/2014/main" val="3238281"/>
                    </a:ext>
                  </a:extLst>
                </a:gridCol>
                <a:gridCol w="1429581">
                  <a:extLst>
                    <a:ext uri="{9D8B030D-6E8A-4147-A177-3AD203B41FA5}">
                      <a16:colId xmlns:a16="http://schemas.microsoft.com/office/drawing/2014/main" val="97011610"/>
                    </a:ext>
                  </a:extLst>
                </a:gridCol>
              </a:tblGrid>
              <a:tr h="20278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Jan-Jul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AV%¹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Jan-Jul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81083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RECEITA OPERACIONAL BRUTA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2.236.452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  885.618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54868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(-) Deduções da Receita Bruta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(261.646)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(111.316)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997464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(=) RECEITA LÍQUIDA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1.974.806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  774.302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97846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(-) Custo dos Produtos Vendidos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(1.684.360)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(607.997)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97456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(-) Despesas Operacionais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(355.080)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(949.442)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02759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(=) RESULTADO OPERACIONAL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  (64.634)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(783.136)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95519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(+/-) Resultado Financeiro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  (25.662)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(215.085)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95563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(+/-) Outras Receitas e Despesas Operacionais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      7.757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-267%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    (4.633)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03477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(=) RESULTADO LÍQUIDO DO PERÍODO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     (82.539)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       (1.002.854)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327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964" y="742741"/>
            <a:ext cx="8559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4.3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Demonstração de Resultado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681037" y="1353773"/>
            <a:ext cx="87061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Resultado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 Recuperanda, comparando os resultados acumulados entre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janeiro e julho de 2021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ante igual período de 2020: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0D199-1D3B-4D62-B892-E42CA45A34F9}"/>
              </a:ext>
            </a:extLst>
          </p:cNvPr>
          <p:cNvSpPr/>
          <p:nvPr/>
        </p:nvSpPr>
        <p:spPr>
          <a:xfrm>
            <a:off x="566738" y="5278808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vertical. Demonstra a representatividade de cada rubrica perante o total da receita bruta em 2021.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 - Análise horizontal. Apresenta a variação de cada rubrica entre os períodos.</a:t>
            </a:r>
          </a:p>
        </p:txBody>
      </p:sp>
    </p:spTree>
    <p:extLst>
      <p:ext uri="{BB962C8B-B14F-4D97-AF65-F5344CB8AC3E}">
        <p14:creationId xmlns:p14="http://schemas.microsoft.com/office/powerpoint/2010/main" val="249109641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8559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>
                <a:latin typeface="Roboto Black"/>
                <a:ea typeface="Source Sans Pro" panose="020B0503030403020204" pitchFamily="34" charset="0"/>
              </a:rPr>
              <a:t>4.3 Análise Financeira – </a:t>
            </a: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Demonstração de Resultado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3" y="1319666"/>
            <a:ext cx="85592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comparar o desempenho apresentado pela Recuperanda entre janeiro e julho de 2021, esta Equipe Técnica entende que os seguintes aspectos merecem ser destacados: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4582518" y="2244753"/>
            <a:ext cx="4687830" cy="362047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acréscimo de 155,04%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 entre janeiro e julho de 2021, quando comparada com o mesmo período de 2020;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Foi possível observar uma redução do volume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Custos e Despesas Operacionais entre os períodos,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possibilitando à Recuperanda auferir melhor resultado operacional comparativamente a 2020, embora ainda negativo;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i="0" u="none" strike="noStrike" dirty="0">
              <a:solidFill>
                <a:schemeClr val="tx1">
                  <a:lumMod val="50000"/>
                </a:schemeClr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Combinando-se o acréscimo de receita verificado entre os períodos e as reduções de custo mencionadas, conjuntamente a um menor custo financeiro incorrido, foi possível observar uma redução importante dos resultados líquidos negativos (cerca de 92%) entre janeiro e julho de 2021 comparativamente a 2020,  perfazendo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líquido de R$ 82.539,27 no ano corrente, ante cerca de R$ 1 milhão no ano anterior.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BE22C-E78D-4101-BD93-D525CE2909CF}"/>
              </a:ext>
            </a:extLst>
          </p:cNvPr>
          <p:cNvGrpSpPr/>
          <p:nvPr/>
        </p:nvGrpSpPr>
        <p:grpSpPr>
          <a:xfrm rot="16200000">
            <a:off x="1263092" y="2200533"/>
            <a:ext cx="2200121" cy="3455001"/>
            <a:chOff x="1514861" y="502515"/>
            <a:chExt cx="2766677" cy="54067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1E61B7-282C-4DC9-8995-FA39E31C9979}"/>
                </a:ext>
              </a:extLst>
            </p:cNvPr>
            <p:cNvGrpSpPr/>
            <p:nvPr/>
          </p:nvGrpSpPr>
          <p:grpSpPr>
            <a:xfrm>
              <a:off x="1514861" y="502515"/>
              <a:ext cx="1290359" cy="2007785"/>
              <a:chOff x="1100320" y="648135"/>
              <a:chExt cx="967769" cy="1505839"/>
            </a:xfrm>
          </p:grpSpPr>
          <p:sp>
            <p:nvSpPr>
              <p:cNvPr id="63" name="Freeform 121">
                <a:extLst>
                  <a:ext uri="{FF2B5EF4-FFF2-40B4-BE49-F238E27FC236}">
                    <a16:creationId xmlns:a16="http://schemas.microsoft.com/office/drawing/2014/main" id="{06D6957E-11B5-45AE-974C-5DEA73D25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16" y="1481072"/>
                <a:ext cx="156254" cy="672902"/>
              </a:xfrm>
              <a:custGeom>
                <a:avLst/>
                <a:gdLst>
                  <a:gd name="T0" fmla="*/ 124 w 124"/>
                  <a:gd name="T1" fmla="*/ 440 h 534"/>
                  <a:gd name="T2" fmla="*/ 124 w 124"/>
                  <a:gd name="T3" fmla="*/ 0 h 534"/>
                  <a:gd name="T4" fmla="*/ 0 w 124"/>
                  <a:gd name="T5" fmla="*/ 0 h 534"/>
                  <a:gd name="T6" fmla="*/ 0 w 124"/>
                  <a:gd name="T7" fmla="*/ 534 h 534"/>
                  <a:gd name="T8" fmla="*/ 124 w 124"/>
                  <a:gd name="T9" fmla="*/ 44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534">
                    <a:moveTo>
                      <a:pt x="124" y="440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0" y="534"/>
                    </a:lnTo>
                    <a:lnTo>
                      <a:pt x="124" y="44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876188FE-1E44-4DFD-8ABD-67AC5FC32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493" y="685938"/>
                <a:ext cx="821596" cy="1349584"/>
              </a:xfrm>
              <a:custGeom>
                <a:avLst/>
                <a:gdLst>
                  <a:gd name="T0" fmla="*/ 0 w 652"/>
                  <a:gd name="T1" fmla="*/ 673 h 1071"/>
                  <a:gd name="T2" fmla="*/ 287 w 652"/>
                  <a:gd name="T3" fmla="*/ 0 h 1071"/>
                  <a:gd name="T4" fmla="*/ 652 w 652"/>
                  <a:gd name="T5" fmla="*/ 521 h 1071"/>
                  <a:gd name="T6" fmla="*/ 505 w 652"/>
                  <a:gd name="T7" fmla="*/ 561 h 1071"/>
                  <a:gd name="T8" fmla="*/ 505 w 652"/>
                  <a:gd name="T9" fmla="*/ 997 h 1071"/>
                  <a:gd name="T10" fmla="*/ 151 w 652"/>
                  <a:gd name="T11" fmla="*/ 1071 h 1071"/>
                  <a:gd name="T12" fmla="*/ 151 w 652"/>
                  <a:gd name="T13" fmla="*/ 634 h 1071"/>
                  <a:gd name="T14" fmla="*/ 0 w 652"/>
                  <a:gd name="T15" fmla="*/ 673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2" h="1071">
                    <a:moveTo>
                      <a:pt x="0" y="673"/>
                    </a:moveTo>
                    <a:lnTo>
                      <a:pt x="287" y="0"/>
                    </a:lnTo>
                    <a:lnTo>
                      <a:pt x="652" y="521"/>
                    </a:lnTo>
                    <a:lnTo>
                      <a:pt x="505" y="561"/>
                    </a:lnTo>
                    <a:lnTo>
                      <a:pt x="505" y="997"/>
                    </a:lnTo>
                    <a:lnTo>
                      <a:pt x="151" y="1071"/>
                    </a:lnTo>
                    <a:lnTo>
                      <a:pt x="151" y="634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5EBF0632-242C-425F-B630-CB09EFAED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320" y="648135"/>
                <a:ext cx="507826" cy="885862"/>
              </a:xfrm>
              <a:custGeom>
                <a:avLst/>
                <a:gdLst>
                  <a:gd name="T0" fmla="*/ 0 w 403"/>
                  <a:gd name="T1" fmla="*/ 659 h 703"/>
                  <a:gd name="T2" fmla="*/ 116 w 403"/>
                  <a:gd name="T3" fmla="*/ 703 h 703"/>
                  <a:gd name="T4" fmla="*/ 403 w 403"/>
                  <a:gd name="T5" fmla="*/ 30 h 703"/>
                  <a:gd name="T6" fmla="*/ 293 w 403"/>
                  <a:gd name="T7" fmla="*/ 0 h 703"/>
                  <a:gd name="T8" fmla="*/ 0 w 403"/>
                  <a:gd name="T9" fmla="*/ 65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703">
                    <a:moveTo>
                      <a:pt x="0" y="659"/>
                    </a:moveTo>
                    <a:lnTo>
                      <a:pt x="116" y="703"/>
                    </a:lnTo>
                    <a:lnTo>
                      <a:pt x="403" y="30"/>
                    </a:lnTo>
                    <a:lnTo>
                      <a:pt x="293" y="0"/>
                    </a:lnTo>
                    <a:lnTo>
                      <a:pt x="0" y="65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20829-522A-42E5-AE68-9506AA448F07}"/>
                </a:ext>
              </a:extLst>
            </p:cNvPr>
            <p:cNvGrpSpPr/>
            <p:nvPr/>
          </p:nvGrpSpPr>
          <p:grpSpPr>
            <a:xfrm>
              <a:off x="1755122" y="2228034"/>
              <a:ext cx="1239955" cy="3159833"/>
              <a:chOff x="1280516" y="1942274"/>
              <a:chExt cx="929966" cy="2369875"/>
            </a:xfrm>
          </p:grpSpPr>
          <p:sp>
            <p:nvSpPr>
              <p:cNvPr id="59" name="Freeform 117">
                <a:extLst>
                  <a:ext uri="{FF2B5EF4-FFF2-40B4-BE49-F238E27FC236}">
                    <a16:creationId xmlns:a16="http://schemas.microsoft.com/office/drawing/2014/main" id="{6320DAF2-740A-49B3-B385-DDFA8F1C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141" y="2048129"/>
                <a:ext cx="447341" cy="646440"/>
              </a:xfrm>
              <a:custGeom>
                <a:avLst/>
                <a:gdLst>
                  <a:gd name="T0" fmla="*/ 355 w 355"/>
                  <a:gd name="T1" fmla="*/ 439 h 513"/>
                  <a:gd name="T2" fmla="*/ 355 w 355"/>
                  <a:gd name="T3" fmla="*/ 0 h 513"/>
                  <a:gd name="T4" fmla="*/ 0 w 355"/>
                  <a:gd name="T5" fmla="*/ 75 h 513"/>
                  <a:gd name="T6" fmla="*/ 0 w 355"/>
                  <a:gd name="T7" fmla="*/ 513 h 513"/>
                  <a:gd name="T8" fmla="*/ 355 w 355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513">
                    <a:moveTo>
                      <a:pt x="355" y="439"/>
                    </a:moveTo>
                    <a:lnTo>
                      <a:pt x="355" y="0"/>
                    </a:lnTo>
                    <a:lnTo>
                      <a:pt x="0" y="75"/>
                    </a:lnTo>
                    <a:lnTo>
                      <a:pt x="0" y="513"/>
                    </a:lnTo>
                    <a:lnTo>
                      <a:pt x="355" y="43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0" name="Freeform 118">
                <a:extLst>
                  <a:ext uri="{FF2B5EF4-FFF2-40B4-BE49-F238E27FC236}">
                    <a16:creationId xmlns:a16="http://schemas.microsoft.com/office/drawing/2014/main" id="{4C02ECFB-0D08-40AE-9BF1-77C83D16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250" y="1942274"/>
                <a:ext cx="776231" cy="210440"/>
              </a:xfrm>
              <a:custGeom>
                <a:avLst/>
                <a:gdLst>
                  <a:gd name="T0" fmla="*/ 357 w 616"/>
                  <a:gd name="T1" fmla="*/ 0 h 167"/>
                  <a:gd name="T2" fmla="*/ 616 w 616"/>
                  <a:gd name="T3" fmla="*/ 92 h 167"/>
                  <a:gd name="T4" fmla="*/ 261 w 616"/>
                  <a:gd name="T5" fmla="*/ 167 h 167"/>
                  <a:gd name="T6" fmla="*/ 0 w 616"/>
                  <a:gd name="T7" fmla="*/ 70 h 167"/>
                  <a:gd name="T8" fmla="*/ 357 w 616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7">
                    <a:moveTo>
                      <a:pt x="357" y="0"/>
                    </a:moveTo>
                    <a:lnTo>
                      <a:pt x="616" y="92"/>
                    </a:lnTo>
                    <a:lnTo>
                      <a:pt x="261" y="167"/>
                    </a:lnTo>
                    <a:lnTo>
                      <a:pt x="0" y="7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1" name="Freeform 119">
                <a:extLst>
                  <a:ext uri="{FF2B5EF4-FFF2-40B4-BE49-F238E27FC236}">
                    <a16:creationId xmlns:a16="http://schemas.microsoft.com/office/drawing/2014/main" id="{46AC4A31-641C-40D6-84A1-FB73F1C3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297" y="2030482"/>
                <a:ext cx="478844" cy="793873"/>
              </a:xfrm>
              <a:custGeom>
                <a:avLst/>
                <a:gdLst>
                  <a:gd name="T0" fmla="*/ 380 w 380"/>
                  <a:gd name="T1" fmla="*/ 535 h 630"/>
                  <a:gd name="T2" fmla="*/ 380 w 380"/>
                  <a:gd name="T3" fmla="*/ 97 h 630"/>
                  <a:gd name="T4" fmla="*/ 119 w 380"/>
                  <a:gd name="T5" fmla="*/ 0 h 630"/>
                  <a:gd name="T6" fmla="*/ 0 w 380"/>
                  <a:gd name="T7" fmla="*/ 97 h 630"/>
                  <a:gd name="T8" fmla="*/ 255 w 380"/>
                  <a:gd name="T9" fmla="*/ 182 h 630"/>
                  <a:gd name="T10" fmla="*/ 257 w 380"/>
                  <a:gd name="T11" fmla="*/ 630 h 630"/>
                  <a:gd name="T12" fmla="*/ 380 w 380"/>
                  <a:gd name="T13" fmla="*/ 535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630">
                    <a:moveTo>
                      <a:pt x="380" y="535"/>
                    </a:moveTo>
                    <a:lnTo>
                      <a:pt x="380" y="97"/>
                    </a:lnTo>
                    <a:lnTo>
                      <a:pt x="119" y="0"/>
                    </a:lnTo>
                    <a:lnTo>
                      <a:pt x="0" y="97"/>
                    </a:lnTo>
                    <a:lnTo>
                      <a:pt x="255" y="182"/>
                    </a:lnTo>
                    <a:lnTo>
                      <a:pt x="257" y="630"/>
                    </a:lnTo>
                    <a:lnTo>
                      <a:pt x="380" y="53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2" name="Freeform 125">
                <a:extLst>
                  <a:ext uri="{FF2B5EF4-FFF2-40B4-BE49-F238E27FC236}">
                    <a16:creationId xmlns:a16="http://schemas.microsoft.com/office/drawing/2014/main" id="{F5FD78A1-9A34-47D4-8485-F69D8D606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16" y="2147270"/>
                <a:ext cx="325110" cy="2164879"/>
              </a:xfrm>
              <a:custGeom>
                <a:avLst/>
                <a:gdLst>
                  <a:gd name="T0" fmla="*/ 4 w 258"/>
                  <a:gd name="T1" fmla="*/ 0 h 1718"/>
                  <a:gd name="T2" fmla="*/ 0 w 258"/>
                  <a:gd name="T3" fmla="*/ 1 h 1718"/>
                  <a:gd name="T4" fmla="*/ 0 w 258"/>
                  <a:gd name="T5" fmla="*/ 1625 h 1718"/>
                  <a:gd name="T6" fmla="*/ 258 w 258"/>
                  <a:gd name="T7" fmla="*/ 1718 h 1718"/>
                  <a:gd name="T8" fmla="*/ 258 w 258"/>
                  <a:gd name="T9" fmla="*/ 85 h 1718"/>
                  <a:gd name="T10" fmla="*/ 4 w 258"/>
                  <a:gd name="T11" fmla="*/ 0 h 1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1718">
                    <a:moveTo>
                      <a:pt x="4" y="0"/>
                    </a:moveTo>
                    <a:lnTo>
                      <a:pt x="0" y="1"/>
                    </a:lnTo>
                    <a:lnTo>
                      <a:pt x="0" y="1625"/>
                    </a:lnTo>
                    <a:lnTo>
                      <a:pt x="258" y="1718"/>
                    </a:lnTo>
                    <a:lnTo>
                      <a:pt x="258" y="85"/>
                    </a:lnTo>
                    <a:lnTo>
                      <a:pt x="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7B504B-6D35-4F06-9A05-16E18C85D7EA}"/>
                </a:ext>
              </a:extLst>
            </p:cNvPr>
            <p:cNvGrpSpPr/>
            <p:nvPr/>
          </p:nvGrpSpPr>
          <p:grpSpPr>
            <a:xfrm>
              <a:off x="2188603" y="3110120"/>
              <a:ext cx="1236593" cy="2418886"/>
              <a:chOff x="1605626" y="2603839"/>
              <a:chExt cx="927445" cy="1814165"/>
            </a:xfrm>
          </p:grpSpPr>
          <p:sp>
            <p:nvSpPr>
              <p:cNvPr id="55" name="Freeform 113">
                <a:extLst>
                  <a:ext uri="{FF2B5EF4-FFF2-40B4-BE49-F238E27FC236}">
                    <a16:creationId xmlns:a16="http://schemas.microsoft.com/office/drawing/2014/main" id="{418D07AC-A59D-4546-A138-60EF3A9D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470" y="2709694"/>
                <a:ext cx="448601" cy="646440"/>
              </a:xfrm>
              <a:custGeom>
                <a:avLst/>
                <a:gdLst>
                  <a:gd name="T0" fmla="*/ 356 w 356"/>
                  <a:gd name="T1" fmla="*/ 439 h 513"/>
                  <a:gd name="T2" fmla="*/ 356 w 356"/>
                  <a:gd name="T3" fmla="*/ 0 h 513"/>
                  <a:gd name="T4" fmla="*/ 0 w 356"/>
                  <a:gd name="T5" fmla="*/ 75 h 513"/>
                  <a:gd name="T6" fmla="*/ 0 w 356"/>
                  <a:gd name="T7" fmla="*/ 513 h 513"/>
                  <a:gd name="T8" fmla="*/ 356 w 356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513">
                    <a:moveTo>
                      <a:pt x="356" y="439"/>
                    </a:moveTo>
                    <a:lnTo>
                      <a:pt x="356" y="0"/>
                    </a:lnTo>
                    <a:lnTo>
                      <a:pt x="0" y="75"/>
                    </a:lnTo>
                    <a:lnTo>
                      <a:pt x="0" y="513"/>
                    </a:lnTo>
                    <a:lnTo>
                      <a:pt x="356" y="4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6" name="Freeform 114">
                <a:extLst>
                  <a:ext uri="{FF2B5EF4-FFF2-40B4-BE49-F238E27FC236}">
                    <a16:creationId xmlns:a16="http://schemas.microsoft.com/office/drawing/2014/main" id="{F563DEBC-2B23-4417-9D8E-CCFC1641B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839" y="2603839"/>
                <a:ext cx="776231" cy="210441"/>
              </a:xfrm>
              <a:custGeom>
                <a:avLst/>
                <a:gdLst>
                  <a:gd name="T0" fmla="*/ 359 w 616"/>
                  <a:gd name="T1" fmla="*/ 0 h 167"/>
                  <a:gd name="T2" fmla="*/ 616 w 616"/>
                  <a:gd name="T3" fmla="*/ 92 h 167"/>
                  <a:gd name="T4" fmla="*/ 260 w 616"/>
                  <a:gd name="T5" fmla="*/ 167 h 167"/>
                  <a:gd name="T6" fmla="*/ 0 w 616"/>
                  <a:gd name="T7" fmla="*/ 70 h 167"/>
                  <a:gd name="T8" fmla="*/ 359 w 616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7">
                    <a:moveTo>
                      <a:pt x="359" y="0"/>
                    </a:moveTo>
                    <a:lnTo>
                      <a:pt x="616" y="92"/>
                    </a:lnTo>
                    <a:lnTo>
                      <a:pt x="260" y="167"/>
                    </a:lnTo>
                    <a:lnTo>
                      <a:pt x="0" y="7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7" name="Freeform 115">
                <a:extLst>
                  <a:ext uri="{FF2B5EF4-FFF2-40B4-BE49-F238E27FC236}">
                    <a16:creationId xmlns:a16="http://schemas.microsoft.com/office/drawing/2014/main" id="{69538601-32C6-44A0-BB30-489CD2372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46" y="2692048"/>
                <a:ext cx="476324" cy="793873"/>
              </a:xfrm>
              <a:custGeom>
                <a:avLst/>
                <a:gdLst>
                  <a:gd name="T0" fmla="*/ 378 w 378"/>
                  <a:gd name="T1" fmla="*/ 535 h 630"/>
                  <a:gd name="T2" fmla="*/ 378 w 378"/>
                  <a:gd name="T3" fmla="*/ 97 h 630"/>
                  <a:gd name="T4" fmla="*/ 118 w 378"/>
                  <a:gd name="T5" fmla="*/ 0 h 630"/>
                  <a:gd name="T6" fmla="*/ 0 w 378"/>
                  <a:gd name="T7" fmla="*/ 97 h 630"/>
                  <a:gd name="T8" fmla="*/ 254 w 378"/>
                  <a:gd name="T9" fmla="*/ 182 h 630"/>
                  <a:gd name="T10" fmla="*/ 255 w 378"/>
                  <a:gd name="T11" fmla="*/ 630 h 630"/>
                  <a:gd name="T12" fmla="*/ 378 w 378"/>
                  <a:gd name="T13" fmla="*/ 535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8" h="630">
                    <a:moveTo>
                      <a:pt x="378" y="535"/>
                    </a:moveTo>
                    <a:lnTo>
                      <a:pt x="378" y="97"/>
                    </a:lnTo>
                    <a:lnTo>
                      <a:pt x="118" y="0"/>
                    </a:lnTo>
                    <a:lnTo>
                      <a:pt x="0" y="97"/>
                    </a:lnTo>
                    <a:lnTo>
                      <a:pt x="254" y="182"/>
                    </a:lnTo>
                    <a:lnTo>
                      <a:pt x="255" y="630"/>
                    </a:lnTo>
                    <a:lnTo>
                      <a:pt x="378" y="53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8" name="Freeform 127">
                <a:extLst>
                  <a:ext uri="{FF2B5EF4-FFF2-40B4-BE49-F238E27FC236}">
                    <a16:creationId xmlns:a16="http://schemas.microsoft.com/office/drawing/2014/main" id="{CCF6E35C-3304-4694-A1D0-965324B39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626" y="2808836"/>
                <a:ext cx="322590" cy="1609168"/>
              </a:xfrm>
              <a:custGeom>
                <a:avLst/>
                <a:gdLst>
                  <a:gd name="T0" fmla="*/ 2 w 256"/>
                  <a:gd name="T1" fmla="*/ 0 h 1277"/>
                  <a:gd name="T2" fmla="*/ 2 w 256"/>
                  <a:gd name="T3" fmla="*/ 0 h 1277"/>
                  <a:gd name="T4" fmla="*/ 0 w 256"/>
                  <a:gd name="T5" fmla="*/ 1185 h 1277"/>
                  <a:gd name="T6" fmla="*/ 256 w 256"/>
                  <a:gd name="T7" fmla="*/ 1277 h 1277"/>
                  <a:gd name="T8" fmla="*/ 256 w 256"/>
                  <a:gd name="T9" fmla="*/ 85 h 1277"/>
                  <a:gd name="T10" fmla="*/ 2 w 256"/>
                  <a:gd name="T11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277">
                    <a:moveTo>
                      <a:pt x="2" y="0"/>
                    </a:moveTo>
                    <a:lnTo>
                      <a:pt x="2" y="0"/>
                    </a:lnTo>
                    <a:lnTo>
                      <a:pt x="0" y="1185"/>
                    </a:lnTo>
                    <a:lnTo>
                      <a:pt x="256" y="1277"/>
                    </a:lnTo>
                    <a:lnTo>
                      <a:pt x="256" y="85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CA201D4-D596-4480-AB54-1F877E904E4D}"/>
                </a:ext>
              </a:extLst>
            </p:cNvPr>
            <p:cNvGrpSpPr/>
            <p:nvPr/>
          </p:nvGrpSpPr>
          <p:grpSpPr>
            <a:xfrm>
              <a:off x="3047162" y="4887732"/>
              <a:ext cx="1234376" cy="1021535"/>
              <a:chOff x="2249546" y="3937048"/>
              <a:chExt cx="925782" cy="766151"/>
            </a:xfrm>
          </p:grpSpPr>
          <p:sp>
            <p:nvSpPr>
              <p:cNvPr id="51" name="Freeform 105">
                <a:extLst>
                  <a:ext uri="{FF2B5EF4-FFF2-40B4-BE49-F238E27FC236}">
                    <a16:creationId xmlns:a16="http://schemas.microsoft.com/office/drawing/2014/main" id="{04C5D369-E63C-474E-9F28-13516CA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247" y="4056759"/>
                <a:ext cx="446081" cy="646440"/>
              </a:xfrm>
              <a:custGeom>
                <a:avLst/>
                <a:gdLst>
                  <a:gd name="T0" fmla="*/ 354 w 354"/>
                  <a:gd name="T1" fmla="*/ 439 h 513"/>
                  <a:gd name="T2" fmla="*/ 354 w 354"/>
                  <a:gd name="T3" fmla="*/ 0 h 513"/>
                  <a:gd name="T4" fmla="*/ 0 w 354"/>
                  <a:gd name="T5" fmla="*/ 73 h 513"/>
                  <a:gd name="T6" fmla="*/ 0 w 354"/>
                  <a:gd name="T7" fmla="*/ 513 h 513"/>
                  <a:gd name="T8" fmla="*/ 354 w 354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13">
                    <a:moveTo>
                      <a:pt x="354" y="439"/>
                    </a:moveTo>
                    <a:lnTo>
                      <a:pt x="354" y="0"/>
                    </a:lnTo>
                    <a:lnTo>
                      <a:pt x="0" y="73"/>
                    </a:lnTo>
                    <a:lnTo>
                      <a:pt x="0" y="513"/>
                    </a:lnTo>
                    <a:lnTo>
                      <a:pt x="354" y="43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2" name="Freeform 106">
                <a:extLst>
                  <a:ext uri="{FF2B5EF4-FFF2-40B4-BE49-F238E27FC236}">
                    <a16:creationId xmlns:a16="http://schemas.microsoft.com/office/drawing/2014/main" id="{FE3F6F49-F663-47D5-8422-173E84BF7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097" y="3937048"/>
                <a:ext cx="776231" cy="211699"/>
              </a:xfrm>
              <a:custGeom>
                <a:avLst/>
                <a:gdLst>
                  <a:gd name="T0" fmla="*/ 356 w 616"/>
                  <a:gd name="T1" fmla="*/ 0 h 168"/>
                  <a:gd name="T2" fmla="*/ 616 w 616"/>
                  <a:gd name="T3" fmla="*/ 95 h 168"/>
                  <a:gd name="T4" fmla="*/ 262 w 616"/>
                  <a:gd name="T5" fmla="*/ 168 h 168"/>
                  <a:gd name="T6" fmla="*/ 0 w 616"/>
                  <a:gd name="T7" fmla="*/ 73 h 168"/>
                  <a:gd name="T8" fmla="*/ 356 w 6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8">
                    <a:moveTo>
                      <a:pt x="356" y="0"/>
                    </a:moveTo>
                    <a:lnTo>
                      <a:pt x="616" y="95"/>
                    </a:lnTo>
                    <a:lnTo>
                      <a:pt x="262" y="168"/>
                    </a:lnTo>
                    <a:lnTo>
                      <a:pt x="0" y="73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3" name="Freeform 107">
                <a:extLst>
                  <a:ext uri="{FF2B5EF4-FFF2-40B4-BE49-F238E27FC236}">
                    <a16:creationId xmlns:a16="http://schemas.microsoft.com/office/drawing/2014/main" id="{269FCC7C-2623-4ACD-8EE4-89B191BF2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404" y="4029036"/>
                <a:ext cx="478844" cy="674162"/>
              </a:xfrm>
              <a:custGeom>
                <a:avLst/>
                <a:gdLst>
                  <a:gd name="T0" fmla="*/ 380 w 380"/>
                  <a:gd name="T1" fmla="*/ 535 h 535"/>
                  <a:gd name="T2" fmla="*/ 380 w 380"/>
                  <a:gd name="T3" fmla="*/ 95 h 535"/>
                  <a:gd name="T4" fmla="*/ 118 w 380"/>
                  <a:gd name="T5" fmla="*/ 0 h 535"/>
                  <a:gd name="T6" fmla="*/ 0 w 380"/>
                  <a:gd name="T7" fmla="*/ 95 h 535"/>
                  <a:gd name="T8" fmla="*/ 254 w 380"/>
                  <a:gd name="T9" fmla="*/ 180 h 535"/>
                  <a:gd name="T10" fmla="*/ 256 w 380"/>
                  <a:gd name="T11" fmla="*/ 489 h 535"/>
                  <a:gd name="T12" fmla="*/ 380 w 380"/>
                  <a:gd name="T1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535">
                    <a:moveTo>
                      <a:pt x="380" y="535"/>
                    </a:moveTo>
                    <a:lnTo>
                      <a:pt x="380" y="95"/>
                    </a:lnTo>
                    <a:lnTo>
                      <a:pt x="118" y="0"/>
                    </a:lnTo>
                    <a:lnTo>
                      <a:pt x="0" y="95"/>
                    </a:lnTo>
                    <a:lnTo>
                      <a:pt x="254" y="180"/>
                    </a:lnTo>
                    <a:lnTo>
                      <a:pt x="256" y="489"/>
                    </a:lnTo>
                    <a:lnTo>
                      <a:pt x="380" y="535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4" name="Freeform 129">
                <a:extLst>
                  <a:ext uri="{FF2B5EF4-FFF2-40B4-BE49-F238E27FC236}">
                    <a16:creationId xmlns:a16="http://schemas.microsoft.com/office/drawing/2014/main" id="{AD89490E-7B6E-4A6E-974D-2CB8C616D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546" y="4148746"/>
                <a:ext cx="328890" cy="496486"/>
              </a:xfrm>
              <a:custGeom>
                <a:avLst/>
                <a:gdLst>
                  <a:gd name="T0" fmla="*/ 5 w 261"/>
                  <a:gd name="T1" fmla="*/ 0 h 394"/>
                  <a:gd name="T2" fmla="*/ 2 w 261"/>
                  <a:gd name="T3" fmla="*/ 0 h 394"/>
                  <a:gd name="T4" fmla="*/ 0 w 261"/>
                  <a:gd name="T5" fmla="*/ 301 h 394"/>
                  <a:gd name="T6" fmla="*/ 261 w 261"/>
                  <a:gd name="T7" fmla="*/ 394 h 394"/>
                  <a:gd name="T8" fmla="*/ 259 w 261"/>
                  <a:gd name="T9" fmla="*/ 85 h 394"/>
                  <a:gd name="T10" fmla="*/ 5 w 261"/>
                  <a:gd name="T11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394">
                    <a:moveTo>
                      <a:pt x="5" y="0"/>
                    </a:moveTo>
                    <a:lnTo>
                      <a:pt x="2" y="0"/>
                    </a:lnTo>
                    <a:lnTo>
                      <a:pt x="0" y="301"/>
                    </a:lnTo>
                    <a:lnTo>
                      <a:pt x="261" y="394"/>
                    </a:lnTo>
                    <a:lnTo>
                      <a:pt x="259" y="85"/>
                    </a:lnTo>
                    <a:lnTo>
                      <a:pt x="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94D239-E227-4801-8073-15843F5DB2DE}"/>
                </a:ext>
              </a:extLst>
            </p:cNvPr>
            <p:cNvGrpSpPr/>
            <p:nvPr/>
          </p:nvGrpSpPr>
          <p:grpSpPr>
            <a:xfrm>
              <a:off x="2618723" y="3988847"/>
              <a:ext cx="1234913" cy="1686876"/>
              <a:chOff x="1928216" y="3262885"/>
              <a:chExt cx="926185" cy="1265157"/>
            </a:xfrm>
          </p:grpSpPr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C4A80ADF-12FB-4ADE-B5E2-6B98CB6F4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320" y="3382598"/>
                <a:ext cx="446081" cy="646440"/>
              </a:xfrm>
              <a:custGeom>
                <a:avLst/>
                <a:gdLst>
                  <a:gd name="T0" fmla="*/ 354 w 354"/>
                  <a:gd name="T1" fmla="*/ 440 h 513"/>
                  <a:gd name="T2" fmla="*/ 354 w 354"/>
                  <a:gd name="T3" fmla="*/ 0 h 513"/>
                  <a:gd name="T4" fmla="*/ 0 w 354"/>
                  <a:gd name="T5" fmla="*/ 74 h 513"/>
                  <a:gd name="T6" fmla="*/ 0 w 354"/>
                  <a:gd name="T7" fmla="*/ 513 h 513"/>
                  <a:gd name="T8" fmla="*/ 354 w 354"/>
                  <a:gd name="T9" fmla="*/ 44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13">
                    <a:moveTo>
                      <a:pt x="354" y="440"/>
                    </a:moveTo>
                    <a:lnTo>
                      <a:pt x="354" y="0"/>
                    </a:lnTo>
                    <a:lnTo>
                      <a:pt x="0" y="74"/>
                    </a:lnTo>
                    <a:lnTo>
                      <a:pt x="0" y="513"/>
                    </a:lnTo>
                    <a:lnTo>
                      <a:pt x="354" y="4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082C9ACA-1B9C-4C7C-83A4-6A5357DB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170" y="3262885"/>
                <a:ext cx="776231" cy="212960"/>
              </a:xfrm>
              <a:custGeom>
                <a:avLst/>
                <a:gdLst>
                  <a:gd name="T0" fmla="*/ 361 w 616"/>
                  <a:gd name="T1" fmla="*/ 0 h 169"/>
                  <a:gd name="T2" fmla="*/ 616 w 616"/>
                  <a:gd name="T3" fmla="*/ 95 h 169"/>
                  <a:gd name="T4" fmla="*/ 262 w 616"/>
                  <a:gd name="T5" fmla="*/ 169 h 169"/>
                  <a:gd name="T6" fmla="*/ 0 w 616"/>
                  <a:gd name="T7" fmla="*/ 74 h 169"/>
                  <a:gd name="T8" fmla="*/ 361 w 616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9">
                    <a:moveTo>
                      <a:pt x="361" y="0"/>
                    </a:moveTo>
                    <a:lnTo>
                      <a:pt x="616" y="95"/>
                    </a:lnTo>
                    <a:lnTo>
                      <a:pt x="262" y="169"/>
                    </a:lnTo>
                    <a:lnTo>
                      <a:pt x="0" y="74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BB3764B0-FC76-46A1-A016-7ADCEF0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476" y="3356134"/>
                <a:ext cx="478844" cy="792613"/>
              </a:xfrm>
              <a:custGeom>
                <a:avLst/>
                <a:gdLst>
                  <a:gd name="T0" fmla="*/ 380 w 380"/>
                  <a:gd name="T1" fmla="*/ 534 h 629"/>
                  <a:gd name="T2" fmla="*/ 380 w 380"/>
                  <a:gd name="T3" fmla="*/ 95 h 629"/>
                  <a:gd name="T4" fmla="*/ 118 w 380"/>
                  <a:gd name="T5" fmla="*/ 0 h 629"/>
                  <a:gd name="T6" fmla="*/ 0 w 380"/>
                  <a:gd name="T7" fmla="*/ 95 h 629"/>
                  <a:gd name="T8" fmla="*/ 254 w 380"/>
                  <a:gd name="T9" fmla="*/ 181 h 629"/>
                  <a:gd name="T10" fmla="*/ 256 w 380"/>
                  <a:gd name="T11" fmla="*/ 629 h 629"/>
                  <a:gd name="T12" fmla="*/ 380 w 380"/>
                  <a:gd name="T13" fmla="*/ 53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629">
                    <a:moveTo>
                      <a:pt x="380" y="534"/>
                    </a:moveTo>
                    <a:lnTo>
                      <a:pt x="380" y="95"/>
                    </a:lnTo>
                    <a:lnTo>
                      <a:pt x="118" y="0"/>
                    </a:lnTo>
                    <a:lnTo>
                      <a:pt x="0" y="95"/>
                    </a:lnTo>
                    <a:lnTo>
                      <a:pt x="254" y="181"/>
                    </a:lnTo>
                    <a:lnTo>
                      <a:pt x="256" y="629"/>
                    </a:lnTo>
                    <a:lnTo>
                      <a:pt x="380" y="53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0" name="Freeform 137">
                <a:extLst>
                  <a:ext uri="{FF2B5EF4-FFF2-40B4-BE49-F238E27FC236}">
                    <a16:creationId xmlns:a16="http://schemas.microsoft.com/office/drawing/2014/main" id="{581AFFB1-8ED9-4C9F-8E89-647231D5A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216" y="3475845"/>
                <a:ext cx="321329" cy="1052197"/>
              </a:xfrm>
              <a:custGeom>
                <a:avLst/>
                <a:gdLst>
                  <a:gd name="T0" fmla="*/ 1 w 255"/>
                  <a:gd name="T1" fmla="*/ 0 h 835"/>
                  <a:gd name="T2" fmla="*/ 0 w 255"/>
                  <a:gd name="T3" fmla="*/ 744 h 835"/>
                  <a:gd name="T4" fmla="*/ 255 w 255"/>
                  <a:gd name="T5" fmla="*/ 835 h 835"/>
                  <a:gd name="T6" fmla="*/ 255 w 255"/>
                  <a:gd name="T7" fmla="*/ 86 h 835"/>
                  <a:gd name="T8" fmla="*/ 1 w 255"/>
                  <a:gd name="T9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835">
                    <a:moveTo>
                      <a:pt x="1" y="0"/>
                    </a:moveTo>
                    <a:lnTo>
                      <a:pt x="0" y="744"/>
                    </a:lnTo>
                    <a:lnTo>
                      <a:pt x="255" y="835"/>
                    </a:lnTo>
                    <a:lnTo>
                      <a:pt x="255" y="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501231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33463"/>
              </p:ext>
            </p:extLst>
          </p:nvPr>
        </p:nvGraphicFramePr>
        <p:xfrm>
          <a:off x="877282" y="2274362"/>
          <a:ext cx="8151440" cy="1993082"/>
        </p:xfrm>
        <a:graphic>
          <a:graphicData uri="http://schemas.openxmlformats.org/drawingml/2006/table">
            <a:tbl>
              <a:tblPr/>
              <a:tblGrid>
                <a:gridCol w="2388560">
                  <a:extLst>
                    <a:ext uri="{9D8B030D-6E8A-4147-A177-3AD203B41FA5}">
                      <a16:colId xmlns:a16="http://schemas.microsoft.com/office/drawing/2014/main" val="1027489028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2517683414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4283153537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3262139934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1293889346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853291980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3047938296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1063572877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1190338566"/>
                    </a:ext>
                  </a:extLst>
                </a:gridCol>
              </a:tblGrid>
              <a:tr h="171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 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31/07/2021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30/06/2021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31/05/2021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30/04/2021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31/03/2021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28/02/2021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31/01/2021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88379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CCL - Capital Circulante Líquido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-1.588.730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-1.614.043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-1.687.147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-1.659.394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-1.631.582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-1.699.241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-1.598.615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-1.349.416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84268"/>
                  </a:ext>
                </a:extLst>
              </a:tr>
              <a:tr h="2123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NCG - Necessidade de Capital de Giro (b)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142.676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130.324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11.154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-7.781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-28.243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-82.955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6.083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103.248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369879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Margem bruta (c)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69826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Corrente (d)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798971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Imediata (e)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06191"/>
                  </a:ext>
                </a:extLst>
              </a:tr>
              <a:tr h="1715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Seca (f)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18311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Geral (g)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406201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Dívida/Ativos (h)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4,43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572818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Grau de endividamento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64118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Termômetro de Kanitz¹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3621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BEAF42-B57E-4DEB-8EDA-45DF911496B7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5CD57D-787C-4755-9B0D-9C715203868D}"/>
              </a:ext>
            </a:extLst>
          </p:cNvPr>
          <p:cNvSpPr/>
          <p:nvPr/>
        </p:nvSpPr>
        <p:spPr>
          <a:xfrm>
            <a:off x="827964" y="1319666"/>
            <a:ext cx="8852428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base nas demonstrações contábeis disponibilizadas, apresentamos na tabela abaixo, ao final de cada período em análise, alguns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indicadores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financeiros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recomendados pela literatura, os quais auxiliam na análise da situação econômico-financeira da Recuperanda: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E8A054-C5E3-40DB-BD05-F60BEC274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82051"/>
              </p:ext>
            </p:extLst>
          </p:nvPr>
        </p:nvGraphicFramePr>
        <p:xfrm>
          <a:off x="393158" y="4814965"/>
          <a:ext cx="6288350" cy="1645920"/>
        </p:xfrm>
        <a:graphic>
          <a:graphicData uri="http://schemas.openxmlformats.org/drawingml/2006/table">
            <a:tbl>
              <a:tblPr firstRow="1"/>
              <a:tblGrid>
                <a:gridCol w="6288350">
                  <a:extLst>
                    <a:ext uri="{9D8B030D-6E8A-4147-A177-3AD203B41FA5}">
                      <a16:colId xmlns:a16="http://schemas.microsoft.com/office/drawing/2014/main" val="1510477088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Referências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862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(a)  Ativo Circulante -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6827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(b) Contas a receber + estoques - fornecedores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24742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(c) MB = Lucro Bruto / Receita Total x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8445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(d) Ativo Circulante / Passivo Circulante: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339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(e) Disponibilidades /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809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(f) (Ativo Circulante – Estoques) /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69647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(g) Ativo Circulante + Ativo Não Circulante / Passivo Circulante + Passivo Exigível a Longo Prazo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154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(h) Passivo / 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14333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(i) Passivo Circulante + Passivo Exigível a Longo Prazo / Patrimônio Líquido.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99410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¹Teoria de Kanitz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92693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40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800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F1CF1B-6C35-4E3A-ACF3-E6BCC5C8E856}"/>
              </a:ext>
            </a:extLst>
          </p:cNvPr>
          <p:cNvSpPr/>
          <p:nvPr/>
        </p:nvSpPr>
        <p:spPr>
          <a:xfrm>
            <a:off x="827964" y="1259816"/>
            <a:ext cx="8456082" cy="514397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Capital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Circulante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Líquido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representado pela diferença do Ativo Circulante e do Passivo Circulante. Já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Necessidade de Capital de Giro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o montante mínimo que uma empresa deve ter em caixa para a manutenção das suas operações empresariais.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abaixo apresenta a evolução dos indicadores</a:t>
            </a:r>
            <a:r>
              <a:rPr lang="pt-BR" sz="1100" b="1" dirty="0">
                <a:solidFill>
                  <a:srgbClr val="3F732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Verifica-se que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Capital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Circulante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Líquido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negativo, evidenciando que não há saldo de disponibilidades para cobertura das dívidas de curto prazo. Importante ressaltar que o indicador é impactado significativamente pelas dívidas sujeitas ao processo recuperatório, uma vez que os empréstimos e financiamentos estão classificados como dívidas de curto prazo;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Observou-se ligeira melhora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Necessidade de Capital de Giro</a:t>
            </a:r>
            <a:r>
              <a:rPr lang="pt-BR" sz="1100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meses de junho e julho de 2021, reflexo principalmente do aumento dos saldos das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Contas a Receber</a:t>
            </a:r>
            <a:r>
              <a:rPr lang="pt-BR" sz="1100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637084"/>
              </p:ext>
            </p:extLst>
          </p:nvPr>
        </p:nvGraphicFramePr>
        <p:xfrm>
          <a:off x="827964" y="2266570"/>
          <a:ext cx="8484712" cy="212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D2D677-BC39-4F1F-8ADD-19B0B6BF5250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3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35">
            <a:extLst>
              <a:ext uri="{FF2B5EF4-FFF2-40B4-BE49-F238E27FC236}">
                <a16:creationId xmlns:a16="http://schemas.microsoft.com/office/drawing/2014/main" id="{00000000-0008-0000-06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86876"/>
              </p:ext>
            </p:extLst>
          </p:nvPr>
        </p:nvGraphicFramePr>
        <p:xfrm>
          <a:off x="460306" y="1852505"/>
          <a:ext cx="8924994" cy="19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00310A6-1BCF-4F61-ADE1-1D5D76A17BEE}"/>
              </a:ext>
            </a:extLst>
          </p:cNvPr>
          <p:cNvSpPr/>
          <p:nvPr/>
        </p:nvSpPr>
        <p:spPr>
          <a:xfrm>
            <a:off x="827964" y="1305159"/>
            <a:ext cx="7682051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abaixo apresenta a evolução dos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Índices de liquidez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(em milhares de reais) apresentados pela Recuperanda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D7D4B-576F-477D-9D0D-03378D714921}"/>
              </a:ext>
            </a:extLst>
          </p:cNvPr>
          <p:cNvSpPr/>
          <p:nvPr/>
        </p:nvSpPr>
        <p:spPr>
          <a:xfrm>
            <a:off x="460305" y="3885381"/>
            <a:ext cx="4992265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Índices de liquidez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avaliam a capacidade financeira da empresa, ou seja, a sua capacidade de pagamento, sendo de grande importância para a gestão de caixa da entidade. Tais índices têm o cálculo baseado nos números do balanço patrimonial da entidade. Ao interpretar esses índices, deve-se levar em conta que: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</a:t>
            </a: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Maior que 1 - folga no disponível para uma possível liquidação das obrigações.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Se igual a 1 - os valores dos direitos e obrigações a curto prazo são equivalentes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Se menor que 1: não há disponibilidade suficientes para quitar as obrigações a curto prazo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C570D-C320-40AD-A386-786E5EC5F743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DB7C12-5024-4D03-A096-9CB287FD2350}"/>
              </a:ext>
            </a:extLst>
          </p:cNvPr>
          <p:cNvSpPr txBox="1"/>
          <p:nvPr/>
        </p:nvSpPr>
        <p:spPr>
          <a:xfrm>
            <a:off x="5452570" y="3885381"/>
            <a:ext cx="367838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Dentre os índices de Liquidez da Recuperanda, destaca-se o caso do índice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Liquidez Imediata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principal razão que contribui para o baixo indicador apresentado é a reduzida disponibilidade de recursos nas contas de caixa e equivalentes de caixa.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À toda evidência, os ativos circulantes existentes no período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eram suficientes para fazer frente aos desembolsos decorrentes de suas atividades operacionais e ainda menos das suas dívidas constituídas.</a:t>
            </a:r>
          </a:p>
        </p:txBody>
      </p:sp>
    </p:spTree>
    <p:extLst>
      <p:ext uri="{BB962C8B-B14F-4D97-AF65-F5344CB8AC3E}">
        <p14:creationId xmlns:p14="http://schemas.microsoft.com/office/powerpoint/2010/main" val="381495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24667-EC74-4014-99FA-89AF297A2742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3329734"/>
            <a:ext cx="3667280" cy="14716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 sz="1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4CF2F2-77DA-4FCF-8D2F-399A7D411BE5}"/>
              </a:ext>
            </a:extLst>
          </p:cNvPr>
          <p:cNvSpPr txBox="1">
            <a:spLocks/>
          </p:cNvSpPr>
          <p:nvPr/>
        </p:nvSpPr>
        <p:spPr>
          <a:xfrm>
            <a:off x="1086128" y="3319239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9C9D8A0-790A-4E23-A48D-AF21F35A1DE8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555" y="760987"/>
            <a:ext cx="52389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5.1 Cumprimento das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Obrigações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34B353-9511-4EFB-A102-DA156FB1C662}"/>
              </a:ext>
            </a:extLst>
          </p:cNvPr>
          <p:cNvSpPr/>
          <p:nvPr/>
        </p:nvSpPr>
        <p:spPr>
          <a:xfrm>
            <a:off x="987913" y="1491803"/>
            <a:ext cx="3965087" cy="412831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176213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acerca do andamento das atividades da Recuperanda e dos trâmites processuais, um dos papeis da equipe de Administração Judicial é o de fiscalizar as atividades da Devedora, especialmente no que tange ao cumprimento das obrigações que lhe são impostas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Lei nº 11.101/05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13 de agosto de 2021, esta Equipe Técnica realizou visita à sede da Recuperanda, momento em </a:t>
            </a: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foi poss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ível verificar que</a:t>
            </a: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 atividades operacionais estavam sendo realizadas normalmente.</a:t>
            </a:r>
          </a:p>
          <a:p>
            <a:pPr indent="176213" algn="just">
              <a:lnSpc>
                <a:spcPct val="150000"/>
              </a:lnSpc>
            </a:pPr>
            <a:endParaRPr lang="pt-BR" sz="1100" b="0" i="0" u="none" strike="noStrike" baseline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176213" algn="just">
              <a:lnSpc>
                <a:spcPct val="150000"/>
              </a:lnSpc>
            </a:pP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período em análise, </a:t>
            </a:r>
            <a:r>
              <a:rPr lang="pt-BR" sz="1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não foram constatadas condutas passíveis de enquadramento nas hipóteses descritas nos incisos do art. 64, da LRF, nem foi apurada a distribuição de lucros ou dividendos a sócios ou acionistas,</a:t>
            </a:r>
            <a:r>
              <a:rPr lang="pt-BR" sz="11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vedada por força do art. 6-A, da </a:t>
            </a:r>
            <a:r>
              <a:rPr lang="pt-BR" sz="1100" b="0" i="0" u="none" strike="noStrike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LRF.</a:t>
            </a:r>
            <a:endParaRPr lang="pt-BR" sz="1100" b="0" i="0" u="none" strike="noStrike" baseline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45C169E0-B448-4685-B949-872C3C9AF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8645" y="2211076"/>
            <a:ext cx="3229442" cy="35264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9324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AB1100-9ADD-473F-B411-2979CC9B4AF8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086127" y="3403324"/>
            <a:ext cx="30126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5293" y="3018792"/>
            <a:ext cx="3714750" cy="13244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AADF94-E2A2-4C0E-8D91-8814563156A1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17732" y="3361379"/>
            <a:ext cx="3200400" cy="4530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 Registro Fotográfico</a:t>
            </a:r>
          </a:p>
          <a:p>
            <a:endParaRPr lang="pt-BR" sz="1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B7934AA-CBED-4E4E-B87B-29618FC5A467}"/>
              </a:ext>
            </a:extLst>
          </p:cNvPr>
          <p:cNvSpPr txBox="1">
            <a:spLocks/>
          </p:cNvSpPr>
          <p:nvPr/>
        </p:nvSpPr>
        <p:spPr>
          <a:xfrm>
            <a:off x="1086128" y="3310230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 sz="2800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1F33F85-BAD0-4AFF-8781-B6A1E137923C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6. Registro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Fotográfico</a:t>
            </a:r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29118" y="6324708"/>
            <a:ext cx="725261" cy="457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31</a:t>
            </a:fld>
            <a:endParaRPr lang="en-US" sz="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843A23E-3073-4425-AA32-DFF5846F5718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1551308"/>
            <a:ext cx="2724150" cy="2382840"/>
            <a:chOff x="1485900" y="457200"/>
            <a:chExt cx="3352800" cy="2932726"/>
          </a:xfrm>
        </p:grpSpPr>
        <p:pic>
          <p:nvPicPr>
            <p:cNvPr id="8" name="Picture 2" descr="WhatsApp Image 2020-07-09 at 16.52.05 (1)">
              <a:extLst>
                <a:ext uri="{FF2B5EF4-FFF2-40B4-BE49-F238E27FC236}">
                  <a16:creationId xmlns:a16="http://schemas.microsoft.com/office/drawing/2014/main" id="{DB33699B-5E91-4678-B069-D6F53BDC0F2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A1A404C-E2F0-4F56-9EC0-B07C439147D3}"/>
                </a:ext>
              </a:extLst>
            </p:cNvPr>
            <p:cNvSpPr/>
            <p:nvPr/>
          </p:nvSpPr>
          <p:spPr>
            <a:xfrm>
              <a:off x="1485900" y="3047026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 dirty="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Estoque de produtos finalizados</a:t>
              </a:r>
              <a:endPara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D8ED009-AF18-4DD5-8761-F0340DDF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5495" y="1551308"/>
            <a:ext cx="2729839" cy="2057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4273A365-7E2C-4BE0-8365-E8CAEEF707AF}"/>
              </a:ext>
            </a:extLst>
          </p:cNvPr>
          <p:cNvSpPr/>
          <p:nvPr/>
        </p:nvSpPr>
        <p:spPr>
          <a:xfrm>
            <a:off x="5890666" y="6221729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Maquinário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9A427C8-0DC6-4C77-851F-F3107AFC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85495" y="4152716"/>
            <a:ext cx="2728800" cy="2057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A1ED73E4-FA35-47F9-98A1-C19F260B8F76}"/>
              </a:ext>
            </a:extLst>
          </p:cNvPr>
          <p:cNvSpPr/>
          <p:nvPr/>
        </p:nvSpPr>
        <p:spPr>
          <a:xfrm>
            <a:off x="1285495" y="6223831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Máquina laminadora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A658887-351A-477E-983E-9EE15DA918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49234" y="1470700"/>
            <a:ext cx="2728800" cy="2123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98F830AE-0A18-46EC-9A29-F64928DBB88A}"/>
              </a:ext>
            </a:extLst>
          </p:cNvPr>
          <p:cNvSpPr/>
          <p:nvPr/>
        </p:nvSpPr>
        <p:spPr>
          <a:xfrm>
            <a:off x="5853884" y="3633516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Prensas em operação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18E5CE-BDFA-4A65-93D0-DD283D8F90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49234" y="4164616"/>
            <a:ext cx="2724150" cy="2057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2402679"/>
      </p:ext>
    </p:extLst>
  </p:cSld>
  <p:clrMapOvr>
    <a:masterClrMapping/>
  </p:clrMapOvr>
  <p:transition spd="slow" advTm="0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6. Registro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Fotográfico</a:t>
            </a:r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29118" y="6324708"/>
            <a:ext cx="725261" cy="457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32</a:t>
            </a:fld>
            <a:endParaRPr lang="en-US" sz="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843A23E-3073-4425-AA32-DFF5846F5718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1551308"/>
            <a:ext cx="2724150" cy="2393058"/>
            <a:chOff x="1485900" y="457200"/>
            <a:chExt cx="3352800" cy="2945302"/>
          </a:xfrm>
        </p:grpSpPr>
        <p:pic>
          <p:nvPicPr>
            <p:cNvPr id="8" name="Picture 2" descr="WhatsApp Image 2020-07-09 at 16.52.05 (1)">
              <a:extLst>
                <a:ext uri="{FF2B5EF4-FFF2-40B4-BE49-F238E27FC236}">
                  <a16:creationId xmlns:a16="http://schemas.microsoft.com/office/drawing/2014/main" id="{DB33699B-5E91-4678-B069-D6F53BDC0F2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A1A404C-E2F0-4F56-9EC0-B07C439147D3}"/>
                </a:ext>
              </a:extLst>
            </p:cNvPr>
            <p:cNvSpPr/>
            <p:nvPr/>
          </p:nvSpPr>
          <p:spPr>
            <a:xfrm>
              <a:off x="1485900" y="3059602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 dirty="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Ferramentaria</a:t>
              </a:r>
              <a:endPara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50015314-5A68-4644-8FFF-9D6DE057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1184" y="1551307"/>
            <a:ext cx="2724150" cy="209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E30125A0-D0E2-4F9E-AECF-41F1C2CAF0CE}"/>
              </a:ext>
            </a:extLst>
          </p:cNvPr>
          <p:cNvSpPr/>
          <p:nvPr/>
        </p:nvSpPr>
        <p:spPr>
          <a:xfrm>
            <a:off x="1291184" y="6212509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Maquinário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A808BDAF-CB73-4EBB-A953-3072B982C5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11037" y="1551307"/>
            <a:ext cx="2715337" cy="207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9B171C6B-A00D-4524-93B6-ACAB1C981B10}"/>
              </a:ext>
            </a:extLst>
          </p:cNvPr>
          <p:cNvSpPr/>
          <p:nvPr/>
        </p:nvSpPr>
        <p:spPr>
          <a:xfrm>
            <a:off x="5897371" y="3665760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Ferramentaria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0451A948-9000-4108-A1D3-73CB18A51BA1}"/>
              </a:ext>
            </a:extLst>
          </p:cNvPr>
          <p:cNvSpPr/>
          <p:nvPr/>
        </p:nvSpPr>
        <p:spPr>
          <a:xfrm>
            <a:off x="5802224" y="6212509"/>
            <a:ext cx="2724150" cy="278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nb-NO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Sucatas</a:t>
            </a:r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AEB07CD-243A-4F13-A215-6C59579AE8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97888" y="4081414"/>
            <a:ext cx="2717446" cy="204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48937BB-D4E4-4A4E-BC0E-F972D078AF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11037" y="4081414"/>
            <a:ext cx="2724149" cy="204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7594146"/>
      </p:ext>
    </p:extLst>
  </p:cSld>
  <p:clrMapOvr>
    <a:masterClrMapping/>
  </p:clrMapOvr>
  <p:transition spd="slow" advTm="0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-1" y="0"/>
            <a:ext cx="41352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D971981-5F2B-4DA8-8B46-DE47D2BBA08F}"/>
              </a:ext>
            </a:extLst>
          </p:cNvPr>
          <p:cNvSpPr txBox="1">
            <a:spLocks/>
          </p:cNvSpPr>
          <p:nvPr/>
        </p:nvSpPr>
        <p:spPr>
          <a:xfrm>
            <a:off x="4602204" y="3151318"/>
            <a:ext cx="4412743" cy="55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8. Glossário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043269-7A74-4AB5-8C05-D0C266C5164A}"/>
              </a:ext>
            </a:extLst>
          </p:cNvPr>
          <p:cNvSpPr txBox="1">
            <a:spLocks/>
          </p:cNvSpPr>
          <p:nvPr/>
        </p:nvSpPr>
        <p:spPr>
          <a:xfrm>
            <a:off x="1105384" y="3307208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GLOSSÁRIO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7E5E10D-E769-4128-960C-077F152C8FFE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536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7506" y="707608"/>
            <a:ext cx="5611813" cy="363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Glossário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550780" y="1071145"/>
            <a:ext cx="8527714" cy="565180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HORIZONTAL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baseia-se na evolução dos saldos ao longo do período, ou seja, permite tanto a verificação da situação do patrimônio da Empresa quanto o seu desempenho financeiro.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VERTICAL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tem como objetivo identificar a porcentagem de participação de determinado indicador nos resultados.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estão representados por todos os bens e direitos que a Recuperanda possui e que possam ser valorizados em termos monetários.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bens e direitos destinados ao funcionamento da entidade que podem ser realizados dentro de um exercício.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IMOBILIZADO/ ATIVO FIXO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formado pelo conjunto de bens e direitos necessários à manutenção suas atividades empresariais, sendo caracterizado por apresentar-se na forma tangível. São, portanto, bens que a Empresa não tem intenção de vender a curto prazo ou que dificilmente podem ser convertidos imediatamente em dinheiro.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NÃO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recursos aplicados em todos os bens ou direitos de continuidade duradoura, destinados ao funcionamento da entidade e do seu empreendimento que são realizados em um período que excede a um exercício, assim como os direitos de exercidos com essas destinações.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CAPITAL CIRCULANTE LÍQUIDO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a diferença entre ativo e passivo circulante, ou seja, o capital da Recuperanda que tem liquidez e pode ser usado com facilidade para fins de giro de estoque e pagamento de dívidas de curtíssimo prazo.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DEMONSTRAÇÃO DO RESULTADO DO EXERCÍCIO (DRE)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uma demonstração contábil que oferece uma análise econômica completa das atividades operacionais e não operacionais da Recuperanda em um determinado período, demonstrando claramente se há lucro ou prejuízo no resultado final.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– evidencia todas as obrigações e dívidas adquiridas pela entidade, ou seja, as obrigações.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são contas que referem-se a obrigações que são exigíveis dentro do exercício.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NÃO CIRCULANTE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antes conhecido como “Exigível a Longo Prazo”, registra todas as obrigações que devem ser quitadas e cujos vencimentos ocorrerão após o final do exercício em questão.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1115" y="615318"/>
            <a:ext cx="5234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1.1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Considerações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Preliminares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063CC-462D-4442-87C6-A31C00B6AC6C}"/>
              </a:ext>
            </a:extLst>
          </p:cNvPr>
          <p:cNvSpPr/>
          <p:nvPr/>
        </p:nvSpPr>
        <p:spPr>
          <a:xfrm>
            <a:off x="825950" y="1326147"/>
            <a:ext cx="8254100" cy="515666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Primeiramente, cumpre referir as premissas que embasaram este relatório, bem como destacar alguns pontos que esta Equipe Técnica julga pertinentes para uma melhor compreensão do trabalho desenvolvido.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Técnica chegar às conclusões apresentadas no presente relatório, entre outros aspectos: (i) foram tomadas como boas e válidas as informações contidas nas demonstrações contábeis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Rio Prata Indústria de Fixadores Ltda. (“Rio Prata”)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as quais foram fornecidas por seus representantes; e (ii) foram conduzidas discussões com membros integrantes da administração sobre os negócios e as operações da referida sociedade empresária.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o caráter independente desta Equipe em relação ao presente trabalho.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Importa também referir que os representantes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Rio Prata Indústria de Fixadores Ltda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 seu sócio não impuseram restrições para que esta Equipe Técnica pudesse: (i) obter acesso às instalações da Empresa; e (ii) chegar de forma independente às conclusões aqui contidas.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8749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018" y="615445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Cronograma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Processual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5169F95-20CD-4D38-9DAB-B87143D7808B}"/>
              </a:ext>
            </a:extLst>
          </p:cNvPr>
          <p:cNvSpPr/>
          <p:nvPr/>
        </p:nvSpPr>
        <p:spPr>
          <a:xfrm>
            <a:off x="886645" y="1260934"/>
            <a:ext cx="788351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14754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cronograma do processo de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Chevron 5">
            <a:extLst>
              <a:ext uri="{FF2B5EF4-FFF2-40B4-BE49-F238E27FC236}">
                <a16:creationId xmlns:a16="http://schemas.microsoft.com/office/drawing/2014/main" id="{6753F581-9EBD-495E-A10F-C5AD220867F3}"/>
              </a:ext>
            </a:extLst>
          </p:cNvPr>
          <p:cNvSpPr/>
          <p:nvPr/>
        </p:nvSpPr>
        <p:spPr>
          <a:xfrm>
            <a:off x="1435561" y="3540349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23/07/2020</a:t>
            </a:r>
          </a:p>
        </p:txBody>
      </p:sp>
      <p:sp>
        <p:nvSpPr>
          <p:cNvPr id="139" name="Chevron 10">
            <a:extLst>
              <a:ext uri="{FF2B5EF4-FFF2-40B4-BE49-F238E27FC236}">
                <a16:creationId xmlns:a16="http://schemas.microsoft.com/office/drawing/2014/main" id="{FC7DAC96-B395-452C-933F-754D8228B4FA}"/>
              </a:ext>
            </a:extLst>
          </p:cNvPr>
          <p:cNvSpPr/>
          <p:nvPr/>
        </p:nvSpPr>
        <p:spPr>
          <a:xfrm>
            <a:off x="398310" y="3540349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15/06/2020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F64124A-CDB9-4578-A053-75B6005A36DB}"/>
              </a:ext>
            </a:extLst>
          </p:cNvPr>
          <p:cNvCxnSpPr>
            <a:cxnSpLocks/>
          </p:cNvCxnSpPr>
          <p:nvPr/>
        </p:nvCxnSpPr>
        <p:spPr>
          <a:xfrm flipV="1">
            <a:off x="672602" y="309316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41847E-AC7F-453A-98A2-A0B689107F84}"/>
              </a:ext>
            </a:extLst>
          </p:cNvPr>
          <p:cNvCxnSpPr>
            <a:cxnSpLocks/>
          </p:cNvCxnSpPr>
          <p:nvPr/>
        </p:nvCxnSpPr>
        <p:spPr>
          <a:xfrm flipV="1">
            <a:off x="1611800" y="4002995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67896A-5C2D-4BEA-93B3-3541A629CEA9}"/>
              </a:ext>
            </a:extLst>
          </p:cNvPr>
          <p:cNvCxnSpPr>
            <a:cxnSpLocks/>
          </p:cNvCxnSpPr>
          <p:nvPr/>
        </p:nvCxnSpPr>
        <p:spPr>
          <a:xfrm flipV="1">
            <a:off x="2759270" y="3103375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2A2A613-8802-43F6-ABCA-0436AF15CB1A}"/>
              </a:ext>
            </a:extLst>
          </p:cNvPr>
          <p:cNvCxnSpPr>
            <a:cxnSpLocks/>
          </p:cNvCxnSpPr>
          <p:nvPr/>
        </p:nvCxnSpPr>
        <p:spPr>
          <a:xfrm flipV="1">
            <a:off x="4733635" y="309316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17E06C-5623-4454-B00D-00734071E9CC}"/>
              </a:ext>
            </a:extLst>
          </p:cNvPr>
          <p:cNvCxnSpPr>
            <a:cxnSpLocks/>
          </p:cNvCxnSpPr>
          <p:nvPr/>
        </p:nvCxnSpPr>
        <p:spPr>
          <a:xfrm flipV="1">
            <a:off x="5757614" y="396480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40F4769-1CCC-42D9-BE51-374551581D3E}"/>
              </a:ext>
            </a:extLst>
          </p:cNvPr>
          <p:cNvCxnSpPr>
            <a:cxnSpLocks/>
          </p:cNvCxnSpPr>
          <p:nvPr/>
        </p:nvCxnSpPr>
        <p:spPr>
          <a:xfrm flipV="1">
            <a:off x="6829128" y="3112327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5097E33-5EBE-47C7-B3AC-D3411086267D}"/>
              </a:ext>
            </a:extLst>
          </p:cNvPr>
          <p:cNvSpPr txBox="1"/>
          <p:nvPr/>
        </p:nvSpPr>
        <p:spPr>
          <a:xfrm>
            <a:off x="476556" y="2681440"/>
            <a:ext cx="1546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F451B2-F816-4198-A0C1-EE0C6C83E604}"/>
              </a:ext>
            </a:extLst>
          </p:cNvPr>
          <p:cNvSpPr txBox="1"/>
          <p:nvPr/>
        </p:nvSpPr>
        <p:spPr>
          <a:xfrm>
            <a:off x="1398050" y="4400807"/>
            <a:ext cx="1828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DF3C1C-5AC4-42A3-AF8B-F3C7FC1975D8}"/>
              </a:ext>
            </a:extLst>
          </p:cNvPr>
          <p:cNvSpPr txBox="1"/>
          <p:nvPr/>
        </p:nvSpPr>
        <p:spPr>
          <a:xfrm>
            <a:off x="5565186" y="4400807"/>
            <a:ext cx="1401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C37904D-4EA1-4F57-BDB6-83C4E7A4EBC2}"/>
              </a:ext>
            </a:extLst>
          </p:cNvPr>
          <p:cNvSpPr txBox="1"/>
          <p:nvPr/>
        </p:nvSpPr>
        <p:spPr>
          <a:xfrm>
            <a:off x="3513521" y="4400807"/>
            <a:ext cx="176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4014CD4-12AC-47F3-8481-C9C5FEBB188E}"/>
              </a:ext>
            </a:extLst>
          </p:cNvPr>
          <p:cNvSpPr txBox="1"/>
          <p:nvPr/>
        </p:nvSpPr>
        <p:spPr>
          <a:xfrm>
            <a:off x="4460598" y="2173608"/>
            <a:ext cx="14650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sp>
        <p:nvSpPr>
          <p:cNvPr id="176" name="Chevron 8">
            <a:extLst>
              <a:ext uri="{FF2B5EF4-FFF2-40B4-BE49-F238E27FC236}">
                <a16:creationId xmlns:a16="http://schemas.microsoft.com/office/drawing/2014/main" id="{11C91516-E89B-466C-8EE9-D59C00B10203}"/>
              </a:ext>
            </a:extLst>
          </p:cNvPr>
          <p:cNvSpPr/>
          <p:nvPr/>
        </p:nvSpPr>
        <p:spPr>
          <a:xfrm>
            <a:off x="7658794" y="3526717"/>
            <a:ext cx="1224000" cy="432000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Sem </a:t>
            </a:r>
            <a:r>
              <a:rPr lang="en-US" sz="1100" b="1" dirty="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previsão</a:t>
            </a:r>
            <a:endParaRPr lang="en-US" sz="1100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E47CB53-AD5F-4101-B78B-4C1FEA94E29D}"/>
              </a:ext>
            </a:extLst>
          </p:cNvPr>
          <p:cNvCxnSpPr>
            <a:cxnSpLocks/>
          </p:cNvCxnSpPr>
          <p:nvPr/>
        </p:nvCxnSpPr>
        <p:spPr>
          <a:xfrm flipV="1">
            <a:off x="7900055" y="397805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E26902C-CF23-4E4D-A933-8F7BF7E56302}"/>
              </a:ext>
            </a:extLst>
          </p:cNvPr>
          <p:cNvSpPr txBox="1"/>
          <p:nvPr/>
        </p:nvSpPr>
        <p:spPr>
          <a:xfrm>
            <a:off x="6274510" y="2831556"/>
            <a:ext cx="1109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pt-BR" altLang="ko-K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7E37770-0EAB-4558-98D8-BA764C61D715}"/>
              </a:ext>
            </a:extLst>
          </p:cNvPr>
          <p:cNvSpPr txBox="1"/>
          <p:nvPr/>
        </p:nvSpPr>
        <p:spPr>
          <a:xfrm>
            <a:off x="7657978" y="4400807"/>
            <a:ext cx="1052556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B21CE47-D0DD-4347-9011-6973D362F72A}"/>
              </a:ext>
            </a:extLst>
          </p:cNvPr>
          <p:cNvSpPr txBox="1"/>
          <p:nvPr/>
        </p:nvSpPr>
        <p:spPr>
          <a:xfrm>
            <a:off x="8770155" y="2658253"/>
            <a:ext cx="1117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 </a:t>
            </a:r>
          </a:p>
          <a:p>
            <a:pPr algn="ctr"/>
            <a:r>
              <a:rPr lang="en-US" altLang="ko-K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pic>
        <p:nvPicPr>
          <p:cNvPr id="8" name="Graphic 7" descr="Gavel">
            <a:extLst>
              <a:ext uri="{FF2B5EF4-FFF2-40B4-BE49-F238E27FC236}">
                <a16:creationId xmlns:a16="http://schemas.microsoft.com/office/drawing/2014/main" id="{C3066EA1-10EA-4419-B0B5-CC2BF66057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3962" y="3255010"/>
            <a:ext cx="917306" cy="917306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28" name="Chevron 5">
            <a:extLst>
              <a:ext uri="{FF2B5EF4-FFF2-40B4-BE49-F238E27FC236}">
                <a16:creationId xmlns:a16="http://schemas.microsoft.com/office/drawing/2014/main" id="{0B66187C-7B79-47EA-B786-ECE7B71E61C3}"/>
              </a:ext>
            </a:extLst>
          </p:cNvPr>
          <p:cNvSpPr/>
          <p:nvPr/>
        </p:nvSpPr>
        <p:spPr>
          <a:xfrm>
            <a:off x="2473313" y="354687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03/08/2020</a:t>
            </a:r>
          </a:p>
        </p:txBody>
      </p:sp>
      <p:sp>
        <p:nvSpPr>
          <p:cNvPr id="30" name="Chevron 5">
            <a:extLst>
              <a:ext uri="{FF2B5EF4-FFF2-40B4-BE49-F238E27FC236}">
                <a16:creationId xmlns:a16="http://schemas.microsoft.com/office/drawing/2014/main" id="{1A7E86DF-3F62-4780-A2CA-E4A274EBA39E}"/>
              </a:ext>
            </a:extLst>
          </p:cNvPr>
          <p:cNvSpPr/>
          <p:nvPr/>
        </p:nvSpPr>
        <p:spPr>
          <a:xfrm>
            <a:off x="4547682" y="353929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22/01/2021</a:t>
            </a:r>
          </a:p>
        </p:txBody>
      </p:sp>
      <p:sp>
        <p:nvSpPr>
          <p:cNvPr id="31" name="TextBox 166">
            <a:extLst>
              <a:ext uri="{FF2B5EF4-FFF2-40B4-BE49-F238E27FC236}">
                <a16:creationId xmlns:a16="http://schemas.microsoft.com/office/drawing/2014/main" id="{0824352A-13A3-4E2E-8130-6925639E6102}"/>
              </a:ext>
            </a:extLst>
          </p:cNvPr>
          <p:cNvSpPr txBox="1"/>
          <p:nvPr/>
        </p:nvSpPr>
        <p:spPr>
          <a:xfrm>
            <a:off x="2461924" y="2512163"/>
            <a:ext cx="1226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</a:t>
            </a:r>
            <a:r>
              <a:rPr lang="pt-BR" sz="1100" b="0" i="0" dirty="0">
                <a:solidFill>
                  <a:srgbClr val="202124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hevron 10">
            <a:extLst>
              <a:ext uri="{FF2B5EF4-FFF2-40B4-BE49-F238E27FC236}">
                <a16:creationId xmlns:a16="http://schemas.microsoft.com/office/drawing/2014/main" id="{A218D4CC-B213-49BB-99C5-B9FC6B609097}"/>
              </a:ext>
            </a:extLst>
          </p:cNvPr>
          <p:cNvSpPr/>
          <p:nvPr/>
        </p:nvSpPr>
        <p:spPr>
          <a:xfrm>
            <a:off x="3521987" y="353929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28/09/2020</a:t>
            </a:r>
          </a:p>
        </p:txBody>
      </p:sp>
      <p:cxnSp>
        <p:nvCxnSpPr>
          <p:cNvPr id="34" name="Straight Connector 141">
            <a:extLst>
              <a:ext uri="{FF2B5EF4-FFF2-40B4-BE49-F238E27FC236}">
                <a16:creationId xmlns:a16="http://schemas.microsoft.com/office/drawing/2014/main" id="{CC551AAE-9438-46BC-8718-92C97DC3F5AF}"/>
              </a:ext>
            </a:extLst>
          </p:cNvPr>
          <p:cNvCxnSpPr>
            <a:cxnSpLocks/>
          </p:cNvCxnSpPr>
          <p:nvPr/>
        </p:nvCxnSpPr>
        <p:spPr>
          <a:xfrm flipV="1">
            <a:off x="3755295" y="400225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hevron 6">
            <a:extLst>
              <a:ext uri="{FF2B5EF4-FFF2-40B4-BE49-F238E27FC236}">
                <a16:creationId xmlns:a16="http://schemas.microsoft.com/office/drawing/2014/main" id="{ECCE6793-168D-4D4B-B8C8-D1E9AF44C3D1}"/>
              </a:ext>
            </a:extLst>
          </p:cNvPr>
          <p:cNvSpPr/>
          <p:nvPr/>
        </p:nvSpPr>
        <p:spPr>
          <a:xfrm>
            <a:off x="6617390" y="3532507"/>
            <a:ext cx="1244704" cy="432000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24/08/2021</a:t>
            </a:r>
          </a:p>
        </p:txBody>
      </p:sp>
      <p:sp>
        <p:nvSpPr>
          <p:cNvPr id="37" name="Chevron 5">
            <a:extLst>
              <a:ext uri="{FF2B5EF4-FFF2-40B4-BE49-F238E27FC236}">
                <a16:creationId xmlns:a16="http://schemas.microsoft.com/office/drawing/2014/main" id="{3F0C0612-6D53-4B99-8761-B8F2B28D5C32}"/>
              </a:ext>
            </a:extLst>
          </p:cNvPr>
          <p:cNvSpPr/>
          <p:nvPr/>
        </p:nvSpPr>
        <p:spPr>
          <a:xfrm>
            <a:off x="5596689" y="3539271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21/02/2021</a:t>
            </a:r>
          </a:p>
        </p:txBody>
      </p:sp>
    </p:spTree>
    <p:extLst>
      <p:ext uri="{BB962C8B-B14F-4D97-AF65-F5344CB8AC3E}">
        <p14:creationId xmlns:p14="http://schemas.microsoft.com/office/powerpoint/2010/main" val="254872178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0" grpId="0" animBg="1"/>
      <p:bldP spid="139" grpId="0" animBg="1"/>
      <p:bldP spid="176" grpId="0" animBg="1"/>
      <p:bldP spid="28" grpId="0" animBg="1"/>
      <p:bldP spid="30" grpId="0" animBg="1"/>
      <p:bldP spid="3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018" y="615445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Cronograma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Processual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5169F95-20CD-4D38-9DAB-B87143D7808B}"/>
              </a:ext>
            </a:extLst>
          </p:cNvPr>
          <p:cNvSpPr/>
          <p:nvPr/>
        </p:nvSpPr>
        <p:spPr>
          <a:xfrm>
            <a:off x="886645" y="1260934"/>
            <a:ext cx="788351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14754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cronograma da Verificação de Créditos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Chevron 5">
            <a:extLst>
              <a:ext uri="{FF2B5EF4-FFF2-40B4-BE49-F238E27FC236}">
                <a16:creationId xmlns:a16="http://schemas.microsoft.com/office/drawing/2014/main" id="{6753F581-9EBD-495E-A10F-C5AD220867F3}"/>
              </a:ext>
            </a:extLst>
          </p:cNvPr>
          <p:cNvSpPr/>
          <p:nvPr/>
        </p:nvSpPr>
        <p:spPr>
          <a:xfrm>
            <a:off x="2226682" y="3537619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03/08/2020</a:t>
            </a:r>
          </a:p>
        </p:txBody>
      </p:sp>
      <p:sp>
        <p:nvSpPr>
          <p:cNvPr id="139" name="Chevron 10">
            <a:extLst>
              <a:ext uri="{FF2B5EF4-FFF2-40B4-BE49-F238E27FC236}">
                <a16:creationId xmlns:a16="http://schemas.microsoft.com/office/drawing/2014/main" id="{FC7DAC96-B395-452C-933F-754D8228B4FA}"/>
              </a:ext>
            </a:extLst>
          </p:cNvPr>
          <p:cNvSpPr/>
          <p:nvPr/>
        </p:nvSpPr>
        <p:spPr>
          <a:xfrm>
            <a:off x="1125619" y="3537617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15/06/2020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F64124A-CDB9-4578-A053-75B6005A36DB}"/>
              </a:ext>
            </a:extLst>
          </p:cNvPr>
          <p:cNvCxnSpPr>
            <a:cxnSpLocks/>
          </p:cNvCxnSpPr>
          <p:nvPr/>
        </p:nvCxnSpPr>
        <p:spPr>
          <a:xfrm flipV="1">
            <a:off x="1379101" y="310818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41847E-AC7F-453A-98A2-A0B689107F84}"/>
              </a:ext>
            </a:extLst>
          </p:cNvPr>
          <p:cNvCxnSpPr>
            <a:cxnSpLocks/>
          </p:cNvCxnSpPr>
          <p:nvPr/>
        </p:nvCxnSpPr>
        <p:spPr>
          <a:xfrm flipV="1">
            <a:off x="2541699" y="400482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67896A-5C2D-4BEA-93B3-3541A629CEA9}"/>
              </a:ext>
            </a:extLst>
          </p:cNvPr>
          <p:cNvCxnSpPr>
            <a:cxnSpLocks/>
          </p:cNvCxnSpPr>
          <p:nvPr/>
        </p:nvCxnSpPr>
        <p:spPr>
          <a:xfrm flipV="1">
            <a:off x="3601343" y="3068731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2A2A613-8802-43F6-ABCA-0436AF15CB1A}"/>
              </a:ext>
            </a:extLst>
          </p:cNvPr>
          <p:cNvCxnSpPr>
            <a:cxnSpLocks/>
          </p:cNvCxnSpPr>
          <p:nvPr/>
        </p:nvCxnSpPr>
        <p:spPr>
          <a:xfrm flipV="1">
            <a:off x="4567410" y="4029254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17E06C-5623-4454-B00D-00734071E9CC}"/>
              </a:ext>
            </a:extLst>
          </p:cNvPr>
          <p:cNvCxnSpPr>
            <a:cxnSpLocks/>
          </p:cNvCxnSpPr>
          <p:nvPr/>
        </p:nvCxnSpPr>
        <p:spPr>
          <a:xfrm flipV="1">
            <a:off x="5808335" y="3079874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40F4769-1CCC-42D9-BE51-374551581D3E}"/>
              </a:ext>
            </a:extLst>
          </p:cNvPr>
          <p:cNvCxnSpPr>
            <a:cxnSpLocks/>
          </p:cNvCxnSpPr>
          <p:nvPr/>
        </p:nvCxnSpPr>
        <p:spPr>
          <a:xfrm flipV="1">
            <a:off x="6834323" y="4029253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5097E33-5EBE-47C7-B3AC-D3411086267D}"/>
              </a:ext>
            </a:extLst>
          </p:cNvPr>
          <p:cNvSpPr txBox="1"/>
          <p:nvPr/>
        </p:nvSpPr>
        <p:spPr>
          <a:xfrm>
            <a:off x="1260147" y="2818264"/>
            <a:ext cx="1546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F451B2-F816-4198-A0C1-EE0C6C83E604}"/>
              </a:ext>
            </a:extLst>
          </p:cNvPr>
          <p:cNvSpPr txBox="1"/>
          <p:nvPr/>
        </p:nvSpPr>
        <p:spPr>
          <a:xfrm>
            <a:off x="2334389" y="4458685"/>
            <a:ext cx="15899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contendo a relação de credores elaborada da Devedora (art. 52, § 1º, da LRF)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DF3C1C-5AC4-42A3-AF8B-F3C7FC1975D8}"/>
              </a:ext>
            </a:extLst>
          </p:cNvPr>
          <p:cNvSpPr txBox="1"/>
          <p:nvPr/>
        </p:nvSpPr>
        <p:spPr>
          <a:xfrm>
            <a:off x="5595526" y="2310433"/>
            <a:ext cx="201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2º edital contendo a relação de credores elaborada pela Administração Judicial (art. 7º, §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2º</a:t>
            </a:r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LRF)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C37904D-4EA1-4F57-BDB6-83C4E7A4EBC2}"/>
              </a:ext>
            </a:extLst>
          </p:cNvPr>
          <p:cNvSpPr txBox="1"/>
          <p:nvPr/>
        </p:nvSpPr>
        <p:spPr>
          <a:xfrm>
            <a:off x="3435080" y="2479710"/>
            <a:ext cx="1775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</a:t>
            </a:r>
            <a:r>
              <a:rPr lang="en-US" altLang="ko-K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4014CD4-12AC-47F3-8481-C9C5FEBB188E}"/>
              </a:ext>
            </a:extLst>
          </p:cNvPr>
          <p:cNvSpPr txBox="1"/>
          <p:nvPr/>
        </p:nvSpPr>
        <p:spPr>
          <a:xfrm>
            <a:off x="4296637" y="4458685"/>
            <a:ext cx="1961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Entrega pela Administração Judicial do relatório administrativo de verificação de créditos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E26902C-CF23-4E4D-A933-8F7BF7E56302}"/>
              </a:ext>
            </a:extLst>
          </p:cNvPr>
          <p:cNvSpPr txBox="1"/>
          <p:nvPr/>
        </p:nvSpPr>
        <p:spPr>
          <a:xfrm>
            <a:off x="6651544" y="4458685"/>
            <a:ext cx="1848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</a:t>
            </a:r>
          </a:p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B21CE47-D0DD-4347-9011-6973D362F72A}"/>
              </a:ext>
            </a:extLst>
          </p:cNvPr>
          <p:cNvSpPr txBox="1"/>
          <p:nvPr/>
        </p:nvSpPr>
        <p:spPr>
          <a:xfrm>
            <a:off x="7990662" y="4283209"/>
            <a:ext cx="111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pic>
        <p:nvPicPr>
          <p:cNvPr id="8" name="Graphic 7" descr="Clipboard Checked">
            <a:extLst>
              <a:ext uri="{FF2B5EF4-FFF2-40B4-BE49-F238E27FC236}">
                <a16:creationId xmlns:a16="http://schemas.microsoft.com/office/drawing/2014/main" id="{C3066EA1-10EA-4419-B0B5-CC2BF6605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90662" y="3212414"/>
            <a:ext cx="1117615" cy="1117615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24" name="Chevron 5">
            <a:extLst>
              <a:ext uri="{FF2B5EF4-FFF2-40B4-BE49-F238E27FC236}">
                <a16:creationId xmlns:a16="http://schemas.microsoft.com/office/drawing/2014/main" id="{522D5D57-0887-49F0-B5EE-B5FF7E82E398}"/>
              </a:ext>
            </a:extLst>
          </p:cNvPr>
          <p:cNvSpPr/>
          <p:nvPr/>
        </p:nvSpPr>
        <p:spPr>
          <a:xfrm>
            <a:off x="3319618" y="3535151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18/08/2020</a:t>
            </a:r>
          </a:p>
        </p:txBody>
      </p:sp>
      <p:sp>
        <p:nvSpPr>
          <p:cNvPr id="25" name="Chevron 5">
            <a:extLst>
              <a:ext uri="{FF2B5EF4-FFF2-40B4-BE49-F238E27FC236}">
                <a16:creationId xmlns:a16="http://schemas.microsoft.com/office/drawing/2014/main" id="{E250381F-3358-4ABD-95F1-81D6DB82ED74}"/>
              </a:ext>
            </a:extLst>
          </p:cNvPr>
          <p:cNvSpPr/>
          <p:nvPr/>
        </p:nvSpPr>
        <p:spPr>
          <a:xfrm>
            <a:off x="4433718" y="3532683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30/09/2020</a:t>
            </a:r>
          </a:p>
        </p:txBody>
      </p:sp>
      <p:sp>
        <p:nvSpPr>
          <p:cNvPr id="26" name="Chevron 5">
            <a:extLst>
              <a:ext uri="{FF2B5EF4-FFF2-40B4-BE49-F238E27FC236}">
                <a16:creationId xmlns:a16="http://schemas.microsoft.com/office/drawing/2014/main" id="{F475FACF-AE52-4B4F-9080-0089B2216C2A}"/>
              </a:ext>
            </a:extLst>
          </p:cNvPr>
          <p:cNvSpPr/>
          <p:nvPr/>
        </p:nvSpPr>
        <p:spPr>
          <a:xfrm>
            <a:off x="5544650" y="3530215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22/01/2021</a:t>
            </a:r>
          </a:p>
        </p:txBody>
      </p:sp>
      <p:sp>
        <p:nvSpPr>
          <p:cNvPr id="27" name="Chevron 6">
            <a:extLst>
              <a:ext uri="{FF2B5EF4-FFF2-40B4-BE49-F238E27FC236}">
                <a16:creationId xmlns:a16="http://schemas.microsoft.com/office/drawing/2014/main" id="{F6BD65BD-5625-4FA0-B691-3512832A2080}"/>
              </a:ext>
            </a:extLst>
          </p:cNvPr>
          <p:cNvSpPr/>
          <p:nvPr/>
        </p:nvSpPr>
        <p:spPr>
          <a:xfrm>
            <a:off x="6670360" y="3527239"/>
            <a:ext cx="1274893" cy="467211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05/02/2021</a:t>
            </a:r>
            <a:endParaRPr lang="en-US" sz="1100" b="1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09451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0" grpId="0" animBg="1"/>
      <p:bldP spid="13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33138D-F830-461F-864D-93F8BE569B49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1049235"/>
            <a:ext cx="3714750" cy="514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Quadro Societário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2.4. Quadro Funcional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2.5. Reunião com a Administração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2.6. Fiscalização das Atividades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4AE001-6FB3-45F0-AF68-5C76315324D0}"/>
              </a:ext>
            </a:extLst>
          </p:cNvPr>
          <p:cNvSpPr txBox="1">
            <a:spLocks/>
          </p:cNvSpPr>
          <p:nvPr/>
        </p:nvSpPr>
        <p:spPr>
          <a:xfrm>
            <a:off x="500953" y="3343303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BB56C83-E6C4-467A-AB86-342BA39724A4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3498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c 39">
            <a:extLst>
              <a:ext uri="{FF2B5EF4-FFF2-40B4-BE49-F238E27FC236}">
                <a16:creationId xmlns:a16="http://schemas.microsoft.com/office/drawing/2014/main" id="{C7A917A7-26B3-46B9-B06D-4A4A4E40BF87}"/>
              </a:ext>
            </a:extLst>
          </p:cNvPr>
          <p:cNvSpPr/>
          <p:nvPr/>
        </p:nvSpPr>
        <p:spPr>
          <a:xfrm>
            <a:off x="1238250" y="1947183"/>
            <a:ext cx="1485900" cy="1485900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A89A985-D654-4BD1-ADB2-401960D1A757}"/>
              </a:ext>
            </a:extLst>
          </p:cNvPr>
          <p:cNvSpPr/>
          <p:nvPr/>
        </p:nvSpPr>
        <p:spPr>
          <a:xfrm>
            <a:off x="2724150" y="1947183"/>
            <a:ext cx="1485900" cy="14859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8A8E3865-4EB3-4112-A783-401275891EB2}"/>
              </a:ext>
            </a:extLst>
          </p:cNvPr>
          <p:cNvSpPr/>
          <p:nvPr/>
        </p:nvSpPr>
        <p:spPr>
          <a:xfrm>
            <a:off x="4210050" y="1947183"/>
            <a:ext cx="1485900" cy="1485900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33CEF3B6-1603-4661-98A1-C522B934BCE3}"/>
              </a:ext>
            </a:extLst>
          </p:cNvPr>
          <p:cNvSpPr/>
          <p:nvPr/>
        </p:nvSpPr>
        <p:spPr>
          <a:xfrm>
            <a:off x="5695950" y="1947183"/>
            <a:ext cx="1485900" cy="1485900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98CB01B-DAB8-4894-B363-AB4AA7F94449}"/>
              </a:ext>
            </a:extLst>
          </p:cNvPr>
          <p:cNvSpPr/>
          <p:nvPr/>
        </p:nvSpPr>
        <p:spPr>
          <a:xfrm>
            <a:off x="7181850" y="1947183"/>
            <a:ext cx="1485900" cy="14859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AD5F93A-9FAC-4A59-BF18-B73F3B5CFBC8}"/>
              </a:ext>
            </a:extLst>
          </p:cNvPr>
          <p:cNvSpPr/>
          <p:nvPr/>
        </p:nvSpPr>
        <p:spPr>
          <a:xfrm>
            <a:off x="489685" y="3778250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22 de março de 2020, os Srs. Carlos e Eduardo Rech, Jean Carlos Cappelletti Moreira e Rodrigo Alex Cescon constituem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Bolt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Parafusos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Ltda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DF260B4-8A34-4026-8D80-D420CE73E354}"/>
              </a:ext>
            </a:extLst>
          </p:cNvPr>
          <p:cNvSpPr/>
          <p:nvPr/>
        </p:nvSpPr>
        <p:spPr>
          <a:xfrm>
            <a:off x="1960502" y="3778249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anos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 atividades foram marcados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expansão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dos negócios e conquista de clientes relevantes para a operação.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62DEF0-4402-499E-8461-DB645EAADB40}"/>
              </a:ext>
            </a:extLst>
          </p:cNvPr>
          <p:cNvSpPr/>
          <p:nvPr/>
        </p:nvSpPr>
        <p:spPr>
          <a:xfrm>
            <a:off x="3305605" y="3778250"/>
            <a:ext cx="1823972" cy="227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Devido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evolução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tecnológica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do setor, os sócios identificaram a necessidade de automatização da linha produtiva através da aquisição de novas máquinas e da contratação de profissionais com maior capacitação.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990248-D5CF-4742-86F4-22706F2FD854}"/>
              </a:ext>
            </a:extLst>
          </p:cNvPr>
          <p:cNvSpPr/>
          <p:nvPr/>
        </p:nvSpPr>
        <p:spPr>
          <a:xfrm>
            <a:off x="4932302" y="3818921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viabilizar a automatização da planta fabril, em outubro de 2018, ocorreu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mudança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sede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para um espaço maior.</a:t>
            </a:r>
            <a:endParaRPr lang="en-US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282C12-C25C-45E6-B6A2-95024C60E907}"/>
              </a:ext>
            </a:extLst>
          </p:cNvPr>
          <p:cNvSpPr/>
          <p:nvPr/>
        </p:nvSpPr>
        <p:spPr>
          <a:xfrm>
            <a:off x="6418202" y="3783296"/>
            <a:ext cx="1527295" cy="1834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nível de endividamento contraído para expandir o negócio foi potencializado pelos impactos significativos advindos da pandemia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COVID-19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712B0F-4B4F-4026-9685-14CF6CEC4F43}"/>
              </a:ext>
            </a:extLst>
          </p:cNvPr>
          <p:cNvSpPr txBox="1"/>
          <p:nvPr/>
        </p:nvSpPr>
        <p:spPr>
          <a:xfrm>
            <a:off x="1061755" y="147318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051E5D-768B-4C94-A76D-3AE647BA8EF1}"/>
              </a:ext>
            </a:extLst>
          </p:cNvPr>
          <p:cNvSpPr txBox="1"/>
          <p:nvPr/>
        </p:nvSpPr>
        <p:spPr>
          <a:xfrm>
            <a:off x="2547655" y="147318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EF0988-9807-4009-83B4-982AB326E24D}"/>
              </a:ext>
            </a:extLst>
          </p:cNvPr>
          <p:cNvSpPr txBox="1"/>
          <p:nvPr/>
        </p:nvSpPr>
        <p:spPr>
          <a:xfrm>
            <a:off x="3833674" y="1473180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2016-2017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C5BD73-A9CB-436F-A611-BA9C0EF7EAA9}"/>
              </a:ext>
            </a:extLst>
          </p:cNvPr>
          <p:cNvSpPr txBox="1"/>
          <p:nvPr/>
        </p:nvSpPr>
        <p:spPr>
          <a:xfrm>
            <a:off x="5466187" y="1482963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1A4E28-EC4D-468B-9277-DB69E45D1895}"/>
              </a:ext>
            </a:extLst>
          </p:cNvPr>
          <p:cNvSpPr txBox="1"/>
          <p:nvPr/>
        </p:nvSpPr>
        <p:spPr>
          <a:xfrm>
            <a:off x="6969844" y="1482963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2020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3E435CE-A4FC-42D5-A2EE-57CB69B19C67}"/>
              </a:ext>
            </a:extLst>
          </p:cNvPr>
          <p:cNvSpPr/>
          <p:nvPr/>
        </p:nvSpPr>
        <p:spPr>
          <a:xfrm>
            <a:off x="23587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97E447-BAFE-4CEF-ACF1-6EF5DDF1E2D5}"/>
              </a:ext>
            </a:extLst>
          </p:cNvPr>
          <p:cNvSpPr/>
          <p:nvPr/>
        </p:nvSpPr>
        <p:spPr>
          <a:xfrm>
            <a:off x="38446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65D4C92-9122-4D54-A763-A92C60051AEA}"/>
              </a:ext>
            </a:extLst>
          </p:cNvPr>
          <p:cNvSpPr/>
          <p:nvPr/>
        </p:nvSpPr>
        <p:spPr>
          <a:xfrm>
            <a:off x="8728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CE0A76-5E6E-4A26-B29F-E616913CB721}"/>
              </a:ext>
            </a:extLst>
          </p:cNvPr>
          <p:cNvSpPr/>
          <p:nvPr/>
        </p:nvSpPr>
        <p:spPr>
          <a:xfrm>
            <a:off x="68164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E18D9B0-0A23-4C07-B1AD-1ED81B959C15}"/>
              </a:ext>
            </a:extLst>
          </p:cNvPr>
          <p:cNvSpPr/>
          <p:nvPr/>
        </p:nvSpPr>
        <p:spPr>
          <a:xfrm>
            <a:off x="53305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3" name="Graphic 2" descr="Downward trend graph">
            <a:extLst>
              <a:ext uri="{FF2B5EF4-FFF2-40B4-BE49-F238E27FC236}">
                <a16:creationId xmlns:a16="http://schemas.microsoft.com/office/drawing/2014/main" id="{458C1FAD-0BF4-4D00-AA4F-8B5FAEEB2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5740" y="2949269"/>
            <a:ext cx="578317" cy="578317"/>
          </a:xfrm>
          <a:prstGeom prst="rect">
            <a:avLst/>
          </a:prstGeom>
        </p:spPr>
      </p:pic>
      <p:pic>
        <p:nvPicPr>
          <p:cNvPr id="89" name="Graphic 88" descr="Good Idea">
            <a:extLst>
              <a:ext uri="{FF2B5EF4-FFF2-40B4-BE49-F238E27FC236}">
                <a16:creationId xmlns:a16="http://schemas.microsoft.com/office/drawing/2014/main" id="{16D4F8F2-02DA-4BF1-840E-E5DD6EDE2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1285" y="2949268"/>
            <a:ext cx="578317" cy="578317"/>
          </a:xfrm>
          <a:prstGeom prst="rect">
            <a:avLst/>
          </a:prstGeom>
        </p:spPr>
      </p:pic>
      <p:pic>
        <p:nvPicPr>
          <p:cNvPr id="90" name="Graphic 89" descr="Bar graph with upward trend">
            <a:extLst>
              <a:ext uri="{FF2B5EF4-FFF2-40B4-BE49-F238E27FC236}">
                <a16:creationId xmlns:a16="http://schemas.microsoft.com/office/drawing/2014/main" id="{8F2AD391-DC7A-48A5-90F8-2914C05AA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50147" y="2949267"/>
            <a:ext cx="578317" cy="578317"/>
          </a:xfrm>
          <a:prstGeom prst="rect">
            <a:avLst/>
          </a:prstGeom>
        </p:spPr>
      </p:pic>
      <p:pic>
        <p:nvPicPr>
          <p:cNvPr id="93" name="Graphic 92" descr="Robot Hand">
            <a:extLst>
              <a:ext uri="{FF2B5EF4-FFF2-40B4-BE49-F238E27FC236}">
                <a16:creationId xmlns:a16="http://schemas.microsoft.com/office/drawing/2014/main" id="{255F9D3D-6EAC-4224-A3A8-DADFCD17A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51507" y="2930132"/>
            <a:ext cx="578317" cy="578317"/>
          </a:xfrm>
          <a:prstGeom prst="rect">
            <a:avLst/>
          </a:prstGeom>
        </p:spPr>
      </p:pic>
      <p:pic>
        <p:nvPicPr>
          <p:cNvPr id="94" name="Graphic 93" descr="Factory">
            <a:extLst>
              <a:ext uri="{FF2B5EF4-FFF2-40B4-BE49-F238E27FC236}">
                <a16:creationId xmlns:a16="http://schemas.microsoft.com/office/drawing/2014/main" id="{C105C1C2-B39B-4268-963F-BD2D4C4982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29377" y="2949266"/>
            <a:ext cx="578317" cy="578317"/>
          </a:xfrm>
          <a:prstGeom prst="rect">
            <a:avLst/>
          </a:prstGeom>
        </p:spPr>
      </p:pic>
      <p:pic>
        <p:nvPicPr>
          <p:cNvPr id="96" name="Graphic 95" descr="Scales of justice">
            <a:extLst>
              <a:ext uri="{FF2B5EF4-FFF2-40B4-BE49-F238E27FC236}">
                <a16:creationId xmlns:a16="http://schemas.microsoft.com/office/drawing/2014/main" id="{D141A65D-B60E-4262-9FCF-E27011178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8942" y="2701306"/>
            <a:ext cx="1117615" cy="1117615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B504C8A8-66D3-4EE4-885D-46B1A411CA2E}"/>
              </a:ext>
            </a:extLst>
          </p:cNvPr>
          <p:cNvSpPr txBox="1">
            <a:spLocks/>
          </p:cNvSpPr>
          <p:nvPr/>
        </p:nvSpPr>
        <p:spPr>
          <a:xfrm>
            <a:off x="7855466" y="3783296"/>
            <a:ext cx="1624565" cy="885349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Pedido de Recuperação Judicial ajuizado em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 de junho de 2020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0673019-0A24-47C2-8AA0-8EA9294FF48D}"/>
              </a:ext>
            </a:extLst>
          </p:cNvPr>
          <p:cNvSpPr/>
          <p:nvPr/>
        </p:nvSpPr>
        <p:spPr>
          <a:xfrm>
            <a:off x="471016" y="6265092"/>
            <a:ext cx="830393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dia 04 de abril de 2018, o Sr. Rodrigo Alex Cescon passou a não mais compor o quadro societário da Empresa, sendo suas cotas igualmente distribuídas estre os demais sócios da Empresa.</a:t>
            </a:r>
            <a:endParaRPr lang="en-US" sz="11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121616-6E9C-46C7-B07A-781C9D270147}"/>
              </a:ext>
            </a:extLst>
          </p:cNvPr>
          <p:cNvSpPr txBox="1"/>
          <p:nvPr/>
        </p:nvSpPr>
        <p:spPr>
          <a:xfrm>
            <a:off x="1064018" y="615445"/>
            <a:ext cx="4878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2.1 Histórico da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Recuperanda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914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97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8742">
            <a:extLst>
              <a:ext uri="{FF2B5EF4-FFF2-40B4-BE49-F238E27FC236}">
                <a16:creationId xmlns:a16="http://schemas.microsoft.com/office/drawing/2014/main" id="{16CB5F09-D5A1-4434-B12E-6CA14192B05F}"/>
              </a:ext>
            </a:extLst>
          </p:cNvPr>
          <p:cNvSpPr/>
          <p:nvPr/>
        </p:nvSpPr>
        <p:spPr>
          <a:xfrm flipV="1">
            <a:off x="1070415" y="3276972"/>
            <a:ext cx="2752976" cy="24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8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lang="pt-BR" sz="90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Shape 8723">
            <a:extLst>
              <a:ext uri="{FF2B5EF4-FFF2-40B4-BE49-F238E27FC236}">
                <a16:creationId xmlns:a16="http://schemas.microsoft.com/office/drawing/2014/main" id="{259264F1-7D41-4E42-AE18-0238C49F7228}"/>
              </a:ext>
            </a:extLst>
          </p:cNvPr>
          <p:cNvSpPr/>
          <p:nvPr/>
        </p:nvSpPr>
        <p:spPr>
          <a:xfrm>
            <a:off x="957995" y="1862294"/>
            <a:ext cx="2752978" cy="900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Rio Prata Indústria de Fixadores Ltda.</a:t>
            </a:r>
            <a:endParaRPr lang="pt-BR" sz="24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3" name="Shape 8713">
            <a:extLst>
              <a:ext uri="{FF2B5EF4-FFF2-40B4-BE49-F238E27FC236}">
                <a16:creationId xmlns:a16="http://schemas.microsoft.com/office/drawing/2014/main" id="{098091F0-A1E5-4DF8-9A68-281065A44C23}"/>
              </a:ext>
            </a:extLst>
          </p:cNvPr>
          <p:cNvSpPr/>
          <p:nvPr/>
        </p:nvSpPr>
        <p:spPr>
          <a:xfrm>
            <a:off x="603261" y="2581119"/>
            <a:ext cx="3540849" cy="652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788" b="1">
                <a:solidFill>
                  <a:sysClr val="windowText" lastClr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Source Sans Pro Light" panose="020B0403030403020204" pitchFamily="34" charset="0"/>
              </a:rPr>
              <a:t>CNPJ: 11.726.580/0001-15</a:t>
            </a:r>
            <a:endParaRPr sz="2400">
              <a:solidFill>
                <a:srgbClr val="000000"/>
              </a:solidFill>
              <a:latin typeface="Source Sans Pro Light" panose="020B0403030403020204" pitchFamily="34" charset="0"/>
              <a:sym typeface="Arimo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3FA3B1-2F62-43EE-9AD6-D6EF341A5707}"/>
              </a:ext>
            </a:extLst>
          </p:cNvPr>
          <p:cNvGrpSpPr/>
          <p:nvPr/>
        </p:nvGrpSpPr>
        <p:grpSpPr>
          <a:xfrm>
            <a:off x="4597954" y="1482633"/>
            <a:ext cx="4704785" cy="4443220"/>
            <a:chOff x="2352696" y="655466"/>
            <a:chExt cx="6934240" cy="5936004"/>
          </a:xfrm>
        </p:grpSpPr>
        <p:grpSp>
          <p:nvGrpSpPr>
            <p:cNvPr id="35" name="Group 1451">
              <a:extLst>
                <a:ext uri="{FF2B5EF4-FFF2-40B4-BE49-F238E27FC236}">
                  <a16:creationId xmlns:a16="http://schemas.microsoft.com/office/drawing/2014/main" id="{BD5BE0DD-2AA2-491E-9EAE-B1E88A577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696" y="655466"/>
              <a:ext cx="6934240" cy="5936004"/>
              <a:chOff x="3131" y="1566"/>
              <a:chExt cx="6201" cy="588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Freeform 1272">
                <a:extLst>
                  <a:ext uri="{FF2B5EF4-FFF2-40B4-BE49-F238E27FC236}">
                    <a16:creationId xmlns:a16="http://schemas.microsoft.com/office/drawing/2014/main" id="{C553F462-E69F-48D0-A650-686B633D0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3871"/>
                <a:ext cx="57" cy="9"/>
              </a:xfrm>
              <a:custGeom>
                <a:avLst/>
                <a:gdLst>
                  <a:gd name="T0" fmla="*/ 2 w 120"/>
                  <a:gd name="T1" fmla="*/ 8 h 18"/>
                  <a:gd name="T2" fmla="*/ 43 w 120"/>
                  <a:gd name="T3" fmla="*/ 3 h 18"/>
                  <a:gd name="T4" fmla="*/ 61 w 120"/>
                  <a:gd name="T5" fmla="*/ 17 h 18"/>
                  <a:gd name="T6" fmla="*/ 2 w 120"/>
                  <a:gd name="T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8">
                    <a:moveTo>
                      <a:pt x="2" y="8"/>
                    </a:moveTo>
                    <a:cubicBezTo>
                      <a:pt x="0" y="3"/>
                      <a:pt x="18" y="0"/>
                      <a:pt x="43" y="3"/>
                    </a:cubicBezTo>
                    <a:cubicBezTo>
                      <a:pt x="113" y="9"/>
                      <a:pt x="120" y="16"/>
                      <a:pt x="61" y="17"/>
                    </a:cubicBezTo>
                    <a:cubicBezTo>
                      <a:pt x="32" y="18"/>
                      <a:pt x="6" y="1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38" name="Freeform 1336">
                <a:extLst>
                  <a:ext uri="{FF2B5EF4-FFF2-40B4-BE49-F238E27FC236}">
                    <a16:creationId xmlns:a16="http://schemas.microsoft.com/office/drawing/2014/main" id="{BBD203CB-D1B8-40F0-8A64-DA4F7E01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2439"/>
                <a:ext cx="3251" cy="3390"/>
              </a:xfrm>
              <a:custGeom>
                <a:avLst/>
                <a:gdLst>
                  <a:gd name="T0" fmla="*/ 4989 w 6773"/>
                  <a:gd name="T1" fmla="*/ 5579 h 6286"/>
                  <a:gd name="T2" fmla="*/ 4474 w 6773"/>
                  <a:gd name="T3" fmla="*/ 5444 h 6286"/>
                  <a:gd name="T4" fmla="*/ 4150 w 6773"/>
                  <a:gd name="T5" fmla="*/ 5275 h 6286"/>
                  <a:gd name="T6" fmla="*/ 3829 w 6773"/>
                  <a:gd name="T7" fmla="*/ 5108 h 6286"/>
                  <a:gd name="T8" fmla="*/ 3590 w 6773"/>
                  <a:gd name="T9" fmla="*/ 4803 h 6286"/>
                  <a:gd name="T10" fmla="*/ 3249 w 6773"/>
                  <a:gd name="T11" fmla="*/ 4508 h 6286"/>
                  <a:gd name="T12" fmla="*/ 2962 w 6773"/>
                  <a:gd name="T13" fmla="*/ 4779 h 6286"/>
                  <a:gd name="T14" fmla="*/ 2594 w 6773"/>
                  <a:gd name="T15" fmla="*/ 4892 h 6286"/>
                  <a:gd name="T16" fmla="*/ 2471 w 6773"/>
                  <a:gd name="T17" fmla="*/ 4349 h 6286"/>
                  <a:gd name="T18" fmla="*/ 2187 w 6773"/>
                  <a:gd name="T19" fmla="*/ 4055 h 6286"/>
                  <a:gd name="T20" fmla="*/ 1937 w 6773"/>
                  <a:gd name="T21" fmla="*/ 3861 h 6286"/>
                  <a:gd name="T22" fmla="*/ 1721 w 6773"/>
                  <a:gd name="T23" fmla="*/ 3680 h 6286"/>
                  <a:gd name="T24" fmla="*/ 1550 w 6773"/>
                  <a:gd name="T25" fmla="*/ 3487 h 6286"/>
                  <a:gd name="T26" fmla="*/ 1123 w 6773"/>
                  <a:gd name="T27" fmla="*/ 3284 h 6286"/>
                  <a:gd name="T28" fmla="*/ 762 w 6773"/>
                  <a:gd name="T29" fmla="*/ 3336 h 6286"/>
                  <a:gd name="T30" fmla="*/ 421 w 6773"/>
                  <a:gd name="T31" fmla="*/ 3567 h 6286"/>
                  <a:gd name="T32" fmla="*/ 193 w 6773"/>
                  <a:gd name="T33" fmla="*/ 3567 h 6286"/>
                  <a:gd name="T34" fmla="*/ 56 w 6773"/>
                  <a:gd name="T35" fmla="*/ 3419 h 6286"/>
                  <a:gd name="T36" fmla="*/ 750 w 6773"/>
                  <a:gd name="T37" fmla="*/ 2767 h 6286"/>
                  <a:gd name="T38" fmla="*/ 1340 w 6773"/>
                  <a:gd name="T39" fmla="*/ 2172 h 6286"/>
                  <a:gd name="T40" fmla="*/ 1686 w 6773"/>
                  <a:gd name="T41" fmla="*/ 1698 h 6286"/>
                  <a:gd name="T42" fmla="*/ 2123 w 6773"/>
                  <a:gd name="T43" fmla="*/ 1249 h 6286"/>
                  <a:gd name="T44" fmla="*/ 2760 w 6773"/>
                  <a:gd name="T45" fmla="*/ 664 h 6286"/>
                  <a:gd name="T46" fmla="*/ 3134 w 6773"/>
                  <a:gd name="T47" fmla="*/ 480 h 6286"/>
                  <a:gd name="T48" fmla="*/ 3232 w 6773"/>
                  <a:gd name="T49" fmla="*/ 104 h 6286"/>
                  <a:gd name="T50" fmla="*/ 3469 w 6773"/>
                  <a:gd name="T51" fmla="*/ 18 h 6286"/>
                  <a:gd name="T52" fmla="*/ 3631 w 6773"/>
                  <a:gd name="T53" fmla="*/ 288 h 6286"/>
                  <a:gd name="T54" fmla="*/ 3385 w 6773"/>
                  <a:gd name="T55" fmla="*/ 449 h 6286"/>
                  <a:gd name="T56" fmla="*/ 3079 w 6773"/>
                  <a:gd name="T57" fmla="*/ 721 h 6286"/>
                  <a:gd name="T58" fmla="*/ 3054 w 6773"/>
                  <a:gd name="T59" fmla="*/ 922 h 6286"/>
                  <a:gd name="T60" fmla="*/ 3381 w 6773"/>
                  <a:gd name="T61" fmla="*/ 1073 h 6286"/>
                  <a:gd name="T62" fmla="*/ 3679 w 6773"/>
                  <a:gd name="T63" fmla="*/ 1411 h 6286"/>
                  <a:gd name="T64" fmla="*/ 3730 w 6773"/>
                  <a:gd name="T65" fmla="*/ 1855 h 6286"/>
                  <a:gd name="T66" fmla="*/ 4150 w 6773"/>
                  <a:gd name="T67" fmla="*/ 1893 h 6286"/>
                  <a:gd name="T68" fmla="*/ 4469 w 6773"/>
                  <a:gd name="T69" fmla="*/ 2361 h 6286"/>
                  <a:gd name="T70" fmla="*/ 4329 w 6773"/>
                  <a:gd name="T71" fmla="*/ 2602 h 6286"/>
                  <a:gd name="T72" fmla="*/ 4016 w 6773"/>
                  <a:gd name="T73" fmla="*/ 2603 h 6286"/>
                  <a:gd name="T74" fmla="*/ 3745 w 6773"/>
                  <a:gd name="T75" fmla="*/ 3232 h 6286"/>
                  <a:gd name="T76" fmla="*/ 4002 w 6773"/>
                  <a:gd name="T77" fmla="*/ 3228 h 6286"/>
                  <a:gd name="T78" fmla="*/ 4389 w 6773"/>
                  <a:gd name="T79" fmla="*/ 3284 h 6286"/>
                  <a:gd name="T80" fmla="*/ 5095 w 6773"/>
                  <a:gd name="T81" fmla="*/ 3067 h 6286"/>
                  <a:gd name="T82" fmla="*/ 5649 w 6773"/>
                  <a:gd name="T83" fmla="*/ 3029 h 6286"/>
                  <a:gd name="T84" fmla="*/ 6012 w 6773"/>
                  <a:gd name="T85" fmla="*/ 3238 h 6286"/>
                  <a:gd name="T86" fmla="*/ 5887 w 6773"/>
                  <a:gd name="T87" fmla="*/ 3514 h 6286"/>
                  <a:gd name="T88" fmla="*/ 5935 w 6773"/>
                  <a:gd name="T89" fmla="*/ 3848 h 6286"/>
                  <a:gd name="T90" fmla="*/ 6148 w 6773"/>
                  <a:gd name="T91" fmla="*/ 3973 h 6286"/>
                  <a:gd name="T92" fmla="*/ 6185 w 6773"/>
                  <a:gd name="T93" fmla="*/ 4413 h 6286"/>
                  <a:gd name="T94" fmla="*/ 6554 w 6773"/>
                  <a:gd name="T95" fmla="*/ 4661 h 6286"/>
                  <a:gd name="T96" fmla="*/ 6705 w 6773"/>
                  <a:gd name="T97" fmla="*/ 4907 h 6286"/>
                  <a:gd name="T98" fmla="*/ 6512 w 6773"/>
                  <a:gd name="T99" fmla="*/ 5253 h 6286"/>
                  <a:gd name="T100" fmla="*/ 6206 w 6773"/>
                  <a:gd name="T101" fmla="*/ 5430 h 6286"/>
                  <a:gd name="T102" fmla="*/ 5998 w 6773"/>
                  <a:gd name="T103" fmla="*/ 6061 h 6286"/>
                  <a:gd name="T104" fmla="*/ 5870 w 6773"/>
                  <a:gd name="T105" fmla="*/ 6254 h 6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73" h="6286">
                    <a:moveTo>
                      <a:pt x="5450" y="6072"/>
                    </a:moveTo>
                    <a:cubicBezTo>
                      <a:pt x="5296" y="5955"/>
                      <a:pt x="5165" y="5855"/>
                      <a:pt x="5159" y="5849"/>
                    </a:cubicBezTo>
                    <a:cubicBezTo>
                      <a:pt x="5152" y="5843"/>
                      <a:pt x="5146" y="5821"/>
                      <a:pt x="5144" y="5799"/>
                    </a:cubicBezTo>
                    <a:cubicBezTo>
                      <a:pt x="5143" y="5778"/>
                      <a:pt x="5127" y="5739"/>
                      <a:pt x="5110" y="5714"/>
                    </a:cubicBezTo>
                    <a:cubicBezTo>
                      <a:pt x="5093" y="5688"/>
                      <a:pt x="5070" y="5653"/>
                      <a:pt x="5060" y="5636"/>
                    </a:cubicBezTo>
                    <a:cubicBezTo>
                      <a:pt x="5049" y="5617"/>
                      <a:pt x="5018" y="5593"/>
                      <a:pt x="4989" y="5579"/>
                    </a:cubicBezTo>
                    <a:cubicBezTo>
                      <a:pt x="4960" y="5567"/>
                      <a:pt x="4937" y="5549"/>
                      <a:pt x="4937" y="5542"/>
                    </a:cubicBezTo>
                    <a:cubicBezTo>
                      <a:pt x="4937" y="5521"/>
                      <a:pt x="4909" y="5511"/>
                      <a:pt x="4846" y="5511"/>
                    </a:cubicBezTo>
                    <a:cubicBezTo>
                      <a:pt x="4819" y="5511"/>
                      <a:pt x="4762" y="5499"/>
                      <a:pt x="4723" y="5484"/>
                    </a:cubicBezTo>
                    <a:cubicBezTo>
                      <a:pt x="4660" y="5463"/>
                      <a:pt x="4641" y="5461"/>
                      <a:pt x="4579" y="5472"/>
                    </a:cubicBezTo>
                    <a:lnTo>
                      <a:pt x="4507" y="5486"/>
                    </a:lnTo>
                    <a:lnTo>
                      <a:pt x="4474" y="5444"/>
                    </a:lnTo>
                    <a:cubicBezTo>
                      <a:pt x="4454" y="5423"/>
                      <a:pt x="4439" y="5400"/>
                      <a:pt x="4437" y="5396"/>
                    </a:cubicBezTo>
                    <a:cubicBezTo>
                      <a:pt x="4437" y="5389"/>
                      <a:pt x="4424" y="5386"/>
                      <a:pt x="4406" y="5386"/>
                    </a:cubicBezTo>
                    <a:cubicBezTo>
                      <a:pt x="4379" y="5386"/>
                      <a:pt x="4325" y="5348"/>
                      <a:pt x="4325" y="5328"/>
                    </a:cubicBezTo>
                    <a:cubicBezTo>
                      <a:pt x="4325" y="5324"/>
                      <a:pt x="4305" y="5296"/>
                      <a:pt x="4280" y="5266"/>
                    </a:cubicBezTo>
                    <a:cubicBezTo>
                      <a:pt x="4235" y="5211"/>
                      <a:pt x="4175" y="5189"/>
                      <a:pt x="4175" y="5228"/>
                    </a:cubicBezTo>
                    <a:cubicBezTo>
                      <a:pt x="4175" y="5237"/>
                      <a:pt x="4164" y="5259"/>
                      <a:pt x="4150" y="5275"/>
                    </a:cubicBezTo>
                    <a:lnTo>
                      <a:pt x="4126" y="5307"/>
                    </a:lnTo>
                    <a:lnTo>
                      <a:pt x="4060" y="5275"/>
                    </a:lnTo>
                    <a:cubicBezTo>
                      <a:pt x="4024" y="5258"/>
                      <a:pt x="3989" y="5237"/>
                      <a:pt x="3981" y="5227"/>
                    </a:cubicBezTo>
                    <a:cubicBezTo>
                      <a:pt x="3975" y="5218"/>
                      <a:pt x="3944" y="5205"/>
                      <a:pt x="3912" y="5200"/>
                    </a:cubicBezTo>
                    <a:cubicBezTo>
                      <a:pt x="3865" y="5193"/>
                      <a:pt x="3855" y="5187"/>
                      <a:pt x="3852" y="5161"/>
                    </a:cubicBezTo>
                    <a:cubicBezTo>
                      <a:pt x="3850" y="5143"/>
                      <a:pt x="3839" y="5119"/>
                      <a:pt x="3829" y="5108"/>
                    </a:cubicBezTo>
                    <a:cubicBezTo>
                      <a:pt x="3819" y="5097"/>
                      <a:pt x="3800" y="5069"/>
                      <a:pt x="3789" y="5046"/>
                    </a:cubicBezTo>
                    <a:cubicBezTo>
                      <a:pt x="3776" y="5023"/>
                      <a:pt x="3752" y="5002"/>
                      <a:pt x="3736" y="4998"/>
                    </a:cubicBezTo>
                    <a:cubicBezTo>
                      <a:pt x="3712" y="4992"/>
                      <a:pt x="3707" y="4983"/>
                      <a:pt x="3710" y="4959"/>
                    </a:cubicBezTo>
                    <a:cubicBezTo>
                      <a:pt x="3712" y="4942"/>
                      <a:pt x="3705" y="4919"/>
                      <a:pt x="3695" y="4911"/>
                    </a:cubicBezTo>
                    <a:cubicBezTo>
                      <a:pt x="3684" y="4902"/>
                      <a:pt x="3675" y="4883"/>
                      <a:pt x="3675" y="4868"/>
                    </a:cubicBezTo>
                    <a:cubicBezTo>
                      <a:pt x="3675" y="4839"/>
                      <a:pt x="3640" y="4812"/>
                      <a:pt x="3590" y="4803"/>
                    </a:cubicBezTo>
                    <a:cubicBezTo>
                      <a:pt x="3546" y="4794"/>
                      <a:pt x="3537" y="4788"/>
                      <a:pt x="3546" y="4766"/>
                    </a:cubicBezTo>
                    <a:cubicBezTo>
                      <a:pt x="3555" y="4742"/>
                      <a:pt x="3504" y="4686"/>
                      <a:pt x="3473" y="4686"/>
                    </a:cubicBezTo>
                    <a:cubicBezTo>
                      <a:pt x="3460" y="4686"/>
                      <a:pt x="3450" y="4680"/>
                      <a:pt x="3450" y="4674"/>
                    </a:cubicBezTo>
                    <a:cubicBezTo>
                      <a:pt x="3450" y="4654"/>
                      <a:pt x="3393" y="4598"/>
                      <a:pt x="3373" y="4598"/>
                    </a:cubicBezTo>
                    <a:cubicBezTo>
                      <a:pt x="3362" y="4598"/>
                      <a:pt x="3344" y="4577"/>
                      <a:pt x="3330" y="4552"/>
                    </a:cubicBezTo>
                    <a:cubicBezTo>
                      <a:pt x="3306" y="4507"/>
                      <a:pt x="3301" y="4504"/>
                      <a:pt x="3249" y="4508"/>
                    </a:cubicBezTo>
                    <a:cubicBezTo>
                      <a:pt x="3175" y="4513"/>
                      <a:pt x="3127" y="4557"/>
                      <a:pt x="3150" y="4598"/>
                    </a:cubicBezTo>
                    <a:cubicBezTo>
                      <a:pt x="3161" y="4621"/>
                      <a:pt x="3161" y="4633"/>
                      <a:pt x="3150" y="4655"/>
                    </a:cubicBezTo>
                    <a:cubicBezTo>
                      <a:pt x="3137" y="4678"/>
                      <a:pt x="3126" y="4683"/>
                      <a:pt x="3091" y="4678"/>
                    </a:cubicBezTo>
                    <a:cubicBezTo>
                      <a:pt x="3059" y="4674"/>
                      <a:pt x="3048" y="4678"/>
                      <a:pt x="3041" y="4696"/>
                    </a:cubicBezTo>
                    <a:cubicBezTo>
                      <a:pt x="3031" y="4722"/>
                      <a:pt x="2993" y="4761"/>
                      <a:pt x="2975" y="4761"/>
                    </a:cubicBezTo>
                    <a:cubicBezTo>
                      <a:pt x="2969" y="4761"/>
                      <a:pt x="2962" y="4769"/>
                      <a:pt x="2962" y="4779"/>
                    </a:cubicBezTo>
                    <a:cubicBezTo>
                      <a:pt x="2962" y="4792"/>
                      <a:pt x="2950" y="4798"/>
                      <a:pt x="2926" y="4798"/>
                    </a:cubicBezTo>
                    <a:cubicBezTo>
                      <a:pt x="2906" y="4798"/>
                      <a:pt x="2887" y="4805"/>
                      <a:pt x="2882" y="4817"/>
                    </a:cubicBezTo>
                    <a:cubicBezTo>
                      <a:pt x="2879" y="4827"/>
                      <a:pt x="2866" y="4836"/>
                      <a:pt x="2854" y="4836"/>
                    </a:cubicBezTo>
                    <a:cubicBezTo>
                      <a:pt x="2841" y="4836"/>
                      <a:pt x="2825" y="4846"/>
                      <a:pt x="2816" y="4859"/>
                    </a:cubicBezTo>
                    <a:cubicBezTo>
                      <a:pt x="2801" y="4883"/>
                      <a:pt x="2785" y="4886"/>
                      <a:pt x="2662" y="4889"/>
                    </a:cubicBezTo>
                    <a:lnTo>
                      <a:pt x="2594" y="4892"/>
                    </a:lnTo>
                    <a:lnTo>
                      <a:pt x="2596" y="4754"/>
                    </a:lnTo>
                    <a:cubicBezTo>
                      <a:pt x="2599" y="4679"/>
                      <a:pt x="2606" y="4602"/>
                      <a:pt x="2614" y="4583"/>
                    </a:cubicBezTo>
                    <a:cubicBezTo>
                      <a:pt x="2626" y="4553"/>
                      <a:pt x="2624" y="4538"/>
                      <a:pt x="2595" y="4479"/>
                    </a:cubicBezTo>
                    <a:cubicBezTo>
                      <a:pt x="2577" y="4441"/>
                      <a:pt x="2552" y="4405"/>
                      <a:pt x="2540" y="4402"/>
                    </a:cubicBezTo>
                    <a:cubicBezTo>
                      <a:pt x="2529" y="4397"/>
                      <a:pt x="2511" y="4383"/>
                      <a:pt x="2502" y="4371"/>
                    </a:cubicBezTo>
                    <a:cubicBezTo>
                      <a:pt x="2493" y="4358"/>
                      <a:pt x="2479" y="4348"/>
                      <a:pt x="2471" y="4349"/>
                    </a:cubicBezTo>
                    <a:cubicBezTo>
                      <a:pt x="2431" y="4355"/>
                      <a:pt x="2371" y="4305"/>
                      <a:pt x="2381" y="4277"/>
                    </a:cubicBezTo>
                    <a:cubicBezTo>
                      <a:pt x="2384" y="4268"/>
                      <a:pt x="2376" y="4254"/>
                      <a:pt x="2365" y="4246"/>
                    </a:cubicBezTo>
                    <a:cubicBezTo>
                      <a:pt x="2352" y="4237"/>
                      <a:pt x="2337" y="4207"/>
                      <a:pt x="2331" y="4179"/>
                    </a:cubicBezTo>
                    <a:cubicBezTo>
                      <a:pt x="2320" y="4136"/>
                      <a:pt x="2314" y="4129"/>
                      <a:pt x="2279" y="4125"/>
                    </a:cubicBezTo>
                    <a:cubicBezTo>
                      <a:pt x="2250" y="4123"/>
                      <a:pt x="2237" y="4116"/>
                      <a:pt x="2237" y="4100"/>
                    </a:cubicBezTo>
                    <a:cubicBezTo>
                      <a:pt x="2237" y="4088"/>
                      <a:pt x="2216" y="4069"/>
                      <a:pt x="2187" y="4055"/>
                    </a:cubicBezTo>
                    <a:cubicBezTo>
                      <a:pt x="2155" y="4039"/>
                      <a:pt x="2137" y="4023"/>
                      <a:pt x="2137" y="4007"/>
                    </a:cubicBezTo>
                    <a:cubicBezTo>
                      <a:pt x="2137" y="3987"/>
                      <a:pt x="2131" y="3984"/>
                      <a:pt x="2105" y="3991"/>
                    </a:cubicBezTo>
                    <a:cubicBezTo>
                      <a:pt x="2080" y="3997"/>
                      <a:pt x="2068" y="3992"/>
                      <a:pt x="2048" y="3967"/>
                    </a:cubicBezTo>
                    <a:cubicBezTo>
                      <a:pt x="2031" y="3946"/>
                      <a:pt x="2014" y="3936"/>
                      <a:pt x="2000" y="3939"/>
                    </a:cubicBezTo>
                    <a:cubicBezTo>
                      <a:pt x="1985" y="3943"/>
                      <a:pt x="1973" y="3934"/>
                      <a:pt x="1962" y="3912"/>
                    </a:cubicBezTo>
                    <a:cubicBezTo>
                      <a:pt x="1954" y="3894"/>
                      <a:pt x="1943" y="3871"/>
                      <a:pt x="1937" y="3861"/>
                    </a:cubicBezTo>
                    <a:cubicBezTo>
                      <a:pt x="1932" y="3850"/>
                      <a:pt x="1916" y="3841"/>
                      <a:pt x="1901" y="3838"/>
                    </a:cubicBezTo>
                    <a:cubicBezTo>
                      <a:pt x="1886" y="3836"/>
                      <a:pt x="1875" y="3824"/>
                      <a:pt x="1875" y="3812"/>
                    </a:cubicBezTo>
                    <a:cubicBezTo>
                      <a:pt x="1875" y="3780"/>
                      <a:pt x="1844" y="3757"/>
                      <a:pt x="1815" y="3766"/>
                    </a:cubicBezTo>
                    <a:cubicBezTo>
                      <a:pt x="1799" y="3771"/>
                      <a:pt x="1787" y="3767"/>
                      <a:pt x="1782" y="3754"/>
                    </a:cubicBezTo>
                    <a:cubicBezTo>
                      <a:pt x="1779" y="3744"/>
                      <a:pt x="1762" y="3730"/>
                      <a:pt x="1746" y="3724"/>
                    </a:cubicBezTo>
                    <a:cubicBezTo>
                      <a:pt x="1723" y="3714"/>
                      <a:pt x="1718" y="3705"/>
                      <a:pt x="1721" y="3680"/>
                    </a:cubicBezTo>
                    <a:cubicBezTo>
                      <a:pt x="1726" y="3654"/>
                      <a:pt x="1721" y="3646"/>
                      <a:pt x="1695" y="3636"/>
                    </a:cubicBezTo>
                    <a:cubicBezTo>
                      <a:pt x="1677" y="3629"/>
                      <a:pt x="1662" y="3618"/>
                      <a:pt x="1662" y="3611"/>
                    </a:cubicBezTo>
                    <a:cubicBezTo>
                      <a:pt x="1662" y="3602"/>
                      <a:pt x="1652" y="3599"/>
                      <a:pt x="1637" y="3604"/>
                    </a:cubicBezTo>
                    <a:cubicBezTo>
                      <a:pt x="1621" y="3609"/>
                      <a:pt x="1612" y="3607"/>
                      <a:pt x="1612" y="3597"/>
                    </a:cubicBezTo>
                    <a:cubicBezTo>
                      <a:pt x="1612" y="3588"/>
                      <a:pt x="1599" y="3563"/>
                      <a:pt x="1581" y="3541"/>
                    </a:cubicBezTo>
                    <a:cubicBezTo>
                      <a:pt x="1564" y="3518"/>
                      <a:pt x="1550" y="3494"/>
                      <a:pt x="1550" y="3487"/>
                    </a:cubicBezTo>
                    <a:cubicBezTo>
                      <a:pt x="1550" y="3469"/>
                      <a:pt x="1509" y="3448"/>
                      <a:pt x="1476" y="3448"/>
                    </a:cubicBezTo>
                    <a:cubicBezTo>
                      <a:pt x="1461" y="3448"/>
                      <a:pt x="1450" y="3443"/>
                      <a:pt x="1450" y="3437"/>
                    </a:cubicBezTo>
                    <a:cubicBezTo>
                      <a:pt x="1450" y="3432"/>
                      <a:pt x="1424" y="3418"/>
                      <a:pt x="1391" y="3408"/>
                    </a:cubicBezTo>
                    <a:cubicBezTo>
                      <a:pt x="1357" y="3397"/>
                      <a:pt x="1331" y="3380"/>
                      <a:pt x="1331" y="3372"/>
                    </a:cubicBezTo>
                    <a:cubicBezTo>
                      <a:pt x="1331" y="3352"/>
                      <a:pt x="1289" y="3307"/>
                      <a:pt x="1251" y="3287"/>
                    </a:cubicBezTo>
                    <a:cubicBezTo>
                      <a:pt x="1221" y="3271"/>
                      <a:pt x="1129" y="3268"/>
                      <a:pt x="1123" y="3284"/>
                    </a:cubicBezTo>
                    <a:cubicBezTo>
                      <a:pt x="1120" y="3289"/>
                      <a:pt x="1077" y="3289"/>
                      <a:pt x="1025" y="3283"/>
                    </a:cubicBezTo>
                    <a:cubicBezTo>
                      <a:pt x="959" y="3274"/>
                      <a:pt x="926" y="3274"/>
                      <a:pt x="910" y="3284"/>
                    </a:cubicBezTo>
                    <a:cubicBezTo>
                      <a:pt x="894" y="3294"/>
                      <a:pt x="881" y="3294"/>
                      <a:pt x="864" y="3283"/>
                    </a:cubicBezTo>
                    <a:cubicBezTo>
                      <a:pt x="844" y="3271"/>
                      <a:pt x="835" y="3272"/>
                      <a:pt x="815" y="3289"/>
                    </a:cubicBezTo>
                    <a:cubicBezTo>
                      <a:pt x="802" y="3300"/>
                      <a:pt x="785" y="3311"/>
                      <a:pt x="777" y="3311"/>
                    </a:cubicBezTo>
                    <a:cubicBezTo>
                      <a:pt x="769" y="3311"/>
                      <a:pt x="762" y="3322"/>
                      <a:pt x="762" y="3336"/>
                    </a:cubicBezTo>
                    <a:cubicBezTo>
                      <a:pt x="762" y="3349"/>
                      <a:pt x="757" y="3361"/>
                      <a:pt x="751" y="3361"/>
                    </a:cubicBezTo>
                    <a:cubicBezTo>
                      <a:pt x="732" y="3361"/>
                      <a:pt x="675" y="3459"/>
                      <a:pt x="675" y="3493"/>
                    </a:cubicBezTo>
                    <a:cubicBezTo>
                      <a:pt x="675" y="3554"/>
                      <a:pt x="564" y="3632"/>
                      <a:pt x="546" y="3583"/>
                    </a:cubicBezTo>
                    <a:cubicBezTo>
                      <a:pt x="543" y="3571"/>
                      <a:pt x="535" y="3571"/>
                      <a:pt x="515" y="3582"/>
                    </a:cubicBezTo>
                    <a:cubicBezTo>
                      <a:pt x="495" y="3594"/>
                      <a:pt x="486" y="3593"/>
                      <a:pt x="469" y="3573"/>
                    </a:cubicBezTo>
                    <a:cubicBezTo>
                      <a:pt x="449" y="3552"/>
                      <a:pt x="444" y="3550"/>
                      <a:pt x="421" y="3567"/>
                    </a:cubicBezTo>
                    <a:cubicBezTo>
                      <a:pt x="407" y="3577"/>
                      <a:pt x="382" y="3582"/>
                      <a:pt x="368" y="3578"/>
                    </a:cubicBezTo>
                    <a:cubicBezTo>
                      <a:pt x="348" y="3573"/>
                      <a:pt x="335" y="3578"/>
                      <a:pt x="323" y="3597"/>
                    </a:cubicBezTo>
                    <a:cubicBezTo>
                      <a:pt x="304" y="3628"/>
                      <a:pt x="287" y="3630"/>
                      <a:pt x="287" y="3604"/>
                    </a:cubicBezTo>
                    <a:cubicBezTo>
                      <a:pt x="287" y="3594"/>
                      <a:pt x="284" y="3584"/>
                      <a:pt x="279" y="3584"/>
                    </a:cubicBezTo>
                    <a:cubicBezTo>
                      <a:pt x="273" y="3583"/>
                      <a:pt x="257" y="3580"/>
                      <a:pt x="244" y="3578"/>
                    </a:cubicBezTo>
                    <a:cubicBezTo>
                      <a:pt x="230" y="3577"/>
                      <a:pt x="207" y="3571"/>
                      <a:pt x="193" y="3567"/>
                    </a:cubicBezTo>
                    <a:cubicBezTo>
                      <a:pt x="176" y="3562"/>
                      <a:pt x="159" y="3567"/>
                      <a:pt x="145" y="3579"/>
                    </a:cubicBezTo>
                    <a:cubicBezTo>
                      <a:pt x="127" y="3598"/>
                      <a:pt x="119" y="3598"/>
                      <a:pt x="86" y="3586"/>
                    </a:cubicBezTo>
                    <a:cubicBezTo>
                      <a:pt x="51" y="3571"/>
                      <a:pt x="49" y="3566"/>
                      <a:pt x="56" y="3527"/>
                    </a:cubicBezTo>
                    <a:cubicBezTo>
                      <a:pt x="62" y="3491"/>
                      <a:pt x="60" y="3483"/>
                      <a:pt x="31" y="3471"/>
                    </a:cubicBezTo>
                    <a:cubicBezTo>
                      <a:pt x="14" y="3463"/>
                      <a:pt x="0" y="3453"/>
                      <a:pt x="0" y="3449"/>
                    </a:cubicBezTo>
                    <a:cubicBezTo>
                      <a:pt x="0" y="3446"/>
                      <a:pt x="25" y="3432"/>
                      <a:pt x="56" y="3419"/>
                    </a:cubicBezTo>
                    <a:cubicBezTo>
                      <a:pt x="120" y="3392"/>
                      <a:pt x="225" y="3316"/>
                      <a:pt x="225" y="3296"/>
                    </a:cubicBezTo>
                    <a:cubicBezTo>
                      <a:pt x="225" y="3264"/>
                      <a:pt x="290" y="3199"/>
                      <a:pt x="341" y="3179"/>
                    </a:cubicBezTo>
                    <a:cubicBezTo>
                      <a:pt x="415" y="3152"/>
                      <a:pt x="439" y="3108"/>
                      <a:pt x="435" y="3013"/>
                    </a:cubicBezTo>
                    <a:cubicBezTo>
                      <a:pt x="432" y="2949"/>
                      <a:pt x="437" y="2932"/>
                      <a:pt x="465" y="2896"/>
                    </a:cubicBezTo>
                    <a:cubicBezTo>
                      <a:pt x="518" y="2825"/>
                      <a:pt x="585" y="2787"/>
                      <a:pt x="650" y="2788"/>
                    </a:cubicBezTo>
                    <a:cubicBezTo>
                      <a:pt x="681" y="2789"/>
                      <a:pt x="725" y="2779"/>
                      <a:pt x="750" y="2767"/>
                    </a:cubicBezTo>
                    <a:cubicBezTo>
                      <a:pt x="811" y="2736"/>
                      <a:pt x="929" y="2638"/>
                      <a:pt x="946" y="2604"/>
                    </a:cubicBezTo>
                    <a:cubicBezTo>
                      <a:pt x="955" y="2589"/>
                      <a:pt x="976" y="2572"/>
                      <a:pt x="994" y="2568"/>
                    </a:cubicBezTo>
                    <a:cubicBezTo>
                      <a:pt x="1019" y="2562"/>
                      <a:pt x="1025" y="2552"/>
                      <a:pt x="1025" y="2523"/>
                    </a:cubicBezTo>
                    <a:cubicBezTo>
                      <a:pt x="1025" y="2497"/>
                      <a:pt x="1039" y="2474"/>
                      <a:pt x="1079" y="2437"/>
                    </a:cubicBezTo>
                    <a:cubicBezTo>
                      <a:pt x="1151" y="2368"/>
                      <a:pt x="1189" y="2341"/>
                      <a:pt x="1221" y="2330"/>
                    </a:cubicBezTo>
                    <a:cubicBezTo>
                      <a:pt x="1262" y="2317"/>
                      <a:pt x="1335" y="2221"/>
                      <a:pt x="1340" y="2172"/>
                    </a:cubicBezTo>
                    <a:cubicBezTo>
                      <a:pt x="1344" y="2134"/>
                      <a:pt x="1349" y="2129"/>
                      <a:pt x="1387" y="2123"/>
                    </a:cubicBezTo>
                    <a:cubicBezTo>
                      <a:pt x="1412" y="2118"/>
                      <a:pt x="1439" y="2112"/>
                      <a:pt x="1446" y="2107"/>
                    </a:cubicBezTo>
                    <a:cubicBezTo>
                      <a:pt x="1476" y="2088"/>
                      <a:pt x="1543" y="1941"/>
                      <a:pt x="1544" y="1886"/>
                    </a:cubicBezTo>
                    <a:cubicBezTo>
                      <a:pt x="1545" y="1855"/>
                      <a:pt x="1552" y="1828"/>
                      <a:pt x="1560" y="1825"/>
                    </a:cubicBezTo>
                    <a:cubicBezTo>
                      <a:pt x="1568" y="1823"/>
                      <a:pt x="1591" y="1794"/>
                      <a:pt x="1612" y="1759"/>
                    </a:cubicBezTo>
                    <a:cubicBezTo>
                      <a:pt x="1644" y="1712"/>
                      <a:pt x="1660" y="1698"/>
                      <a:pt x="1686" y="1698"/>
                    </a:cubicBezTo>
                    <a:cubicBezTo>
                      <a:pt x="1704" y="1698"/>
                      <a:pt x="1729" y="1689"/>
                      <a:pt x="1743" y="1679"/>
                    </a:cubicBezTo>
                    <a:cubicBezTo>
                      <a:pt x="1755" y="1669"/>
                      <a:pt x="1791" y="1658"/>
                      <a:pt x="1824" y="1654"/>
                    </a:cubicBezTo>
                    <a:cubicBezTo>
                      <a:pt x="1855" y="1649"/>
                      <a:pt x="1891" y="1643"/>
                      <a:pt x="1902" y="1641"/>
                    </a:cubicBezTo>
                    <a:cubicBezTo>
                      <a:pt x="1931" y="1632"/>
                      <a:pt x="1957" y="1538"/>
                      <a:pt x="1939" y="1509"/>
                    </a:cubicBezTo>
                    <a:cubicBezTo>
                      <a:pt x="1920" y="1478"/>
                      <a:pt x="1961" y="1430"/>
                      <a:pt x="2025" y="1412"/>
                    </a:cubicBezTo>
                    <a:cubicBezTo>
                      <a:pt x="2095" y="1391"/>
                      <a:pt x="2126" y="1339"/>
                      <a:pt x="2123" y="1249"/>
                    </a:cubicBezTo>
                    <a:cubicBezTo>
                      <a:pt x="2120" y="1168"/>
                      <a:pt x="2140" y="1148"/>
                      <a:pt x="2225" y="1148"/>
                    </a:cubicBezTo>
                    <a:cubicBezTo>
                      <a:pt x="2287" y="1148"/>
                      <a:pt x="2312" y="1129"/>
                      <a:pt x="2374" y="1036"/>
                    </a:cubicBezTo>
                    <a:cubicBezTo>
                      <a:pt x="2404" y="991"/>
                      <a:pt x="2470" y="936"/>
                      <a:pt x="2549" y="891"/>
                    </a:cubicBezTo>
                    <a:cubicBezTo>
                      <a:pt x="2600" y="862"/>
                      <a:pt x="2612" y="817"/>
                      <a:pt x="2582" y="769"/>
                    </a:cubicBezTo>
                    <a:cubicBezTo>
                      <a:pt x="2566" y="744"/>
                      <a:pt x="2565" y="737"/>
                      <a:pt x="2579" y="718"/>
                    </a:cubicBezTo>
                    <a:cubicBezTo>
                      <a:pt x="2594" y="697"/>
                      <a:pt x="2627" y="687"/>
                      <a:pt x="2760" y="664"/>
                    </a:cubicBezTo>
                    <a:cubicBezTo>
                      <a:pt x="2805" y="657"/>
                      <a:pt x="2810" y="636"/>
                      <a:pt x="2785" y="566"/>
                    </a:cubicBezTo>
                    <a:cubicBezTo>
                      <a:pt x="2773" y="532"/>
                      <a:pt x="2774" y="519"/>
                      <a:pt x="2793" y="493"/>
                    </a:cubicBezTo>
                    <a:cubicBezTo>
                      <a:pt x="2812" y="462"/>
                      <a:pt x="2816" y="461"/>
                      <a:pt x="2898" y="468"/>
                    </a:cubicBezTo>
                    <a:cubicBezTo>
                      <a:pt x="2998" y="478"/>
                      <a:pt x="3023" y="489"/>
                      <a:pt x="3037" y="530"/>
                    </a:cubicBezTo>
                    <a:cubicBezTo>
                      <a:pt x="3051" y="566"/>
                      <a:pt x="3084" y="582"/>
                      <a:pt x="3101" y="564"/>
                    </a:cubicBezTo>
                    <a:cubicBezTo>
                      <a:pt x="3107" y="558"/>
                      <a:pt x="3123" y="519"/>
                      <a:pt x="3134" y="480"/>
                    </a:cubicBezTo>
                    <a:lnTo>
                      <a:pt x="3154" y="408"/>
                    </a:lnTo>
                    <a:lnTo>
                      <a:pt x="3105" y="366"/>
                    </a:lnTo>
                    <a:cubicBezTo>
                      <a:pt x="3079" y="343"/>
                      <a:pt x="3037" y="318"/>
                      <a:pt x="3015" y="309"/>
                    </a:cubicBezTo>
                    <a:cubicBezTo>
                      <a:pt x="2960" y="291"/>
                      <a:pt x="2970" y="271"/>
                      <a:pt x="3045" y="249"/>
                    </a:cubicBezTo>
                    <a:cubicBezTo>
                      <a:pt x="3099" y="234"/>
                      <a:pt x="3136" y="211"/>
                      <a:pt x="3216" y="141"/>
                    </a:cubicBezTo>
                    <a:cubicBezTo>
                      <a:pt x="3229" y="130"/>
                      <a:pt x="3236" y="113"/>
                      <a:pt x="3232" y="104"/>
                    </a:cubicBezTo>
                    <a:cubicBezTo>
                      <a:pt x="3230" y="96"/>
                      <a:pt x="3235" y="80"/>
                      <a:pt x="3245" y="73"/>
                    </a:cubicBezTo>
                    <a:cubicBezTo>
                      <a:pt x="3259" y="61"/>
                      <a:pt x="3262" y="62"/>
                      <a:pt x="3262" y="82"/>
                    </a:cubicBezTo>
                    <a:cubicBezTo>
                      <a:pt x="3262" y="142"/>
                      <a:pt x="3332" y="155"/>
                      <a:pt x="3351" y="98"/>
                    </a:cubicBezTo>
                    <a:cubicBezTo>
                      <a:pt x="3359" y="78"/>
                      <a:pt x="3373" y="61"/>
                      <a:pt x="3382" y="61"/>
                    </a:cubicBezTo>
                    <a:cubicBezTo>
                      <a:pt x="3391" y="61"/>
                      <a:pt x="3409" y="47"/>
                      <a:pt x="3420" y="29"/>
                    </a:cubicBezTo>
                    <a:cubicBezTo>
                      <a:pt x="3439" y="0"/>
                      <a:pt x="3441" y="0"/>
                      <a:pt x="3469" y="18"/>
                    </a:cubicBezTo>
                    <a:cubicBezTo>
                      <a:pt x="3484" y="28"/>
                      <a:pt x="3502" y="36"/>
                      <a:pt x="3507" y="34"/>
                    </a:cubicBezTo>
                    <a:cubicBezTo>
                      <a:pt x="3540" y="29"/>
                      <a:pt x="3561" y="38"/>
                      <a:pt x="3569" y="62"/>
                    </a:cubicBezTo>
                    <a:cubicBezTo>
                      <a:pt x="3575" y="82"/>
                      <a:pt x="3584" y="86"/>
                      <a:pt x="3607" y="80"/>
                    </a:cubicBezTo>
                    <a:cubicBezTo>
                      <a:pt x="3635" y="73"/>
                      <a:pt x="3637" y="75"/>
                      <a:pt x="3630" y="103"/>
                    </a:cubicBezTo>
                    <a:cubicBezTo>
                      <a:pt x="3625" y="124"/>
                      <a:pt x="3630" y="138"/>
                      <a:pt x="3646" y="149"/>
                    </a:cubicBezTo>
                    <a:cubicBezTo>
                      <a:pt x="3681" y="175"/>
                      <a:pt x="3675" y="234"/>
                      <a:pt x="3631" y="288"/>
                    </a:cubicBezTo>
                    <a:cubicBezTo>
                      <a:pt x="3610" y="314"/>
                      <a:pt x="3590" y="336"/>
                      <a:pt x="3586" y="336"/>
                    </a:cubicBezTo>
                    <a:cubicBezTo>
                      <a:pt x="3582" y="336"/>
                      <a:pt x="3566" y="319"/>
                      <a:pt x="3550" y="298"/>
                    </a:cubicBezTo>
                    <a:cubicBezTo>
                      <a:pt x="3534" y="278"/>
                      <a:pt x="3514" y="261"/>
                      <a:pt x="3504" y="261"/>
                    </a:cubicBezTo>
                    <a:cubicBezTo>
                      <a:pt x="3471" y="261"/>
                      <a:pt x="3425" y="300"/>
                      <a:pt x="3425" y="329"/>
                    </a:cubicBezTo>
                    <a:cubicBezTo>
                      <a:pt x="3425" y="344"/>
                      <a:pt x="3412" y="373"/>
                      <a:pt x="3398" y="392"/>
                    </a:cubicBezTo>
                    <a:cubicBezTo>
                      <a:pt x="3376" y="419"/>
                      <a:pt x="3374" y="430"/>
                      <a:pt x="3385" y="449"/>
                    </a:cubicBezTo>
                    <a:cubicBezTo>
                      <a:pt x="3405" y="480"/>
                      <a:pt x="3404" y="504"/>
                      <a:pt x="3381" y="523"/>
                    </a:cubicBezTo>
                    <a:cubicBezTo>
                      <a:pt x="3370" y="532"/>
                      <a:pt x="3365" y="549"/>
                      <a:pt x="3369" y="562"/>
                    </a:cubicBezTo>
                    <a:cubicBezTo>
                      <a:pt x="3374" y="578"/>
                      <a:pt x="3369" y="588"/>
                      <a:pt x="3354" y="594"/>
                    </a:cubicBezTo>
                    <a:cubicBezTo>
                      <a:pt x="3341" y="598"/>
                      <a:pt x="3318" y="612"/>
                      <a:pt x="3300" y="623"/>
                    </a:cubicBezTo>
                    <a:cubicBezTo>
                      <a:pt x="3282" y="636"/>
                      <a:pt x="3237" y="649"/>
                      <a:pt x="3200" y="654"/>
                    </a:cubicBezTo>
                    <a:cubicBezTo>
                      <a:pt x="3139" y="662"/>
                      <a:pt x="3125" y="669"/>
                      <a:pt x="3079" y="721"/>
                    </a:cubicBezTo>
                    <a:cubicBezTo>
                      <a:pt x="3049" y="752"/>
                      <a:pt x="3025" y="782"/>
                      <a:pt x="3025" y="787"/>
                    </a:cubicBezTo>
                    <a:cubicBezTo>
                      <a:pt x="3025" y="792"/>
                      <a:pt x="3011" y="799"/>
                      <a:pt x="2994" y="803"/>
                    </a:cubicBezTo>
                    <a:cubicBezTo>
                      <a:pt x="2956" y="813"/>
                      <a:pt x="2952" y="843"/>
                      <a:pt x="2987" y="854"/>
                    </a:cubicBezTo>
                    <a:cubicBezTo>
                      <a:pt x="3001" y="858"/>
                      <a:pt x="3012" y="867"/>
                      <a:pt x="3012" y="873"/>
                    </a:cubicBezTo>
                    <a:cubicBezTo>
                      <a:pt x="3012" y="879"/>
                      <a:pt x="3024" y="887"/>
                      <a:pt x="3036" y="892"/>
                    </a:cubicBezTo>
                    <a:cubicBezTo>
                      <a:pt x="3051" y="897"/>
                      <a:pt x="3057" y="907"/>
                      <a:pt x="3054" y="922"/>
                    </a:cubicBezTo>
                    <a:cubicBezTo>
                      <a:pt x="3050" y="939"/>
                      <a:pt x="3059" y="948"/>
                      <a:pt x="3089" y="959"/>
                    </a:cubicBezTo>
                    <a:cubicBezTo>
                      <a:pt x="3110" y="967"/>
                      <a:pt x="3141" y="973"/>
                      <a:pt x="3157" y="973"/>
                    </a:cubicBezTo>
                    <a:cubicBezTo>
                      <a:pt x="3174" y="973"/>
                      <a:pt x="3189" y="978"/>
                      <a:pt x="3194" y="984"/>
                    </a:cubicBezTo>
                    <a:cubicBezTo>
                      <a:pt x="3198" y="992"/>
                      <a:pt x="3210" y="997"/>
                      <a:pt x="3223" y="996"/>
                    </a:cubicBezTo>
                    <a:cubicBezTo>
                      <a:pt x="3276" y="996"/>
                      <a:pt x="3330" y="1021"/>
                      <a:pt x="3354" y="1057"/>
                    </a:cubicBezTo>
                    <a:cubicBezTo>
                      <a:pt x="3359" y="1066"/>
                      <a:pt x="3373" y="1073"/>
                      <a:pt x="3381" y="1073"/>
                    </a:cubicBezTo>
                    <a:cubicBezTo>
                      <a:pt x="3391" y="1073"/>
                      <a:pt x="3400" y="1084"/>
                      <a:pt x="3400" y="1098"/>
                    </a:cubicBezTo>
                    <a:cubicBezTo>
                      <a:pt x="3400" y="1111"/>
                      <a:pt x="3427" y="1150"/>
                      <a:pt x="3462" y="1184"/>
                    </a:cubicBezTo>
                    <a:cubicBezTo>
                      <a:pt x="3496" y="1219"/>
                      <a:pt x="3525" y="1254"/>
                      <a:pt x="3525" y="1264"/>
                    </a:cubicBezTo>
                    <a:cubicBezTo>
                      <a:pt x="3525" y="1273"/>
                      <a:pt x="3545" y="1288"/>
                      <a:pt x="3569" y="1298"/>
                    </a:cubicBezTo>
                    <a:cubicBezTo>
                      <a:pt x="3600" y="1311"/>
                      <a:pt x="3612" y="1323"/>
                      <a:pt x="3612" y="1342"/>
                    </a:cubicBezTo>
                    <a:cubicBezTo>
                      <a:pt x="3612" y="1373"/>
                      <a:pt x="3649" y="1411"/>
                      <a:pt x="3679" y="1411"/>
                    </a:cubicBezTo>
                    <a:cubicBezTo>
                      <a:pt x="3690" y="1411"/>
                      <a:pt x="3700" y="1417"/>
                      <a:pt x="3700" y="1424"/>
                    </a:cubicBezTo>
                    <a:cubicBezTo>
                      <a:pt x="3700" y="1432"/>
                      <a:pt x="3711" y="1447"/>
                      <a:pt x="3725" y="1458"/>
                    </a:cubicBezTo>
                    <a:cubicBezTo>
                      <a:pt x="3761" y="1489"/>
                      <a:pt x="3784" y="1571"/>
                      <a:pt x="3773" y="1627"/>
                    </a:cubicBezTo>
                    <a:cubicBezTo>
                      <a:pt x="3766" y="1655"/>
                      <a:pt x="3768" y="1684"/>
                      <a:pt x="3775" y="1698"/>
                    </a:cubicBezTo>
                    <a:cubicBezTo>
                      <a:pt x="3790" y="1727"/>
                      <a:pt x="3773" y="1779"/>
                      <a:pt x="3735" y="1819"/>
                    </a:cubicBezTo>
                    <a:cubicBezTo>
                      <a:pt x="3711" y="1844"/>
                      <a:pt x="3711" y="1848"/>
                      <a:pt x="3730" y="1855"/>
                    </a:cubicBezTo>
                    <a:cubicBezTo>
                      <a:pt x="3741" y="1859"/>
                      <a:pt x="3776" y="1857"/>
                      <a:pt x="3806" y="1848"/>
                    </a:cubicBezTo>
                    <a:cubicBezTo>
                      <a:pt x="3846" y="1837"/>
                      <a:pt x="3871" y="1837"/>
                      <a:pt x="3899" y="1846"/>
                    </a:cubicBezTo>
                    <a:cubicBezTo>
                      <a:pt x="3919" y="1853"/>
                      <a:pt x="3939" y="1855"/>
                      <a:pt x="3943" y="1852"/>
                    </a:cubicBezTo>
                    <a:cubicBezTo>
                      <a:pt x="3955" y="1838"/>
                      <a:pt x="4027" y="1836"/>
                      <a:pt x="4043" y="1847"/>
                    </a:cubicBezTo>
                    <a:cubicBezTo>
                      <a:pt x="4050" y="1852"/>
                      <a:pt x="4073" y="1861"/>
                      <a:pt x="4094" y="1866"/>
                    </a:cubicBezTo>
                    <a:cubicBezTo>
                      <a:pt x="4114" y="1871"/>
                      <a:pt x="4140" y="1883"/>
                      <a:pt x="4150" y="1893"/>
                    </a:cubicBezTo>
                    <a:cubicBezTo>
                      <a:pt x="4160" y="1903"/>
                      <a:pt x="4195" y="1928"/>
                      <a:pt x="4229" y="1948"/>
                    </a:cubicBezTo>
                    <a:cubicBezTo>
                      <a:pt x="4261" y="1968"/>
                      <a:pt x="4287" y="1993"/>
                      <a:pt x="4287" y="2003"/>
                    </a:cubicBezTo>
                    <a:cubicBezTo>
                      <a:pt x="4287" y="2012"/>
                      <a:pt x="4305" y="2027"/>
                      <a:pt x="4325" y="2036"/>
                    </a:cubicBezTo>
                    <a:cubicBezTo>
                      <a:pt x="4374" y="2055"/>
                      <a:pt x="4429" y="2127"/>
                      <a:pt x="4449" y="2198"/>
                    </a:cubicBezTo>
                    <a:cubicBezTo>
                      <a:pt x="4459" y="2229"/>
                      <a:pt x="4471" y="2272"/>
                      <a:pt x="4479" y="2294"/>
                    </a:cubicBezTo>
                    <a:cubicBezTo>
                      <a:pt x="4490" y="2328"/>
                      <a:pt x="4489" y="2339"/>
                      <a:pt x="4469" y="2361"/>
                    </a:cubicBezTo>
                    <a:cubicBezTo>
                      <a:pt x="4448" y="2384"/>
                      <a:pt x="4448" y="2386"/>
                      <a:pt x="4476" y="2414"/>
                    </a:cubicBezTo>
                    <a:cubicBezTo>
                      <a:pt x="4493" y="2429"/>
                      <a:pt x="4521" y="2449"/>
                      <a:pt x="4541" y="2458"/>
                    </a:cubicBezTo>
                    <a:cubicBezTo>
                      <a:pt x="4584" y="2475"/>
                      <a:pt x="4584" y="2489"/>
                      <a:pt x="4544" y="2521"/>
                    </a:cubicBezTo>
                    <a:cubicBezTo>
                      <a:pt x="4526" y="2534"/>
                      <a:pt x="4512" y="2552"/>
                      <a:pt x="4512" y="2559"/>
                    </a:cubicBezTo>
                    <a:cubicBezTo>
                      <a:pt x="4512" y="2573"/>
                      <a:pt x="4506" y="2574"/>
                      <a:pt x="4411" y="2578"/>
                    </a:cubicBezTo>
                    <a:cubicBezTo>
                      <a:pt x="4375" y="2578"/>
                      <a:pt x="4344" y="2588"/>
                      <a:pt x="4329" y="2602"/>
                    </a:cubicBezTo>
                    <a:cubicBezTo>
                      <a:pt x="4315" y="2613"/>
                      <a:pt x="4295" y="2623"/>
                      <a:pt x="4284" y="2623"/>
                    </a:cubicBezTo>
                    <a:cubicBezTo>
                      <a:pt x="4273" y="2623"/>
                      <a:pt x="4260" y="2629"/>
                      <a:pt x="4256" y="2636"/>
                    </a:cubicBezTo>
                    <a:cubicBezTo>
                      <a:pt x="4252" y="2643"/>
                      <a:pt x="4232" y="2648"/>
                      <a:pt x="4212" y="2648"/>
                    </a:cubicBezTo>
                    <a:cubicBezTo>
                      <a:pt x="4186" y="2648"/>
                      <a:pt x="4166" y="2636"/>
                      <a:pt x="4135" y="2597"/>
                    </a:cubicBezTo>
                    <a:cubicBezTo>
                      <a:pt x="4095" y="2549"/>
                      <a:pt x="4090" y="2547"/>
                      <a:pt x="4059" y="2562"/>
                    </a:cubicBezTo>
                    <a:cubicBezTo>
                      <a:pt x="4040" y="2571"/>
                      <a:pt x="4021" y="2588"/>
                      <a:pt x="4016" y="2603"/>
                    </a:cubicBezTo>
                    <a:cubicBezTo>
                      <a:pt x="4004" y="2639"/>
                      <a:pt x="4012" y="2763"/>
                      <a:pt x="4027" y="2782"/>
                    </a:cubicBezTo>
                    <a:cubicBezTo>
                      <a:pt x="4044" y="2803"/>
                      <a:pt x="4031" y="2836"/>
                      <a:pt x="4006" y="2836"/>
                    </a:cubicBezTo>
                    <a:cubicBezTo>
                      <a:pt x="3995" y="2836"/>
                      <a:pt x="3987" y="2847"/>
                      <a:pt x="3987" y="2863"/>
                    </a:cubicBezTo>
                    <a:cubicBezTo>
                      <a:pt x="3987" y="2903"/>
                      <a:pt x="3927" y="2982"/>
                      <a:pt x="3886" y="2997"/>
                    </a:cubicBezTo>
                    <a:cubicBezTo>
                      <a:pt x="3866" y="3003"/>
                      <a:pt x="3850" y="3016"/>
                      <a:pt x="3850" y="3024"/>
                    </a:cubicBezTo>
                    <a:cubicBezTo>
                      <a:pt x="3850" y="3057"/>
                      <a:pt x="3781" y="3194"/>
                      <a:pt x="3745" y="3232"/>
                    </a:cubicBezTo>
                    <a:lnTo>
                      <a:pt x="3707" y="3273"/>
                    </a:lnTo>
                    <a:lnTo>
                      <a:pt x="3736" y="3300"/>
                    </a:lnTo>
                    <a:cubicBezTo>
                      <a:pt x="3762" y="3324"/>
                      <a:pt x="3766" y="3325"/>
                      <a:pt x="3777" y="3305"/>
                    </a:cubicBezTo>
                    <a:cubicBezTo>
                      <a:pt x="3786" y="3291"/>
                      <a:pt x="3805" y="3286"/>
                      <a:pt x="3855" y="3287"/>
                    </a:cubicBezTo>
                    <a:cubicBezTo>
                      <a:pt x="3929" y="3289"/>
                      <a:pt x="3950" y="3282"/>
                      <a:pt x="3950" y="3250"/>
                    </a:cubicBezTo>
                    <a:cubicBezTo>
                      <a:pt x="3950" y="3234"/>
                      <a:pt x="3962" y="3228"/>
                      <a:pt x="4002" y="3228"/>
                    </a:cubicBezTo>
                    <a:cubicBezTo>
                      <a:pt x="4064" y="3225"/>
                      <a:pt x="4082" y="3243"/>
                      <a:pt x="4094" y="3313"/>
                    </a:cubicBezTo>
                    <a:cubicBezTo>
                      <a:pt x="4099" y="3338"/>
                      <a:pt x="4110" y="3366"/>
                      <a:pt x="4119" y="3373"/>
                    </a:cubicBezTo>
                    <a:cubicBezTo>
                      <a:pt x="4145" y="3394"/>
                      <a:pt x="4230" y="3367"/>
                      <a:pt x="4255" y="3329"/>
                    </a:cubicBezTo>
                    <a:cubicBezTo>
                      <a:pt x="4266" y="3312"/>
                      <a:pt x="4285" y="3298"/>
                      <a:pt x="4296" y="3298"/>
                    </a:cubicBezTo>
                    <a:cubicBezTo>
                      <a:pt x="4307" y="3298"/>
                      <a:pt x="4326" y="3289"/>
                      <a:pt x="4337" y="3279"/>
                    </a:cubicBezTo>
                    <a:cubicBezTo>
                      <a:pt x="4356" y="3262"/>
                      <a:pt x="4361" y="3263"/>
                      <a:pt x="4389" y="3284"/>
                    </a:cubicBezTo>
                    <a:cubicBezTo>
                      <a:pt x="4406" y="3297"/>
                      <a:pt x="4450" y="3312"/>
                      <a:pt x="4487" y="3317"/>
                    </a:cubicBezTo>
                    <a:cubicBezTo>
                      <a:pt x="4566" y="3325"/>
                      <a:pt x="4589" y="3314"/>
                      <a:pt x="4623" y="3248"/>
                    </a:cubicBezTo>
                    <a:cubicBezTo>
                      <a:pt x="4644" y="3205"/>
                      <a:pt x="4646" y="3204"/>
                      <a:pt x="4719" y="3203"/>
                    </a:cubicBezTo>
                    <a:cubicBezTo>
                      <a:pt x="4827" y="3202"/>
                      <a:pt x="4835" y="3200"/>
                      <a:pt x="4844" y="3173"/>
                    </a:cubicBezTo>
                    <a:cubicBezTo>
                      <a:pt x="4854" y="3142"/>
                      <a:pt x="4921" y="3099"/>
                      <a:pt x="5011" y="3068"/>
                    </a:cubicBezTo>
                    <a:cubicBezTo>
                      <a:pt x="5076" y="3046"/>
                      <a:pt x="5079" y="3046"/>
                      <a:pt x="5095" y="3067"/>
                    </a:cubicBezTo>
                    <a:cubicBezTo>
                      <a:pt x="5110" y="3088"/>
                      <a:pt x="5118" y="3088"/>
                      <a:pt x="5171" y="3074"/>
                    </a:cubicBezTo>
                    <a:cubicBezTo>
                      <a:pt x="5293" y="3043"/>
                      <a:pt x="5345" y="3036"/>
                      <a:pt x="5375" y="3042"/>
                    </a:cubicBezTo>
                    <a:cubicBezTo>
                      <a:pt x="5396" y="3047"/>
                      <a:pt x="5418" y="3039"/>
                      <a:pt x="5444" y="3018"/>
                    </a:cubicBezTo>
                    <a:lnTo>
                      <a:pt x="5480" y="2989"/>
                    </a:lnTo>
                    <a:lnTo>
                      <a:pt x="5523" y="3013"/>
                    </a:lnTo>
                    <a:cubicBezTo>
                      <a:pt x="5557" y="3032"/>
                      <a:pt x="5580" y="3036"/>
                      <a:pt x="5649" y="3029"/>
                    </a:cubicBezTo>
                    <a:cubicBezTo>
                      <a:pt x="5809" y="3014"/>
                      <a:pt x="5806" y="3014"/>
                      <a:pt x="5810" y="3047"/>
                    </a:cubicBezTo>
                    <a:cubicBezTo>
                      <a:pt x="5812" y="3063"/>
                      <a:pt x="5830" y="3089"/>
                      <a:pt x="5848" y="3105"/>
                    </a:cubicBezTo>
                    <a:cubicBezTo>
                      <a:pt x="5876" y="3130"/>
                      <a:pt x="5895" y="3134"/>
                      <a:pt x="5979" y="3136"/>
                    </a:cubicBezTo>
                    <a:cubicBezTo>
                      <a:pt x="6031" y="3136"/>
                      <a:pt x="6075" y="3141"/>
                      <a:pt x="6075" y="3146"/>
                    </a:cubicBezTo>
                    <a:cubicBezTo>
                      <a:pt x="6075" y="3152"/>
                      <a:pt x="6061" y="3169"/>
                      <a:pt x="6044" y="3186"/>
                    </a:cubicBezTo>
                    <a:cubicBezTo>
                      <a:pt x="6026" y="3202"/>
                      <a:pt x="6012" y="3225"/>
                      <a:pt x="6012" y="3238"/>
                    </a:cubicBezTo>
                    <a:cubicBezTo>
                      <a:pt x="6012" y="3250"/>
                      <a:pt x="5996" y="3277"/>
                      <a:pt x="5975" y="3296"/>
                    </a:cubicBezTo>
                    <a:cubicBezTo>
                      <a:pt x="5955" y="3316"/>
                      <a:pt x="5937" y="3344"/>
                      <a:pt x="5937" y="3358"/>
                    </a:cubicBezTo>
                    <a:cubicBezTo>
                      <a:pt x="5937" y="3372"/>
                      <a:pt x="5931" y="3388"/>
                      <a:pt x="5924" y="3393"/>
                    </a:cubicBezTo>
                    <a:cubicBezTo>
                      <a:pt x="5915" y="3398"/>
                      <a:pt x="5912" y="3418"/>
                      <a:pt x="5916" y="3442"/>
                    </a:cubicBezTo>
                    <a:cubicBezTo>
                      <a:pt x="5921" y="3472"/>
                      <a:pt x="5918" y="3486"/>
                      <a:pt x="5905" y="3491"/>
                    </a:cubicBezTo>
                    <a:cubicBezTo>
                      <a:pt x="5895" y="3494"/>
                      <a:pt x="5887" y="3505"/>
                      <a:pt x="5887" y="3514"/>
                    </a:cubicBezTo>
                    <a:cubicBezTo>
                      <a:pt x="5887" y="3524"/>
                      <a:pt x="5875" y="3541"/>
                      <a:pt x="5860" y="3550"/>
                    </a:cubicBezTo>
                    <a:lnTo>
                      <a:pt x="5832" y="3569"/>
                    </a:lnTo>
                    <a:lnTo>
                      <a:pt x="5873" y="3632"/>
                    </a:lnTo>
                    <a:cubicBezTo>
                      <a:pt x="5895" y="3666"/>
                      <a:pt x="5912" y="3703"/>
                      <a:pt x="5912" y="3713"/>
                    </a:cubicBezTo>
                    <a:cubicBezTo>
                      <a:pt x="5912" y="3723"/>
                      <a:pt x="5924" y="3742"/>
                      <a:pt x="5937" y="3754"/>
                    </a:cubicBezTo>
                    <a:cubicBezTo>
                      <a:pt x="5970" y="3784"/>
                      <a:pt x="5969" y="3819"/>
                      <a:pt x="5935" y="3848"/>
                    </a:cubicBezTo>
                    <a:cubicBezTo>
                      <a:pt x="5911" y="3867"/>
                      <a:pt x="5909" y="3874"/>
                      <a:pt x="5923" y="3887"/>
                    </a:cubicBezTo>
                    <a:cubicBezTo>
                      <a:pt x="5930" y="3896"/>
                      <a:pt x="5937" y="3913"/>
                      <a:pt x="5937" y="3925"/>
                    </a:cubicBezTo>
                    <a:cubicBezTo>
                      <a:pt x="5937" y="3938"/>
                      <a:pt x="5941" y="3948"/>
                      <a:pt x="5948" y="3948"/>
                    </a:cubicBezTo>
                    <a:cubicBezTo>
                      <a:pt x="5952" y="3949"/>
                      <a:pt x="5980" y="3954"/>
                      <a:pt x="6009" y="3959"/>
                    </a:cubicBezTo>
                    <a:cubicBezTo>
                      <a:pt x="6048" y="3967"/>
                      <a:pt x="6069" y="3964"/>
                      <a:pt x="6086" y="3953"/>
                    </a:cubicBezTo>
                    <a:cubicBezTo>
                      <a:pt x="6107" y="3937"/>
                      <a:pt x="6115" y="3939"/>
                      <a:pt x="6148" y="3973"/>
                    </a:cubicBezTo>
                    <a:cubicBezTo>
                      <a:pt x="6179" y="4003"/>
                      <a:pt x="6191" y="4008"/>
                      <a:pt x="6227" y="4003"/>
                    </a:cubicBezTo>
                    <a:cubicBezTo>
                      <a:pt x="6264" y="3997"/>
                      <a:pt x="6273" y="4000"/>
                      <a:pt x="6284" y="4025"/>
                    </a:cubicBezTo>
                    <a:cubicBezTo>
                      <a:pt x="6296" y="4053"/>
                      <a:pt x="6291" y="4062"/>
                      <a:pt x="6245" y="4112"/>
                    </a:cubicBezTo>
                    <a:cubicBezTo>
                      <a:pt x="6200" y="4161"/>
                      <a:pt x="6194" y="4173"/>
                      <a:pt x="6195" y="4223"/>
                    </a:cubicBezTo>
                    <a:cubicBezTo>
                      <a:pt x="6196" y="4254"/>
                      <a:pt x="6193" y="4286"/>
                      <a:pt x="6187" y="4292"/>
                    </a:cubicBezTo>
                    <a:cubicBezTo>
                      <a:pt x="6164" y="4323"/>
                      <a:pt x="6164" y="4373"/>
                      <a:pt x="6185" y="4413"/>
                    </a:cubicBezTo>
                    <a:cubicBezTo>
                      <a:pt x="6212" y="4462"/>
                      <a:pt x="6243" y="4471"/>
                      <a:pt x="6275" y="4442"/>
                    </a:cubicBezTo>
                    <a:cubicBezTo>
                      <a:pt x="6296" y="4422"/>
                      <a:pt x="6301" y="4424"/>
                      <a:pt x="6365" y="4482"/>
                    </a:cubicBezTo>
                    <a:cubicBezTo>
                      <a:pt x="6401" y="4516"/>
                      <a:pt x="6431" y="4550"/>
                      <a:pt x="6431" y="4561"/>
                    </a:cubicBezTo>
                    <a:cubicBezTo>
                      <a:pt x="6431" y="4574"/>
                      <a:pt x="6444" y="4578"/>
                      <a:pt x="6479" y="4575"/>
                    </a:cubicBezTo>
                    <a:cubicBezTo>
                      <a:pt x="6518" y="4572"/>
                      <a:pt x="6525" y="4574"/>
                      <a:pt x="6523" y="4594"/>
                    </a:cubicBezTo>
                    <a:cubicBezTo>
                      <a:pt x="6519" y="4646"/>
                      <a:pt x="6525" y="4661"/>
                      <a:pt x="6554" y="4661"/>
                    </a:cubicBezTo>
                    <a:cubicBezTo>
                      <a:pt x="6569" y="4661"/>
                      <a:pt x="6589" y="4672"/>
                      <a:pt x="6598" y="4687"/>
                    </a:cubicBezTo>
                    <a:cubicBezTo>
                      <a:pt x="6607" y="4702"/>
                      <a:pt x="6625" y="4711"/>
                      <a:pt x="6641" y="4709"/>
                    </a:cubicBezTo>
                    <a:cubicBezTo>
                      <a:pt x="6656" y="4707"/>
                      <a:pt x="6681" y="4713"/>
                      <a:pt x="6698" y="4722"/>
                    </a:cubicBezTo>
                    <a:cubicBezTo>
                      <a:pt x="6714" y="4730"/>
                      <a:pt x="6735" y="4734"/>
                      <a:pt x="6745" y="4730"/>
                    </a:cubicBezTo>
                    <a:cubicBezTo>
                      <a:pt x="6773" y="4721"/>
                      <a:pt x="6766" y="4773"/>
                      <a:pt x="6736" y="4805"/>
                    </a:cubicBezTo>
                    <a:cubicBezTo>
                      <a:pt x="6718" y="4825"/>
                      <a:pt x="6709" y="4854"/>
                      <a:pt x="6705" y="4907"/>
                    </a:cubicBezTo>
                    <a:cubicBezTo>
                      <a:pt x="6699" y="5003"/>
                      <a:pt x="6696" y="5017"/>
                      <a:pt x="6675" y="5042"/>
                    </a:cubicBezTo>
                    <a:cubicBezTo>
                      <a:pt x="6665" y="5054"/>
                      <a:pt x="6656" y="5073"/>
                      <a:pt x="6656" y="5084"/>
                    </a:cubicBezTo>
                    <a:cubicBezTo>
                      <a:pt x="6651" y="5141"/>
                      <a:pt x="6649" y="5148"/>
                      <a:pt x="6625" y="5148"/>
                    </a:cubicBezTo>
                    <a:cubicBezTo>
                      <a:pt x="6611" y="5148"/>
                      <a:pt x="6593" y="5163"/>
                      <a:pt x="6581" y="5184"/>
                    </a:cubicBezTo>
                    <a:cubicBezTo>
                      <a:pt x="6571" y="5204"/>
                      <a:pt x="6551" y="5224"/>
                      <a:pt x="6537" y="5229"/>
                    </a:cubicBezTo>
                    <a:cubicBezTo>
                      <a:pt x="6524" y="5233"/>
                      <a:pt x="6512" y="5244"/>
                      <a:pt x="6512" y="5253"/>
                    </a:cubicBezTo>
                    <a:cubicBezTo>
                      <a:pt x="6512" y="5262"/>
                      <a:pt x="6501" y="5279"/>
                      <a:pt x="6489" y="5292"/>
                    </a:cubicBezTo>
                    <a:cubicBezTo>
                      <a:pt x="6469" y="5309"/>
                      <a:pt x="6449" y="5312"/>
                      <a:pt x="6385" y="5307"/>
                    </a:cubicBezTo>
                    <a:cubicBezTo>
                      <a:pt x="6341" y="5303"/>
                      <a:pt x="6291" y="5296"/>
                      <a:pt x="6273" y="5292"/>
                    </a:cubicBezTo>
                    <a:cubicBezTo>
                      <a:pt x="6246" y="5284"/>
                      <a:pt x="6237" y="5287"/>
                      <a:pt x="6237" y="5302"/>
                    </a:cubicBezTo>
                    <a:cubicBezTo>
                      <a:pt x="6237" y="5312"/>
                      <a:pt x="6229" y="5327"/>
                      <a:pt x="6218" y="5337"/>
                    </a:cubicBezTo>
                    <a:cubicBezTo>
                      <a:pt x="6202" y="5349"/>
                      <a:pt x="6200" y="5368"/>
                      <a:pt x="6206" y="5430"/>
                    </a:cubicBezTo>
                    <a:cubicBezTo>
                      <a:pt x="6215" y="5507"/>
                      <a:pt x="6215" y="5509"/>
                      <a:pt x="6180" y="5527"/>
                    </a:cubicBezTo>
                    <a:cubicBezTo>
                      <a:pt x="6150" y="5543"/>
                      <a:pt x="6144" y="5554"/>
                      <a:pt x="6143" y="5599"/>
                    </a:cubicBezTo>
                    <a:cubicBezTo>
                      <a:pt x="6137" y="5716"/>
                      <a:pt x="6121" y="5779"/>
                      <a:pt x="6086" y="5821"/>
                    </a:cubicBezTo>
                    <a:cubicBezTo>
                      <a:pt x="6066" y="5843"/>
                      <a:pt x="6048" y="5873"/>
                      <a:pt x="6045" y="5889"/>
                    </a:cubicBezTo>
                    <a:cubicBezTo>
                      <a:pt x="6027" y="5977"/>
                      <a:pt x="6021" y="5994"/>
                      <a:pt x="6002" y="6014"/>
                    </a:cubicBezTo>
                    <a:cubicBezTo>
                      <a:pt x="5986" y="6032"/>
                      <a:pt x="5985" y="6042"/>
                      <a:pt x="5998" y="6061"/>
                    </a:cubicBezTo>
                    <a:cubicBezTo>
                      <a:pt x="6009" y="6078"/>
                      <a:pt x="6007" y="6086"/>
                      <a:pt x="5996" y="6089"/>
                    </a:cubicBezTo>
                    <a:cubicBezTo>
                      <a:pt x="5985" y="6093"/>
                      <a:pt x="5985" y="6102"/>
                      <a:pt x="5998" y="6129"/>
                    </a:cubicBezTo>
                    <a:cubicBezTo>
                      <a:pt x="6011" y="6158"/>
                      <a:pt x="6010" y="6168"/>
                      <a:pt x="5994" y="6193"/>
                    </a:cubicBezTo>
                    <a:cubicBezTo>
                      <a:pt x="5984" y="6209"/>
                      <a:pt x="5975" y="6233"/>
                      <a:pt x="5975" y="6248"/>
                    </a:cubicBezTo>
                    <a:cubicBezTo>
                      <a:pt x="5975" y="6268"/>
                      <a:pt x="5968" y="6273"/>
                      <a:pt x="5935" y="6273"/>
                    </a:cubicBezTo>
                    <a:cubicBezTo>
                      <a:pt x="5912" y="6273"/>
                      <a:pt x="5882" y="6264"/>
                      <a:pt x="5870" y="6254"/>
                    </a:cubicBezTo>
                    <a:cubicBezTo>
                      <a:pt x="5837" y="6229"/>
                      <a:pt x="5816" y="6230"/>
                      <a:pt x="5779" y="6261"/>
                    </a:cubicBezTo>
                    <a:cubicBezTo>
                      <a:pt x="5761" y="6274"/>
                      <a:pt x="5744" y="6286"/>
                      <a:pt x="5739" y="6284"/>
                    </a:cubicBezTo>
                    <a:cubicBezTo>
                      <a:pt x="5735" y="6284"/>
                      <a:pt x="5605" y="6188"/>
                      <a:pt x="5450" y="6072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39" name="Freeform 1337">
                <a:extLst>
                  <a:ext uri="{FF2B5EF4-FFF2-40B4-BE49-F238E27FC236}">
                    <a16:creationId xmlns:a16="http://schemas.microsoft.com/office/drawing/2014/main" id="{0A1F81B6-A5A0-4293-B98A-8DD3756FB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8" y="3431"/>
                <a:ext cx="2122" cy="2011"/>
              </a:xfrm>
              <a:custGeom>
                <a:avLst/>
                <a:gdLst>
                  <a:gd name="T0" fmla="*/ 2072 w 4420"/>
                  <a:gd name="T1" fmla="*/ 3072 h 3729"/>
                  <a:gd name="T2" fmla="*/ 2413 w 4420"/>
                  <a:gd name="T3" fmla="*/ 2983 h 3729"/>
                  <a:gd name="T4" fmla="*/ 2584 w 4420"/>
                  <a:gd name="T5" fmla="*/ 2744 h 3729"/>
                  <a:gd name="T6" fmla="*/ 2818 w 4420"/>
                  <a:gd name="T7" fmla="*/ 1939 h 3729"/>
                  <a:gd name="T8" fmla="*/ 2979 w 4420"/>
                  <a:gd name="T9" fmla="*/ 2103 h 3729"/>
                  <a:gd name="T10" fmla="*/ 3094 w 4420"/>
                  <a:gd name="T11" fmla="*/ 1709 h 3729"/>
                  <a:gd name="T12" fmla="*/ 2884 w 4420"/>
                  <a:gd name="T13" fmla="*/ 1765 h 3729"/>
                  <a:gd name="T14" fmla="*/ 2497 w 4420"/>
                  <a:gd name="T15" fmla="*/ 1825 h 3729"/>
                  <a:gd name="T16" fmla="*/ 2309 w 4420"/>
                  <a:gd name="T17" fmla="*/ 1922 h 3729"/>
                  <a:gd name="T18" fmla="*/ 2133 w 4420"/>
                  <a:gd name="T19" fmla="*/ 1708 h 3729"/>
                  <a:gd name="T20" fmla="*/ 1959 w 4420"/>
                  <a:gd name="T21" fmla="*/ 1505 h 3729"/>
                  <a:gd name="T22" fmla="*/ 1842 w 4420"/>
                  <a:gd name="T23" fmla="*/ 1347 h 3729"/>
                  <a:gd name="T24" fmla="*/ 1823 w 4420"/>
                  <a:gd name="T25" fmla="*/ 1695 h 3729"/>
                  <a:gd name="T26" fmla="*/ 2005 w 4420"/>
                  <a:gd name="T27" fmla="*/ 1879 h 3729"/>
                  <a:gd name="T28" fmla="*/ 2105 w 4420"/>
                  <a:gd name="T29" fmla="*/ 1972 h 3729"/>
                  <a:gd name="T30" fmla="*/ 1780 w 4420"/>
                  <a:gd name="T31" fmla="*/ 2336 h 3729"/>
                  <a:gd name="T32" fmla="*/ 1554 w 4420"/>
                  <a:gd name="T33" fmla="*/ 2764 h 3729"/>
                  <a:gd name="T34" fmla="*/ 1524 w 4420"/>
                  <a:gd name="T35" fmla="*/ 3102 h 3729"/>
                  <a:gd name="T36" fmla="*/ 1231 w 4420"/>
                  <a:gd name="T37" fmla="*/ 3373 h 3729"/>
                  <a:gd name="T38" fmla="*/ 1040 w 4420"/>
                  <a:gd name="T39" fmla="*/ 3189 h 3729"/>
                  <a:gd name="T40" fmla="*/ 943 w 4420"/>
                  <a:gd name="T41" fmla="*/ 2889 h 3729"/>
                  <a:gd name="T42" fmla="*/ 594 w 4420"/>
                  <a:gd name="T43" fmla="*/ 2784 h 3729"/>
                  <a:gd name="T44" fmla="*/ 422 w 4420"/>
                  <a:gd name="T45" fmla="*/ 2580 h 3729"/>
                  <a:gd name="T46" fmla="*/ 195 w 4420"/>
                  <a:gd name="T47" fmla="*/ 2484 h 3729"/>
                  <a:gd name="T48" fmla="*/ 22 w 4420"/>
                  <a:gd name="T49" fmla="*/ 2197 h 3729"/>
                  <a:gd name="T50" fmla="*/ 144 w 4420"/>
                  <a:gd name="T51" fmla="*/ 1966 h 3729"/>
                  <a:gd name="T52" fmla="*/ 261 w 4420"/>
                  <a:gd name="T53" fmla="*/ 1944 h 3729"/>
                  <a:gd name="T54" fmla="*/ 450 w 4420"/>
                  <a:gd name="T55" fmla="*/ 1814 h 3729"/>
                  <a:gd name="T56" fmla="*/ 463 w 4420"/>
                  <a:gd name="T57" fmla="*/ 1529 h 3729"/>
                  <a:gd name="T58" fmla="*/ 536 w 4420"/>
                  <a:gd name="T59" fmla="*/ 1204 h 3729"/>
                  <a:gd name="T60" fmla="*/ 428 w 4420"/>
                  <a:gd name="T61" fmla="*/ 1049 h 3729"/>
                  <a:gd name="T62" fmla="*/ 500 w 4420"/>
                  <a:gd name="T63" fmla="*/ 883 h 3729"/>
                  <a:gd name="T64" fmla="*/ 761 w 4420"/>
                  <a:gd name="T65" fmla="*/ 904 h 3729"/>
                  <a:gd name="T66" fmla="*/ 917 w 4420"/>
                  <a:gd name="T67" fmla="*/ 1008 h 3729"/>
                  <a:gd name="T68" fmla="*/ 1185 w 4420"/>
                  <a:gd name="T69" fmla="*/ 1072 h 3729"/>
                  <a:gd name="T70" fmla="*/ 1261 w 4420"/>
                  <a:gd name="T71" fmla="*/ 740 h 3729"/>
                  <a:gd name="T72" fmla="*/ 1224 w 4420"/>
                  <a:gd name="T73" fmla="*/ 399 h 3729"/>
                  <a:gd name="T74" fmla="*/ 1435 w 4420"/>
                  <a:gd name="T75" fmla="*/ 275 h 3729"/>
                  <a:gd name="T76" fmla="*/ 1961 w 4420"/>
                  <a:gd name="T77" fmla="*/ 215 h 3729"/>
                  <a:gd name="T78" fmla="*/ 2173 w 4420"/>
                  <a:gd name="T79" fmla="*/ 189 h 3729"/>
                  <a:gd name="T80" fmla="*/ 2417 w 4420"/>
                  <a:gd name="T81" fmla="*/ 179 h 3729"/>
                  <a:gd name="T82" fmla="*/ 2561 w 4420"/>
                  <a:gd name="T83" fmla="*/ 108 h 3729"/>
                  <a:gd name="T84" fmla="*/ 2864 w 4420"/>
                  <a:gd name="T85" fmla="*/ 244 h 3729"/>
                  <a:gd name="T86" fmla="*/ 2860 w 4420"/>
                  <a:gd name="T87" fmla="*/ 460 h 3729"/>
                  <a:gd name="T88" fmla="*/ 3180 w 4420"/>
                  <a:gd name="T89" fmla="*/ 559 h 3729"/>
                  <a:gd name="T90" fmla="*/ 3488 w 4420"/>
                  <a:gd name="T91" fmla="*/ 409 h 3729"/>
                  <a:gd name="T92" fmla="*/ 3719 w 4420"/>
                  <a:gd name="T93" fmla="*/ 544 h 3729"/>
                  <a:gd name="T94" fmla="*/ 3705 w 4420"/>
                  <a:gd name="T95" fmla="*/ 422 h 3729"/>
                  <a:gd name="T96" fmla="*/ 3638 w 4420"/>
                  <a:gd name="T97" fmla="*/ 294 h 3729"/>
                  <a:gd name="T98" fmla="*/ 3858 w 4420"/>
                  <a:gd name="T99" fmla="*/ 249 h 3729"/>
                  <a:gd name="T100" fmla="*/ 3984 w 4420"/>
                  <a:gd name="T101" fmla="*/ 47 h 3729"/>
                  <a:gd name="T102" fmla="*/ 4322 w 4420"/>
                  <a:gd name="T103" fmla="*/ 145 h 3729"/>
                  <a:gd name="T104" fmla="*/ 4029 w 4420"/>
                  <a:gd name="T105" fmla="*/ 778 h 3729"/>
                  <a:gd name="T106" fmla="*/ 2393 w 4420"/>
                  <a:gd name="T107" fmla="*/ 3432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0" h="3729">
                    <a:moveTo>
                      <a:pt x="2008" y="3715"/>
                    </a:moveTo>
                    <a:cubicBezTo>
                      <a:pt x="1979" y="3695"/>
                      <a:pt x="1980" y="3682"/>
                      <a:pt x="2018" y="3627"/>
                    </a:cubicBezTo>
                    <a:cubicBezTo>
                      <a:pt x="2085" y="3527"/>
                      <a:pt x="2115" y="3318"/>
                      <a:pt x="2075" y="3218"/>
                    </a:cubicBezTo>
                    <a:cubicBezTo>
                      <a:pt x="2060" y="3178"/>
                      <a:pt x="2056" y="3072"/>
                      <a:pt x="2072" y="3072"/>
                    </a:cubicBezTo>
                    <a:cubicBezTo>
                      <a:pt x="2076" y="3072"/>
                      <a:pt x="2092" y="3080"/>
                      <a:pt x="2104" y="3090"/>
                    </a:cubicBezTo>
                    <a:cubicBezTo>
                      <a:pt x="2140" y="3118"/>
                      <a:pt x="2186" y="3113"/>
                      <a:pt x="2238" y="3079"/>
                    </a:cubicBezTo>
                    <a:cubicBezTo>
                      <a:pt x="2261" y="3063"/>
                      <a:pt x="2305" y="3043"/>
                      <a:pt x="2334" y="3035"/>
                    </a:cubicBezTo>
                    <a:cubicBezTo>
                      <a:pt x="2368" y="3025"/>
                      <a:pt x="2395" y="3008"/>
                      <a:pt x="2413" y="2983"/>
                    </a:cubicBezTo>
                    <a:cubicBezTo>
                      <a:pt x="2436" y="2949"/>
                      <a:pt x="2439" y="2934"/>
                      <a:pt x="2433" y="2864"/>
                    </a:cubicBezTo>
                    <a:lnTo>
                      <a:pt x="2425" y="2785"/>
                    </a:lnTo>
                    <a:lnTo>
                      <a:pt x="2461" y="2793"/>
                    </a:lnTo>
                    <a:cubicBezTo>
                      <a:pt x="2493" y="2798"/>
                      <a:pt x="2515" y="2789"/>
                      <a:pt x="2584" y="2744"/>
                    </a:cubicBezTo>
                    <a:cubicBezTo>
                      <a:pt x="2685" y="2675"/>
                      <a:pt x="2719" y="2658"/>
                      <a:pt x="2726" y="2666"/>
                    </a:cubicBezTo>
                    <a:cubicBezTo>
                      <a:pt x="2740" y="2679"/>
                      <a:pt x="2810" y="2594"/>
                      <a:pt x="2845" y="2524"/>
                    </a:cubicBezTo>
                    <a:cubicBezTo>
                      <a:pt x="2879" y="2455"/>
                      <a:pt x="2880" y="2445"/>
                      <a:pt x="2879" y="2278"/>
                    </a:cubicBezTo>
                    <a:cubicBezTo>
                      <a:pt x="2878" y="2100"/>
                      <a:pt x="2860" y="2004"/>
                      <a:pt x="2818" y="1939"/>
                    </a:cubicBezTo>
                    <a:cubicBezTo>
                      <a:pt x="2801" y="1914"/>
                      <a:pt x="2803" y="1909"/>
                      <a:pt x="2819" y="1895"/>
                    </a:cubicBezTo>
                    <a:cubicBezTo>
                      <a:pt x="2834" y="1883"/>
                      <a:pt x="2845" y="1886"/>
                      <a:pt x="2880" y="1922"/>
                    </a:cubicBezTo>
                    <a:cubicBezTo>
                      <a:pt x="2914" y="1954"/>
                      <a:pt x="2919" y="1966"/>
                      <a:pt x="2909" y="1983"/>
                    </a:cubicBezTo>
                    <a:cubicBezTo>
                      <a:pt x="2890" y="2014"/>
                      <a:pt x="2925" y="2074"/>
                      <a:pt x="2979" y="2103"/>
                    </a:cubicBezTo>
                    <a:cubicBezTo>
                      <a:pt x="3019" y="2124"/>
                      <a:pt x="3025" y="2125"/>
                      <a:pt x="3043" y="2108"/>
                    </a:cubicBezTo>
                    <a:cubicBezTo>
                      <a:pt x="3060" y="2091"/>
                      <a:pt x="3078" y="2009"/>
                      <a:pt x="3094" y="1865"/>
                    </a:cubicBezTo>
                    <a:cubicBezTo>
                      <a:pt x="3098" y="1838"/>
                      <a:pt x="3103" y="1791"/>
                      <a:pt x="3108" y="1763"/>
                    </a:cubicBezTo>
                    <a:cubicBezTo>
                      <a:pt x="3113" y="1719"/>
                      <a:pt x="3110" y="1709"/>
                      <a:pt x="3094" y="1709"/>
                    </a:cubicBezTo>
                    <a:cubicBezTo>
                      <a:pt x="3083" y="1709"/>
                      <a:pt x="3061" y="1688"/>
                      <a:pt x="3044" y="1661"/>
                    </a:cubicBezTo>
                    <a:cubicBezTo>
                      <a:pt x="3018" y="1620"/>
                      <a:pt x="3008" y="1614"/>
                      <a:pt x="2963" y="1613"/>
                    </a:cubicBezTo>
                    <a:cubicBezTo>
                      <a:pt x="2901" y="1610"/>
                      <a:pt x="2883" y="1634"/>
                      <a:pt x="2888" y="1709"/>
                    </a:cubicBezTo>
                    <a:cubicBezTo>
                      <a:pt x="2890" y="1736"/>
                      <a:pt x="2888" y="1761"/>
                      <a:pt x="2884" y="1765"/>
                    </a:cubicBezTo>
                    <a:cubicBezTo>
                      <a:pt x="2874" y="1775"/>
                      <a:pt x="2756" y="1775"/>
                      <a:pt x="2724" y="1765"/>
                    </a:cubicBezTo>
                    <a:cubicBezTo>
                      <a:pt x="2703" y="1759"/>
                      <a:pt x="2695" y="1764"/>
                      <a:pt x="2683" y="1795"/>
                    </a:cubicBezTo>
                    <a:cubicBezTo>
                      <a:pt x="2669" y="1833"/>
                      <a:pt x="2668" y="1833"/>
                      <a:pt x="2598" y="1825"/>
                    </a:cubicBezTo>
                    <a:cubicBezTo>
                      <a:pt x="2559" y="1822"/>
                      <a:pt x="2513" y="1822"/>
                      <a:pt x="2497" y="1825"/>
                    </a:cubicBezTo>
                    <a:cubicBezTo>
                      <a:pt x="2460" y="1835"/>
                      <a:pt x="2436" y="1880"/>
                      <a:pt x="2436" y="1940"/>
                    </a:cubicBezTo>
                    <a:lnTo>
                      <a:pt x="2436" y="1983"/>
                    </a:lnTo>
                    <a:lnTo>
                      <a:pt x="2384" y="1953"/>
                    </a:lnTo>
                    <a:cubicBezTo>
                      <a:pt x="2354" y="1935"/>
                      <a:pt x="2320" y="1922"/>
                      <a:pt x="2309" y="1922"/>
                    </a:cubicBezTo>
                    <a:cubicBezTo>
                      <a:pt x="2281" y="1922"/>
                      <a:pt x="2280" y="1893"/>
                      <a:pt x="2306" y="1853"/>
                    </a:cubicBezTo>
                    <a:cubicBezTo>
                      <a:pt x="2334" y="1811"/>
                      <a:pt x="2325" y="1757"/>
                      <a:pt x="2288" y="1739"/>
                    </a:cubicBezTo>
                    <a:cubicBezTo>
                      <a:pt x="2272" y="1730"/>
                      <a:pt x="2254" y="1716"/>
                      <a:pt x="2249" y="1708"/>
                    </a:cubicBezTo>
                    <a:cubicBezTo>
                      <a:pt x="2238" y="1690"/>
                      <a:pt x="2150" y="1690"/>
                      <a:pt x="2133" y="1708"/>
                    </a:cubicBezTo>
                    <a:cubicBezTo>
                      <a:pt x="2122" y="1719"/>
                      <a:pt x="2036" y="1643"/>
                      <a:pt x="2036" y="1620"/>
                    </a:cubicBezTo>
                    <a:cubicBezTo>
                      <a:pt x="2036" y="1615"/>
                      <a:pt x="2025" y="1607"/>
                      <a:pt x="2011" y="1603"/>
                    </a:cubicBezTo>
                    <a:cubicBezTo>
                      <a:pt x="1994" y="1598"/>
                      <a:pt x="1986" y="1584"/>
                      <a:pt x="1986" y="1560"/>
                    </a:cubicBezTo>
                    <a:cubicBezTo>
                      <a:pt x="1986" y="1538"/>
                      <a:pt x="1976" y="1518"/>
                      <a:pt x="1959" y="1505"/>
                    </a:cubicBezTo>
                    <a:cubicBezTo>
                      <a:pt x="1930" y="1488"/>
                      <a:pt x="1930" y="1486"/>
                      <a:pt x="1953" y="1449"/>
                    </a:cubicBezTo>
                    <a:cubicBezTo>
                      <a:pt x="1964" y="1428"/>
                      <a:pt x="1974" y="1403"/>
                      <a:pt x="1974" y="1394"/>
                    </a:cubicBezTo>
                    <a:cubicBezTo>
                      <a:pt x="1974" y="1374"/>
                      <a:pt x="1884" y="1297"/>
                      <a:pt x="1863" y="1297"/>
                    </a:cubicBezTo>
                    <a:cubicBezTo>
                      <a:pt x="1848" y="1297"/>
                      <a:pt x="1847" y="1299"/>
                      <a:pt x="1842" y="1347"/>
                    </a:cubicBezTo>
                    <a:cubicBezTo>
                      <a:pt x="1839" y="1364"/>
                      <a:pt x="1831" y="1424"/>
                      <a:pt x="1824" y="1482"/>
                    </a:cubicBezTo>
                    <a:cubicBezTo>
                      <a:pt x="1817" y="1539"/>
                      <a:pt x="1814" y="1590"/>
                      <a:pt x="1818" y="1597"/>
                    </a:cubicBezTo>
                    <a:cubicBezTo>
                      <a:pt x="1822" y="1603"/>
                      <a:pt x="1818" y="1623"/>
                      <a:pt x="1809" y="1640"/>
                    </a:cubicBezTo>
                    <a:cubicBezTo>
                      <a:pt x="1795" y="1670"/>
                      <a:pt x="1797" y="1677"/>
                      <a:pt x="1823" y="1695"/>
                    </a:cubicBezTo>
                    <a:cubicBezTo>
                      <a:pt x="1838" y="1708"/>
                      <a:pt x="1850" y="1725"/>
                      <a:pt x="1849" y="1735"/>
                    </a:cubicBezTo>
                    <a:cubicBezTo>
                      <a:pt x="1842" y="1780"/>
                      <a:pt x="1853" y="1798"/>
                      <a:pt x="1901" y="1822"/>
                    </a:cubicBezTo>
                    <a:cubicBezTo>
                      <a:pt x="1936" y="1838"/>
                      <a:pt x="1958" y="1843"/>
                      <a:pt x="1968" y="1834"/>
                    </a:cubicBezTo>
                    <a:cubicBezTo>
                      <a:pt x="1979" y="1825"/>
                      <a:pt x="1989" y="1836"/>
                      <a:pt x="2005" y="1879"/>
                    </a:cubicBezTo>
                    <a:cubicBezTo>
                      <a:pt x="2030" y="1945"/>
                      <a:pt x="2050" y="1957"/>
                      <a:pt x="2093" y="1929"/>
                    </a:cubicBezTo>
                    <a:cubicBezTo>
                      <a:pt x="2129" y="1905"/>
                      <a:pt x="2167" y="1903"/>
                      <a:pt x="2156" y="1925"/>
                    </a:cubicBezTo>
                    <a:cubicBezTo>
                      <a:pt x="2153" y="1933"/>
                      <a:pt x="2145" y="1950"/>
                      <a:pt x="2142" y="1963"/>
                    </a:cubicBezTo>
                    <a:cubicBezTo>
                      <a:pt x="2133" y="1986"/>
                      <a:pt x="2117" y="1990"/>
                      <a:pt x="2105" y="1972"/>
                    </a:cubicBezTo>
                    <a:cubicBezTo>
                      <a:pt x="2095" y="1955"/>
                      <a:pt x="2033" y="1955"/>
                      <a:pt x="1997" y="1973"/>
                    </a:cubicBezTo>
                    <a:cubicBezTo>
                      <a:pt x="1938" y="1999"/>
                      <a:pt x="1838" y="2199"/>
                      <a:pt x="1836" y="2290"/>
                    </a:cubicBezTo>
                    <a:lnTo>
                      <a:pt x="1836" y="2340"/>
                    </a:lnTo>
                    <a:lnTo>
                      <a:pt x="1780" y="2336"/>
                    </a:lnTo>
                    <a:cubicBezTo>
                      <a:pt x="1725" y="2332"/>
                      <a:pt x="1723" y="2333"/>
                      <a:pt x="1704" y="2378"/>
                    </a:cubicBezTo>
                    <a:cubicBezTo>
                      <a:pt x="1668" y="2465"/>
                      <a:pt x="1668" y="2610"/>
                      <a:pt x="1705" y="2700"/>
                    </a:cubicBezTo>
                    <a:cubicBezTo>
                      <a:pt x="1713" y="2719"/>
                      <a:pt x="1706" y="2722"/>
                      <a:pt x="1655" y="2722"/>
                    </a:cubicBezTo>
                    <a:cubicBezTo>
                      <a:pt x="1605" y="2722"/>
                      <a:pt x="1590" y="2728"/>
                      <a:pt x="1554" y="2764"/>
                    </a:cubicBezTo>
                    <a:cubicBezTo>
                      <a:pt x="1523" y="2795"/>
                      <a:pt x="1511" y="2818"/>
                      <a:pt x="1511" y="2849"/>
                    </a:cubicBezTo>
                    <a:cubicBezTo>
                      <a:pt x="1511" y="2908"/>
                      <a:pt x="1534" y="2980"/>
                      <a:pt x="1569" y="3035"/>
                    </a:cubicBezTo>
                    <a:cubicBezTo>
                      <a:pt x="1585" y="3061"/>
                      <a:pt x="1594" y="3085"/>
                      <a:pt x="1589" y="3088"/>
                    </a:cubicBezTo>
                    <a:cubicBezTo>
                      <a:pt x="1584" y="3091"/>
                      <a:pt x="1555" y="3097"/>
                      <a:pt x="1524" y="3102"/>
                    </a:cubicBezTo>
                    <a:cubicBezTo>
                      <a:pt x="1493" y="3107"/>
                      <a:pt x="1436" y="3120"/>
                      <a:pt x="1399" y="3133"/>
                    </a:cubicBezTo>
                    <a:cubicBezTo>
                      <a:pt x="1311" y="3163"/>
                      <a:pt x="1283" y="3208"/>
                      <a:pt x="1290" y="3307"/>
                    </a:cubicBezTo>
                    <a:lnTo>
                      <a:pt x="1295" y="3372"/>
                    </a:lnTo>
                    <a:lnTo>
                      <a:pt x="1231" y="3373"/>
                    </a:lnTo>
                    <a:cubicBezTo>
                      <a:pt x="1197" y="3374"/>
                      <a:pt x="1154" y="3378"/>
                      <a:pt x="1136" y="3383"/>
                    </a:cubicBezTo>
                    <a:cubicBezTo>
                      <a:pt x="1076" y="3400"/>
                      <a:pt x="1067" y="3389"/>
                      <a:pt x="1068" y="3308"/>
                    </a:cubicBezTo>
                    <a:cubicBezTo>
                      <a:pt x="1068" y="3248"/>
                      <a:pt x="1063" y="3229"/>
                      <a:pt x="1044" y="3214"/>
                    </a:cubicBezTo>
                    <a:cubicBezTo>
                      <a:pt x="1023" y="3199"/>
                      <a:pt x="1023" y="3197"/>
                      <a:pt x="1040" y="3189"/>
                    </a:cubicBezTo>
                    <a:cubicBezTo>
                      <a:pt x="1067" y="3179"/>
                      <a:pt x="1068" y="3134"/>
                      <a:pt x="1043" y="3075"/>
                    </a:cubicBezTo>
                    <a:cubicBezTo>
                      <a:pt x="1033" y="3052"/>
                      <a:pt x="1024" y="3019"/>
                      <a:pt x="1024" y="3004"/>
                    </a:cubicBezTo>
                    <a:cubicBezTo>
                      <a:pt x="1024" y="2988"/>
                      <a:pt x="1010" y="2970"/>
                      <a:pt x="988" y="2958"/>
                    </a:cubicBezTo>
                    <a:cubicBezTo>
                      <a:pt x="963" y="2943"/>
                      <a:pt x="950" y="2924"/>
                      <a:pt x="943" y="2889"/>
                    </a:cubicBezTo>
                    <a:cubicBezTo>
                      <a:pt x="925" y="2795"/>
                      <a:pt x="901" y="2778"/>
                      <a:pt x="842" y="2816"/>
                    </a:cubicBezTo>
                    <a:cubicBezTo>
                      <a:pt x="815" y="2834"/>
                      <a:pt x="805" y="2835"/>
                      <a:pt x="781" y="2823"/>
                    </a:cubicBezTo>
                    <a:cubicBezTo>
                      <a:pt x="765" y="2814"/>
                      <a:pt x="722" y="2805"/>
                      <a:pt x="683" y="2804"/>
                    </a:cubicBezTo>
                    <a:cubicBezTo>
                      <a:pt x="644" y="2802"/>
                      <a:pt x="604" y="2793"/>
                      <a:pt x="594" y="2784"/>
                    </a:cubicBezTo>
                    <a:cubicBezTo>
                      <a:pt x="583" y="2775"/>
                      <a:pt x="567" y="2772"/>
                      <a:pt x="556" y="2775"/>
                    </a:cubicBezTo>
                    <a:cubicBezTo>
                      <a:pt x="548" y="2779"/>
                      <a:pt x="533" y="2770"/>
                      <a:pt x="525" y="2755"/>
                    </a:cubicBezTo>
                    <a:cubicBezTo>
                      <a:pt x="517" y="2740"/>
                      <a:pt x="495" y="2719"/>
                      <a:pt x="475" y="2708"/>
                    </a:cubicBezTo>
                    <a:cubicBezTo>
                      <a:pt x="442" y="2688"/>
                      <a:pt x="417" y="2630"/>
                      <a:pt x="422" y="2580"/>
                    </a:cubicBezTo>
                    <a:cubicBezTo>
                      <a:pt x="423" y="2566"/>
                      <a:pt x="410" y="2553"/>
                      <a:pt x="389" y="2544"/>
                    </a:cubicBezTo>
                    <a:cubicBezTo>
                      <a:pt x="345" y="2527"/>
                      <a:pt x="309" y="2530"/>
                      <a:pt x="289" y="2557"/>
                    </a:cubicBezTo>
                    <a:cubicBezTo>
                      <a:pt x="274" y="2577"/>
                      <a:pt x="270" y="2575"/>
                      <a:pt x="248" y="2547"/>
                    </a:cubicBezTo>
                    <a:cubicBezTo>
                      <a:pt x="234" y="2529"/>
                      <a:pt x="210" y="2502"/>
                      <a:pt x="195" y="2484"/>
                    </a:cubicBezTo>
                    <a:cubicBezTo>
                      <a:pt x="180" y="2466"/>
                      <a:pt x="168" y="2432"/>
                      <a:pt x="165" y="2403"/>
                    </a:cubicBezTo>
                    <a:cubicBezTo>
                      <a:pt x="159" y="2327"/>
                      <a:pt x="136" y="2295"/>
                      <a:pt x="65" y="2264"/>
                    </a:cubicBezTo>
                    <a:lnTo>
                      <a:pt x="0" y="2235"/>
                    </a:lnTo>
                    <a:lnTo>
                      <a:pt x="22" y="2197"/>
                    </a:lnTo>
                    <a:cubicBezTo>
                      <a:pt x="33" y="2177"/>
                      <a:pt x="47" y="2159"/>
                      <a:pt x="53" y="2159"/>
                    </a:cubicBezTo>
                    <a:cubicBezTo>
                      <a:pt x="58" y="2159"/>
                      <a:pt x="61" y="2148"/>
                      <a:pt x="61" y="2134"/>
                    </a:cubicBezTo>
                    <a:cubicBezTo>
                      <a:pt x="61" y="2120"/>
                      <a:pt x="81" y="2086"/>
                      <a:pt x="106" y="2059"/>
                    </a:cubicBezTo>
                    <a:cubicBezTo>
                      <a:pt x="147" y="2015"/>
                      <a:pt x="150" y="2004"/>
                      <a:pt x="144" y="1966"/>
                    </a:cubicBezTo>
                    <a:cubicBezTo>
                      <a:pt x="136" y="1929"/>
                      <a:pt x="140" y="1920"/>
                      <a:pt x="174" y="1897"/>
                    </a:cubicBezTo>
                    <a:lnTo>
                      <a:pt x="211" y="1869"/>
                    </a:lnTo>
                    <a:lnTo>
                      <a:pt x="236" y="1899"/>
                    </a:lnTo>
                    <a:cubicBezTo>
                      <a:pt x="250" y="1914"/>
                      <a:pt x="260" y="1935"/>
                      <a:pt x="261" y="1944"/>
                    </a:cubicBezTo>
                    <a:cubicBezTo>
                      <a:pt x="261" y="1975"/>
                      <a:pt x="347" y="2047"/>
                      <a:pt x="383" y="2047"/>
                    </a:cubicBezTo>
                    <a:cubicBezTo>
                      <a:pt x="440" y="2047"/>
                      <a:pt x="453" y="2032"/>
                      <a:pt x="439" y="1982"/>
                    </a:cubicBezTo>
                    <a:cubicBezTo>
                      <a:pt x="430" y="1949"/>
                      <a:pt x="431" y="1927"/>
                      <a:pt x="445" y="1895"/>
                    </a:cubicBezTo>
                    <a:cubicBezTo>
                      <a:pt x="460" y="1861"/>
                      <a:pt x="460" y="1844"/>
                      <a:pt x="450" y="1814"/>
                    </a:cubicBezTo>
                    <a:cubicBezTo>
                      <a:pt x="435" y="1773"/>
                      <a:pt x="443" y="1740"/>
                      <a:pt x="480" y="1689"/>
                    </a:cubicBezTo>
                    <a:cubicBezTo>
                      <a:pt x="498" y="1664"/>
                      <a:pt x="498" y="1660"/>
                      <a:pt x="481" y="1643"/>
                    </a:cubicBezTo>
                    <a:cubicBezTo>
                      <a:pt x="468" y="1629"/>
                      <a:pt x="464" y="1611"/>
                      <a:pt x="469" y="1585"/>
                    </a:cubicBezTo>
                    <a:cubicBezTo>
                      <a:pt x="474" y="1563"/>
                      <a:pt x="472" y="1539"/>
                      <a:pt x="463" y="1529"/>
                    </a:cubicBezTo>
                    <a:cubicBezTo>
                      <a:pt x="454" y="1519"/>
                      <a:pt x="451" y="1490"/>
                      <a:pt x="456" y="1458"/>
                    </a:cubicBezTo>
                    <a:cubicBezTo>
                      <a:pt x="460" y="1428"/>
                      <a:pt x="467" y="1360"/>
                      <a:pt x="472" y="1309"/>
                    </a:cubicBezTo>
                    <a:cubicBezTo>
                      <a:pt x="480" y="1222"/>
                      <a:pt x="481" y="1215"/>
                      <a:pt x="509" y="1218"/>
                    </a:cubicBezTo>
                    <a:cubicBezTo>
                      <a:pt x="525" y="1220"/>
                      <a:pt x="536" y="1214"/>
                      <a:pt x="536" y="1204"/>
                    </a:cubicBezTo>
                    <a:cubicBezTo>
                      <a:pt x="536" y="1182"/>
                      <a:pt x="509" y="1172"/>
                      <a:pt x="447" y="1172"/>
                    </a:cubicBezTo>
                    <a:lnTo>
                      <a:pt x="397" y="1172"/>
                    </a:lnTo>
                    <a:lnTo>
                      <a:pt x="405" y="1119"/>
                    </a:lnTo>
                    <a:cubicBezTo>
                      <a:pt x="410" y="1089"/>
                      <a:pt x="420" y="1058"/>
                      <a:pt x="428" y="1049"/>
                    </a:cubicBezTo>
                    <a:cubicBezTo>
                      <a:pt x="436" y="1038"/>
                      <a:pt x="430" y="1022"/>
                      <a:pt x="399" y="990"/>
                    </a:cubicBezTo>
                    <a:cubicBezTo>
                      <a:pt x="376" y="968"/>
                      <a:pt x="361" y="943"/>
                      <a:pt x="367" y="936"/>
                    </a:cubicBezTo>
                    <a:cubicBezTo>
                      <a:pt x="370" y="930"/>
                      <a:pt x="397" y="922"/>
                      <a:pt x="426" y="918"/>
                    </a:cubicBezTo>
                    <a:cubicBezTo>
                      <a:pt x="460" y="913"/>
                      <a:pt x="486" y="902"/>
                      <a:pt x="500" y="883"/>
                    </a:cubicBezTo>
                    <a:cubicBezTo>
                      <a:pt x="518" y="859"/>
                      <a:pt x="531" y="854"/>
                      <a:pt x="572" y="858"/>
                    </a:cubicBezTo>
                    <a:cubicBezTo>
                      <a:pt x="599" y="859"/>
                      <a:pt x="631" y="854"/>
                      <a:pt x="645" y="847"/>
                    </a:cubicBezTo>
                    <a:cubicBezTo>
                      <a:pt x="664" y="834"/>
                      <a:pt x="676" y="836"/>
                      <a:pt x="715" y="859"/>
                    </a:cubicBezTo>
                    <a:cubicBezTo>
                      <a:pt x="740" y="874"/>
                      <a:pt x="761" y="894"/>
                      <a:pt x="761" y="904"/>
                    </a:cubicBezTo>
                    <a:cubicBezTo>
                      <a:pt x="761" y="915"/>
                      <a:pt x="775" y="922"/>
                      <a:pt x="798" y="922"/>
                    </a:cubicBezTo>
                    <a:cubicBezTo>
                      <a:pt x="828" y="922"/>
                      <a:pt x="834" y="927"/>
                      <a:pt x="834" y="954"/>
                    </a:cubicBezTo>
                    <a:cubicBezTo>
                      <a:pt x="834" y="991"/>
                      <a:pt x="854" y="1009"/>
                      <a:pt x="886" y="1000"/>
                    </a:cubicBezTo>
                    <a:cubicBezTo>
                      <a:pt x="899" y="997"/>
                      <a:pt x="913" y="1000"/>
                      <a:pt x="917" y="1008"/>
                    </a:cubicBezTo>
                    <a:cubicBezTo>
                      <a:pt x="922" y="1015"/>
                      <a:pt x="936" y="1022"/>
                      <a:pt x="950" y="1022"/>
                    </a:cubicBezTo>
                    <a:cubicBezTo>
                      <a:pt x="964" y="1022"/>
                      <a:pt x="980" y="1035"/>
                      <a:pt x="989" y="1053"/>
                    </a:cubicBezTo>
                    <a:cubicBezTo>
                      <a:pt x="1003" y="1084"/>
                      <a:pt x="1006" y="1085"/>
                      <a:pt x="1092" y="1079"/>
                    </a:cubicBezTo>
                    <a:cubicBezTo>
                      <a:pt x="1140" y="1075"/>
                      <a:pt x="1183" y="1073"/>
                      <a:pt x="1185" y="1072"/>
                    </a:cubicBezTo>
                    <a:cubicBezTo>
                      <a:pt x="1186" y="1072"/>
                      <a:pt x="1172" y="1052"/>
                      <a:pt x="1150" y="1028"/>
                    </a:cubicBezTo>
                    <a:cubicBezTo>
                      <a:pt x="1108" y="979"/>
                      <a:pt x="1109" y="968"/>
                      <a:pt x="1163" y="898"/>
                    </a:cubicBezTo>
                    <a:cubicBezTo>
                      <a:pt x="1175" y="882"/>
                      <a:pt x="1183" y="864"/>
                      <a:pt x="1179" y="858"/>
                    </a:cubicBezTo>
                    <a:cubicBezTo>
                      <a:pt x="1168" y="839"/>
                      <a:pt x="1224" y="760"/>
                      <a:pt x="1261" y="740"/>
                    </a:cubicBezTo>
                    <a:cubicBezTo>
                      <a:pt x="1310" y="715"/>
                      <a:pt x="1315" y="703"/>
                      <a:pt x="1293" y="660"/>
                    </a:cubicBezTo>
                    <a:cubicBezTo>
                      <a:pt x="1283" y="639"/>
                      <a:pt x="1274" y="602"/>
                      <a:pt x="1274" y="575"/>
                    </a:cubicBezTo>
                    <a:cubicBezTo>
                      <a:pt x="1274" y="495"/>
                      <a:pt x="1259" y="434"/>
                      <a:pt x="1242" y="434"/>
                    </a:cubicBezTo>
                    <a:cubicBezTo>
                      <a:pt x="1230" y="434"/>
                      <a:pt x="1224" y="420"/>
                      <a:pt x="1224" y="399"/>
                    </a:cubicBezTo>
                    <a:cubicBezTo>
                      <a:pt x="1224" y="359"/>
                      <a:pt x="1275" y="322"/>
                      <a:pt x="1329" y="322"/>
                    </a:cubicBezTo>
                    <a:cubicBezTo>
                      <a:pt x="1347" y="322"/>
                      <a:pt x="1361" y="316"/>
                      <a:pt x="1361" y="309"/>
                    </a:cubicBezTo>
                    <a:cubicBezTo>
                      <a:pt x="1361" y="303"/>
                      <a:pt x="1375" y="297"/>
                      <a:pt x="1393" y="297"/>
                    </a:cubicBezTo>
                    <a:cubicBezTo>
                      <a:pt x="1409" y="297"/>
                      <a:pt x="1428" y="286"/>
                      <a:pt x="1435" y="275"/>
                    </a:cubicBezTo>
                    <a:cubicBezTo>
                      <a:pt x="1445" y="257"/>
                      <a:pt x="1470" y="253"/>
                      <a:pt x="1608" y="249"/>
                    </a:cubicBezTo>
                    <a:cubicBezTo>
                      <a:pt x="1714" y="245"/>
                      <a:pt x="1774" y="239"/>
                      <a:pt x="1786" y="229"/>
                    </a:cubicBezTo>
                    <a:cubicBezTo>
                      <a:pt x="1804" y="214"/>
                      <a:pt x="1904" y="184"/>
                      <a:pt x="1936" y="184"/>
                    </a:cubicBezTo>
                    <a:cubicBezTo>
                      <a:pt x="1944" y="184"/>
                      <a:pt x="1955" y="198"/>
                      <a:pt x="1961" y="215"/>
                    </a:cubicBezTo>
                    <a:cubicBezTo>
                      <a:pt x="1979" y="260"/>
                      <a:pt x="2010" y="269"/>
                      <a:pt x="2038" y="235"/>
                    </a:cubicBezTo>
                    <a:cubicBezTo>
                      <a:pt x="2058" y="211"/>
                      <a:pt x="2064" y="210"/>
                      <a:pt x="2088" y="223"/>
                    </a:cubicBezTo>
                    <a:cubicBezTo>
                      <a:pt x="2111" y="235"/>
                      <a:pt x="2119" y="234"/>
                      <a:pt x="2139" y="210"/>
                    </a:cubicBezTo>
                    <a:cubicBezTo>
                      <a:pt x="2150" y="194"/>
                      <a:pt x="2167" y="185"/>
                      <a:pt x="2173" y="189"/>
                    </a:cubicBezTo>
                    <a:cubicBezTo>
                      <a:pt x="2179" y="193"/>
                      <a:pt x="2190" y="188"/>
                      <a:pt x="2198" y="179"/>
                    </a:cubicBezTo>
                    <a:cubicBezTo>
                      <a:pt x="2217" y="157"/>
                      <a:pt x="2315" y="160"/>
                      <a:pt x="2343" y="184"/>
                    </a:cubicBezTo>
                    <a:cubicBezTo>
                      <a:pt x="2356" y="195"/>
                      <a:pt x="2365" y="197"/>
                      <a:pt x="2379" y="185"/>
                    </a:cubicBezTo>
                    <a:cubicBezTo>
                      <a:pt x="2388" y="178"/>
                      <a:pt x="2405" y="174"/>
                      <a:pt x="2417" y="179"/>
                    </a:cubicBezTo>
                    <a:cubicBezTo>
                      <a:pt x="2429" y="184"/>
                      <a:pt x="2439" y="179"/>
                      <a:pt x="2444" y="166"/>
                    </a:cubicBezTo>
                    <a:cubicBezTo>
                      <a:pt x="2450" y="150"/>
                      <a:pt x="2456" y="149"/>
                      <a:pt x="2469" y="160"/>
                    </a:cubicBezTo>
                    <a:cubicBezTo>
                      <a:pt x="2481" y="170"/>
                      <a:pt x="2495" y="168"/>
                      <a:pt x="2524" y="147"/>
                    </a:cubicBezTo>
                    <a:cubicBezTo>
                      <a:pt x="2544" y="132"/>
                      <a:pt x="2561" y="114"/>
                      <a:pt x="2561" y="108"/>
                    </a:cubicBezTo>
                    <a:cubicBezTo>
                      <a:pt x="2561" y="102"/>
                      <a:pt x="2576" y="99"/>
                      <a:pt x="2597" y="103"/>
                    </a:cubicBezTo>
                    <a:cubicBezTo>
                      <a:pt x="2689" y="123"/>
                      <a:pt x="2734" y="140"/>
                      <a:pt x="2729" y="153"/>
                    </a:cubicBezTo>
                    <a:cubicBezTo>
                      <a:pt x="2719" y="177"/>
                      <a:pt x="2769" y="210"/>
                      <a:pt x="2819" y="214"/>
                    </a:cubicBezTo>
                    <a:cubicBezTo>
                      <a:pt x="2861" y="216"/>
                      <a:pt x="2868" y="220"/>
                      <a:pt x="2864" y="244"/>
                    </a:cubicBezTo>
                    <a:cubicBezTo>
                      <a:pt x="2861" y="264"/>
                      <a:pt x="2869" y="275"/>
                      <a:pt x="2892" y="284"/>
                    </a:cubicBezTo>
                    <a:cubicBezTo>
                      <a:pt x="2909" y="290"/>
                      <a:pt x="2924" y="304"/>
                      <a:pt x="2924" y="314"/>
                    </a:cubicBezTo>
                    <a:cubicBezTo>
                      <a:pt x="2924" y="334"/>
                      <a:pt x="2850" y="397"/>
                      <a:pt x="2826" y="397"/>
                    </a:cubicBezTo>
                    <a:cubicBezTo>
                      <a:pt x="2800" y="397"/>
                      <a:pt x="2810" y="416"/>
                      <a:pt x="2860" y="460"/>
                    </a:cubicBezTo>
                    <a:cubicBezTo>
                      <a:pt x="2886" y="484"/>
                      <a:pt x="2918" y="522"/>
                      <a:pt x="2929" y="544"/>
                    </a:cubicBezTo>
                    <a:cubicBezTo>
                      <a:pt x="2948" y="580"/>
                      <a:pt x="2955" y="584"/>
                      <a:pt x="3005" y="584"/>
                    </a:cubicBezTo>
                    <a:cubicBezTo>
                      <a:pt x="3035" y="584"/>
                      <a:pt x="3064" y="579"/>
                      <a:pt x="3068" y="572"/>
                    </a:cubicBezTo>
                    <a:cubicBezTo>
                      <a:pt x="3072" y="565"/>
                      <a:pt x="3123" y="559"/>
                      <a:pt x="3180" y="559"/>
                    </a:cubicBezTo>
                    <a:cubicBezTo>
                      <a:pt x="3238" y="559"/>
                      <a:pt x="3289" y="554"/>
                      <a:pt x="3293" y="547"/>
                    </a:cubicBezTo>
                    <a:cubicBezTo>
                      <a:pt x="3297" y="540"/>
                      <a:pt x="3336" y="518"/>
                      <a:pt x="3380" y="497"/>
                    </a:cubicBezTo>
                    <a:cubicBezTo>
                      <a:pt x="3426" y="474"/>
                      <a:pt x="3463" y="448"/>
                      <a:pt x="3468" y="434"/>
                    </a:cubicBezTo>
                    <a:cubicBezTo>
                      <a:pt x="3473" y="420"/>
                      <a:pt x="3481" y="409"/>
                      <a:pt x="3488" y="409"/>
                    </a:cubicBezTo>
                    <a:cubicBezTo>
                      <a:pt x="3500" y="409"/>
                      <a:pt x="3503" y="424"/>
                      <a:pt x="3499" y="468"/>
                    </a:cubicBezTo>
                    <a:cubicBezTo>
                      <a:pt x="3498" y="494"/>
                      <a:pt x="3501" y="495"/>
                      <a:pt x="3560" y="488"/>
                    </a:cubicBezTo>
                    <a:cubicBezTo>
                      <a:pt x="3604" y="483"/>
                      <a:pt x="3624" y="485"/>
                      <a:pt x="3624" y="495"/>
                    </a:cubicBezTo>
                    <a:cubicBezTo>
                      <a:pt x="3624" y="511"/>
                      <a:pt x="3708" y="555"/>
                      <a:pt x="3719" y="544"/>
                    </a:cubicBezTo>
                    <a:cubicBezTo>
                      <a:pt x="3723" y="540"/>
                      <a:pt x="3718" y="524"/>
                      <a:pt x="3709" y="510"/>
                    </a:cubicBezTo>
                    <a:cubicBezTo>
                      <a:pt x="3695" y="486"/>
                      <a:pt x="3697" y="480"/>
                      <a:pt x="3722" y="460"/>
                    </a:cubicBezTo>
                    <a:cubicBezTo>
                      <a:pt x="3747" y="441"/>
                      <a:pt x="3749" y="436"/>
                      <a:pt x="3733" y="423"/>
                    </a:cubicBezTo>
                    <a:cubicBezTo>
                      <a:pt x="3720" y="413"/>
                      <a:pt x="3711" y="411"/>
                      <a:pt x="3705" y="422"/>
                    </a:cubicBezTo>
                    <a:cubicBezTo>
                      <a:pt x="3694" y="440"/>
                      <a:pt x="3661" y="436"/>
                      <a:pt x="3661" y="416"/>
                    </a:cubicBezTo>
                    <a:cubicBezTo>
                      <a:pt x="3661" y="407"/>
                      <a:pt x="3653" y="390"/>
                      <a:pt x="3643" y="379"/>
                    </a:cubicBezTo>
                    <a:cubicBezTo>
                      <a:pt x="3625" y="363"/>
                      <a:pt x="3626" y="359"/>
                      <a:pt x="3650" y="345"/>
                    </a:cubicBezTo>
                    <a:cubicBezTo>
                      <a:pt x="3678" y="332"/>
                      <a:pt x="3678" y="332"/>
                      <a:pt x="3638" y="294"/>
                    </a:cubicBezTo>
                    <a:cubicBezTo>
                      <a:pt x="3593" y="252"/>
                      <a:pt x="3589" y="234"/>
                      <a:pt x="3624" y="234"/>
                    </a:cubicBezTo>
                    <a:cubicBezTo>
                      <a:pt x="3638" y="234"/>
                      <a:pt x="3649" y="243"/>
                      <a:pt x="3649" y="253"/>
                    </a:cubicBezTo>
                    <a:cubicBezTo>
                      <a:pt x="3649" y="277"/>
                      <a:pt x="3667" y="277"/>
                      <a:pt x="3709" y="254"/>
                    </a:cubicBezTo>
                    <a:cubicBezTo>
                      <a:pt x="3789" y="211"/>
                      <a:pt x="3815" y="210"/>
                      <a:pt x="3858" y="249"/>
                    </a:cubicBezTo>
                    <a:cubicBezTo>
                      <a:pt x="3879" y="269"/>
                      <a:pt x="3889" y="272"/>
                      <a:pt x="3910" y="260"/>
                    </a:cubicBezTo>
                    <a:cubicBezTo>
                      <a:pt x="3950" y="239"/>
                      <a:pt x="3943" y="215"/>
                      <a:pt x="3880" y="164"/>
                    </a:cubicBezTo>
                    <a:cubicBezTo>
                      <a:pt x="3849" y="139"/>
                      <a:pt x="3825" y="113"/>
                      <a:pt x="3826" y="107"/>
                    </a:cubicBezTo>
                    <a:cubicBezTo>
                      <a:pt x="3831" y="94"/>
                      <a:pt x="3955" y="48"/>
                      <a:pt x="3984" y="47"/>
                    </a:cubicBezTo>
                    <a:cubicBezTo>
                      <a:pt x="3994" y="47"/>
                      <a:pt x="4017" y="36"/>
                      <a:pt x="4034" y="23"/>
                    </a:cubicBezTo>
                    <a:cubicBezTo>
                      <a:pt x="4067" y="0"/>
                      <a:pt x="4072" y="0"/>
                      <a:pt x="4134" y="20"/>
                    </a:cubicBezTo>
                    <a:cubicBezTo>
                      <a:pt x="4186" y="36"/>
                      <a:pt x="4204" y="49"/>
                      <a:pt x="4223" y="84"/>
                    </a:cubicBezTo>
                    <a:cubicBezTo>
                      <a:pt x="4243" y="123"/>
                      <a:pt x="4254" y="130"/>
                      <a:pt x="4322" y="145"/>
                    </a:cubicBezTo>
                    <a:cubicBezTo>
                      <a:pt x="4380" y="159"/>
                      <a:pt x="4399" y="169"/>
                      <a:pt x="4399" y="185"/>
                    </a:cubicBezTo>
                    <a:cubicBezTo>
                      <a:pt x="4399" y="197"/>
                      <a:pt x="4405" y="209"/>
                      <a:pt x="4413" y="211"/>
                    </a:cubicBezTo>
                    <a:cubicBezTo>
                      <a:pt x="4420" y="214"/>
                      <a:pt x="4350" y="320"/>
                      <a:pt x="4256" y="447"/>
                    </a:cubicBezTo>
                    <a:cubicBezTo>
                      <a:pt x="4161" y="574"/>
                      <a:pt x="4059" y="723"/>
                      <a:pt x="4029" y="778"/>
                    </a:cubicBezTo>
                    <a:cubicBezTo>
                      <a:pt x="3905" y="999"/>
                      <a:pt x="3756" y="1320"/>
                      <a:pt x="3631" y="1640"/>
                    </a:cubicBezTo>
                    <a:cubicBezTo>
                      <a:pt x="3465" y="2065"/>
                      <a:pt x="3434" y="2125"/>
                      <a:pt x="3290" y="2320"/>
                    </a:cubicBezTo>
                    <a:cubicBezTo>
                      <a:pt x="3081" y="2603"/>
                      <a:pt x="2939" y="2800"/>
                      <a:pt x="2834" y="2953"/>
                    </a:cubicBezTo>
                    <a:cubicBezTo>
                      <a:pt x="2724" y="3113"/>
                      <a:pt x="2536" y="3315"/>
                      <a:pt x="2393" y="3432"/>
                    </a:cubicBezTo>
                    <a:cubicBezTo>
                      <a:pt x="2345" y="3470"/>
                      <a:pt x="2268" y="3536"/>
                      <a:pt x="2223" y="3578"/>
                    </a:cubicBezTo>
                    <a:cubicBezTo>
                      <a:pt x="2176" y="3619"/>
                      <a:pt x="2115" y="3670"/>
                      <a:pt x="2085" y="3693"/>
                    </a:cubicBezTo>
                    <a:cubicBezTo>
                      <a:pt x="2038" y="3725"/>
                      <a:pt x="2026" y="3729"/>
                      <a:pt x="2008" y="3715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1" name="Freeform 1340">
                <a:extLst>
                  <a:ext uri="{FF2B5EF4-FFF2-40B4-BE49-F238E27FC236}">
                    <a16:creationId xmlns:a16="http://schemas.microsoft.com/office/drawing/2014/main" id="{8EA54595-83A9-40D3-AE09-B61EB9554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0" y="2128"/>
                <a:ext cx="2052" cy="1604"/>
              </a:xfrm>
              <a:custGeom>
                <a:avLst/>
                <a:gdLst>
                  <a:gd name="T0" fmla="*/ 2681 w 4275"/>
                  <a:gd name="T1" fmla="*/ 2838 h 2975"/>
                  <a:gd name="T2" fmla="*/ 2702 w 4275"/>
                  <a:gd name="T3" fmla="*/ 2656 h 2975"/>
                  <a:gd name="T4" fmla="*/ 2484 w 4275"/>
                  <a:gd name="T5" fmla="*/ 2509 h 2975"/>
                  <a:gd name="T6" fmla="*/ 2232 w 4275"/>
                  <a:gd name="T7" fmla="*/ 2550 h 2975"/>
                  <a:gd name="T8" fmla="*/ 1936 w 4275"/>
                  <a:gd name="T9" fmla="*/ 2595 h 2975"/>
                  <a:gd name="T10" fmla="*/ 1694 w 4275"/>
                  <a:gd name="T11" fmla="*/ 2568 h 2975"/>
                  <a:gd name="T12" fmla="*/ 1227 w 4275"/>
                  <a:gd name="T13" fmla="*/ 2666 h 2975"/>
                  <a:gd name="T14" fmla="*/ 1032 w 4275"/>
                  <a:gd name="T15" fmla="*/ 2707 h 2975"/>
                  <a:gd name="T16" fmla="*/ 932 w 4275"/>
                  <a:gd name="T17" fmla="*/ 2552 h 2975"/>
                  <a:gd name="T18" fmla="*/ 953 w 4275"/>
                  <a:gd name="T19" fmla="*/ 2386 h 2975"/>
                  <a:gd name="T20" fmla="*/ 844 w 4275"/>
                  <a:gd name="T21" fmla="*/ 2157 h 2975"/>
                  <a:gd name="T22" fmla="*/ 594 w 4275"/>
                  <a:gd name="T23" fmla="*/ 2166 h 2975"/>
                  <a:gd name="T24" fmla="*/ 294 w 4275"/>
                  <a:gd name="T25" fmla="*/ 2206 h 2975"/>
                  <a:gd name="T26" fmla="*/ 94 w 4275"/>
                  <a:gd name="T27" fmla="*/ 1969 h 2975"/>
                  <a:gd name="T28" fmla="*/ 25 w 4275"/>
                  <a:gd name="T29" fmla="*/ 1720 h 2975"/>
                  <a:gd name="T30" fmla="*/ 221 w 4275"/>
                  <a:gd name="T31" fmla="*/ 1536 h 2975"/>
                  <a:gd name="T32" fmla="*/ 451 w 4275"/>
                  <a:gd name="T33" fmla="*/ 1450 h 2975"/>
                  <a:gd name="T34" fmla="*/ 782 w 4275"/>
                  <a:gd name="T35" fmla="*/ 1495 h 2975"/>
                  <a:gd name="T36" fmla="*/ 955 w 4275"/>
                  <a:gd name="T37" fmla="*/ 1213 h 2975"/>
                  <a:gd name="T38" fmla="*/ 1292 w 4275"/>
                  <a:gd name="T39" fmla="*/ 1126 h 2975"/>
                  <a:gd name="T40" fmla="*/ 1093 w 4275"/>
                  <a:gd name="T41" fmla="*/ 745 h 2975"/>
                  <a:gd name="T42" fmla="*/ 1161 w 4275"/>
                  <a:gd name="T43" fmla="*/ 621 h 2975"/>
                  <a:gd name="T44" fmla="*/ 1107 w 4275"/>
                  <a:gd name="T45" fmla="*/ 441 h 2975"/>
                  <a:gd name="T46" fmla="*/ 1417 w 4275"/>
                  <a:gd name="T47" fmla="*/ 344 h 2975"/>
                  <a:gd name="T48" fmla="*/ 1627 w 4275"/>
                  <a:gd name="T49" fmla="*/ 65 h 2975"/>
                  <a:gd name="T50" fmla="*/ 1694 w 4275"/>
                  <a:gd name="T51" fmla="*/ 19 h 2975"/>
                  <a:gd name="T52" fmla="*/ 1868 w 4275"/>
                  <a:gd name="T53" fmla="*/ 106 h 2975"/>
                  <a:gd name="T54" fmla="*/ 2019 w 4275"/>
                  <a:gd name="T55" fmla="*/ 199 h 2975"/>
                  <a:gd name="T56" fmla="*/ 2113 w 4275"/>
                  <a:gd name="T57" fmla="*/ 352 h 2975"/>
                  <a:gd name="T58" fmla="*/ 2326 w 4275"/>
                  <a:gd name="T59" fmla="*/ 545 h 2975"/>
                  <a:gd name="T60" fmla="*/ 2412 w 4275"/>
                  <a:gd name="T61" fmla="*/ 664 h 2975"/>
                  <a:gd name="T62" fmla="*/ 2544 w 4275"/>
                  <a:gd name="T63" fmla="*/ 810 h 2975"/>
                  <a:gd name="T64" fmla="*/ 2694 w 4275"/>
                  <a:gd name="T65" fmla="*/ 974 h 2975"/>
                  <a:gd name="T66" fmla="*/ 2861 w 4275"/>
                  <a:gd name="T67" fmla="*/ 1114 h 2975"/>
                  <a:gd name="T68" fmla="*/ 3206 w 4275"/>
                  <a:gd name="T69" fmla="*/ 1150 h 2975"/>
                  <a:gd name="T70" fmla="*/ 3311 w 4275"/>
                  <a:gd name="T71" fmla="*/ 1180 h 2975"/>
                  <a:gd name="T72" fmla="*/ 3575 w 4275"/>
                  <a:gd name="T73" fmla="*/ 1219 h 2975"/>
                  <a:gd name="T74" fmla="*/ 3762 w 4275"/>
                  <a:gd name="T75" fmla="*/ 1219 h 2975"/>
                  <a:gd name="T76" fmla="*/ 3969 w 4275"/>
                  <a:gd name="T77" fmla="*/ 1206 h 2975"/>
                  <a:gd name="T78" fmla="*/ 4201 w 4275"/>
                  <a:gd name="T79" fmla="*/ 1309 h 2975"/>
                  <a:gd name="T80" fmla="*/ 4111 w 4275"/>
                  <a:gd name="T81" fmla="*/ 1452 h 2975"/>
                  <a:gd name="T82" fmla="*/ 4032 w 4275"/>
                  <a:gd name="T83" fmla="*/ 1575 h 2975"/>
                  <a:gd name="T84" fmla="*/ 3873 w 4275"/>
                  <a:gd name="T85" fmla="*/ 1670 h 2975"/>
                  <a:gd name="T86" fmla="*/ 3868 w 4275"/>
                  <a:gd name="T87" fmla="*/ 2025 h 2975"/>
                  <a:gd name="T88" fmla="*/ 3822 w 4275"/>
                  <a:gd name="T89" fmla="*/ 2209 h 2975"/>
                  <a:gd name="T90" fmla="*/ 3707 w 4275"/>
                  <a:gd name="T91" fmla="*/ 2343 h 2975"/>
                  <a:gd name="T92" fmla="*/ 3537 w 4275"/>
                  <a:gd name="T93" fmla="*/ 2419 h 2975"/>
                  <a:gd name="T94" fmla="*/ 3600 w 4275"/>
                  <a:gd name="T95" fmla="*/ 2588 h 2975"/>
                  <a:gd name="T96" fmla="*/ 3384 w 4275"/>
                  <a:gd name="T97" fmla="*/ 2710 h 2975"/>
                  <a:gd name="T98" fmla="*/ 3348 w 4275"/>
                  <a:gd name="T99" fmla="*/ 2807 h 2975"/>
                  <a:gd name="T100" fmla="*/ 3093 w 4275"/>
                  <a:gd name="T101" fmla="*/ 2934 h 2975"/>
                  <a:gd name="T102" fmla="*/ 2756 w 4275"/>
                  <a:gd name="T103" fmla="*/ 2938 h 2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5" h="2975">
                    <a:moveTo>
                      <a:pt x="2756" y="2938"/>
                    </a:moveTo>
                    <a:cubicBezTo>
                      <a:pt x="2748" y="2918"/>
                      <a:pt x="2737" y="2900"/>
                      <a:pt x="2731" y="2900"/>
                    </a:cubicBezTo>
                    <a:cubicBezTo>
                      <a:pt x="2725" y="2900"/>
                      <a:pt x="2713" y="2886"/>
                      <a:pt x="2707" y="2869"/>
                    </a:cubicBezTo>
                    <a:cubicBezTo>
                      <a:pt x="2701" y="2851"/>
                      <a:pt x="2689" y="2838"/>
                      <a:pt x="2681" y="2838"/>
                    </a:cubicBezTo>
                    <a:cubicBezTo>
                      <a:pt x="2673" y="2838"/>
                      <a:pt x="2684" y="2824"/>
                      <a:pt x="2706" y="2806"/>
                    </a:cubicBezTo>
                    <a:cubicBezTo>
                      <a:pt x="2726" y="2789"/>
                      <a:pt x="2747" y="2763"/>
                      <a:pt x="2751" y="2750"/>
                    </a:cubicBezTo>
                    <a:cubicBezTo>
                      <a:pt x="2761" y="2720"/>
                      <a:pt x="2737" y="2675"/>
                      <a:pt x="2713" y="2675"/>
                    </a:cubicBezTo>
                    <a:cubicBezTo>
                      <a:pt x="2702" y="2675"/>
                      <a:pt x="2698" y="2668"/>
                      <a:pt x="2702" y="2656"/>
                    </a:cubicBezTo>
                    <a:cubicBezTo>
                      <a:pt x="2714" y="2626"/>
                      <a:pt x="2683" y="2601"/>
                      <a:pt x="2639" y="2602"/>
                    </a:cubicBezTo>
                    <a:cubicBezTo>
                      <a:pt x="2589" y="2604"/>
                      <a:pt x="2569" y="2593"/>
                      <a:pt x="2569" y="2564"/>
                    </a:cubicBezTo>
                    <a:cubicBezTo>
                      <a:pt x="2569" y="2535"/>
                      <a:pt x="2538" y="2507"/>
                      <a:pt x="2519" y="2519"/>
                    </a:cubicBezTo>
                    <a:cubicBezTo>
                      <a:pt x="2512" y="2524"/>
                      <a:pt x="2496" y="2519"/>
                      <a:pt x="2484" y="2509"/>
                    </a:cubicBezTo>
                    <a:cubicBezTo>
                      <a:pt x="2473" y="2499"/>
                      <a:pt x="2442" y="2488"/>
                      <a:pt x="2417" y="2484"/>
                    </a:cubicBezTo>
                    <a:cubicBezTo>
                      <a:pt x="2377" y="2477"/>
                      <a:pt x="2367" y="2481"/>
                      <a:pt x="2347" y="2509"/>
                    </a:cubicBezTo>
                    <a:cubicBezTo>
                      <a:pt x="2328" y="2535"/>
                      <a:pt x="2313" y="2541"/>
                      <a:pt x="2277" y="2540"/>
                    </a:cubicBezTo>
                    <a:cubicBezTo>
                      <a:pt x="2252" y="2539"/>
                      <a:pt x="2232" y="2544"/>
                      <a:pt x="2232" y="2550"/>
                    </a:cubicBezTo>
                    <a:cubicBezTo>
                      <a:pt x="2232" y="2563"/>
                      <a:pt x="2080" y="2557"/>
                      <a:pt x="2036" y="2544"/>
                    </a:cubicBezTo>
                    <a:cubicBezTo>
                      <a:pt x="2016" y="2538"/>
                      <a:pt x="2005" y="2540"/>
                      <a:pt x="2000" y="2555"/>
                    </a:cubicBezTo>
                    <a:cubicBezTo>
                      <a:pt x="1996" y="2566"/>
                      <a:pt x="1981" y="2575"/>
                      <a:pt x="1968" y="2575"/>
                    </a:cubicBezTo>
                    <a:cubicBezTo>
                      <a:pt x="1955" y="2575"/>
                      <a:pt x="1941" y="2584"/>
                      <a:pt x="1936" y="2595"/>
                    </a:cubicBezTo>
                    <a:cubicBezTo>
                      <a:pt x="1931" y="2609"/>
                      <a:pt x="1919" y="2611"/>
                      <a:pt x="1892" y="2606"/>
                    </a:cubicBezTo>
                    <a:cubicBezTo>
                      <a:pt x="1866" y="2600"/>
                      <a:pt x="1851" y="2604"/>
                      <a:pt x="1839" y="2619"/>
                    </a:cubicBezTo>
                    <a:cubicBezTo>
                      <a:pt x="1826" y="2638"/>
                      <a:pt x="1819" y="2635"/>
                      <a:pt x="1777" y="2595"/>
                    </a:cubicBezTo>
                    <a:cubicBezTo>
                      <a:pt x="1728" y="2549"/>
                      <a:pt x="1694" y="2538"/>
                      <a:pt x="1694" y="2568"/>
                    </a:cubicBezTo>
                    <a:cubicBezTo>
                      <a:pt x="1694" y="2579"/>
                      <a:pt x="1669" y="2591"/>
                      <a:pt x="1632" y="2601"/>
                    </a:cubicBezTo>
                    <a:cubicBezTo>
                      <a:pt x="1598" y="2610"/>
                      <a:pt x="1569" y="2621"/>
                      <a:pt x="1569" y="2626"/>
                    </a:cubicBezTo>
                    <a:cubicBezTo>
                      <a:pt x="1569" y="2631"/>
                      <a:pt x="1496" y="2638"/>
                      <a:pt x="1406" y="2639"/>
                    </a:cubicBezTo>
                    <a:cubicBezTo>
                      <a:pt x="1268" y="2643"/>
                      <a:pt x="1239" y="2648"/>
                      <a:pt x="1227" y="2666"/>
                    </a:cubicBezTo>
                    <a:cubicBezTo>
                      <a:pt x="1218" y="2677"/>
                      <a:pt x="1196" y="2688"/>
                      <a:pt x="1178" y="2688"/>
                    </a:cubicBezTo>
                    <a:cubicBezTo>
                      <a:pt x="1161" y="2688"/>
                      <a:pt x="1141" y="2695"/>
                      <a:pt x="1136" y="2705"/>
                    </a:cubicBezTo>
                    <a:cubicBezTo>
                      <a:pt x="1131" y="2714"/>
                      <a:pt x="1105" y="2725"/>
                      <a:pt x="1080" y="2730"/>
                    </a:cubicBezTo>
                    <a:cubicBezTo>
                      <a:pt x="1034" y="2738"/>
                      <a:pt x="1032" y="2736"/>
                      <a:pt x="1032" y="2707"/>
                    </a:cubicBezTo>
                    <a:cubicBezTo>
                      <a:pt x="1032" y="2685"/>
                      <a:pt x="1025" y="2675"/>
                      <a:pt x="1005" y="2673"/>
                    </a:cubicBezTo>
                    <a:cubicBezTo>
                      <a:pt x="968" y="2668"/>
                      <a:pt x="962" y="2643"/>
                      <a:pt x="994" y="2634"/>
                    </a:cubicBezTo>
                    <a:cubicBezTo>
                      <a:pt x="1011" y="2630"/>
                      <a:pt x="1018" y="2619"/>
                      <a:pt x="1016" y="2604"/>
                    </a:cubicBezTo>
                    <a:cubicBezTo>
                      <a:pt x="1009" y="2561"/>
                      <a:pt x="994" y="2552"/>
                      <a:pt x="932" y="2552"/>
                    </a:cubicBezTo>
                    <a:cubicBezTo>
                      <a:pt x="897" y="2552"/>
                      <a:pt x="866" y="2550"/>
                      <a:pt x="861" y="2546"/>
                    </a:cubicBezTo>
                    <a:cubicBezTo>
                      <a:pt x="848" y="2532"/>
                      <a:pt x="872" y="2513"/>
                      <a:pt x="902" y="2513"/>
                    </a:cubicBezTo>
                    <a:cubicBezTo>
                      <a:pt x="927" y="2513"/>
                      <a:pt x="932" y="2506"/>
                      <a:pt x="934" y="2473"/>
                    </a:cubicBezTo>
                    <a:cubicBezTo>
                      <a:pt x="937" y="2405"/>
                      <a:pt x="938" y="2401"/>
                      <a:pt x="953" y="2386"/>
                    </a:cubicBezTo>
                    <a:cubicBezTo>
                      <a:pt x="966" y="2374"/>
                      <a:pt x="964" y="2365"/>
                      <a:pt x="948" y="2346"/>
                    </a:cubicBezTo>
                    <a:cubicBezTo>
                      <a:pt x="927" y="2324"/>
                      <a:pt x="927" y="2323"/>
                      <a:pt x="948" y="2311"/>
                    </a:cubicBezTo>
                    <a:cubicBezTo>
                      <a:pt x="982" y="2291"/>
                      <a:pt x="975" y="2276"/>
                      <a:pt x="907" y="2235"/>
                    </a:cubicBezTo>
                    <a:cubicBezTo>
                      <a:pt x="853" y="2201"/>
                      <a:pt x="844" y="2191"/>
                      <a:pt x="844" y="2157"/>
                    </a:cubicBezTo>
                    <a:cubicBezTo>
                      <a:pt x="844" y="2135"/>
                      <a:pt x="839" y="2113"/>
                      <a:pt x="833" y="2105"/>
                    </a:cubicBezTo>
                    <a:cubicBezTo>
                      <a:pt x="826" y="2099"/>
                      <a:pt x="780" y="2096"/>
                      <a:pt x="730" y="2100"/>
                    </a:cubicBezTo>
                    <a:cubicBezTo>
                      <a:pt x="641" y="2106"/>
                      <a:pt x="638" y="2107"/>
                      <a:pt x="638" y="2140"/>
                    </a:cubicBezTo>
                    <a:cubicBezTo>
                      <a:pt x="637" y="2189"/>
                      <a:pt x="621" y="2198"/>
                      <a:pt x="594" y="2166"/>
                    </a:cubicBezTo>
                    <a:cubicBezTo>
                      <a:pt x="578" y="2146"/>
                      <a:pt x="558" y="2138"/>
                      <a:pt x="527" y="2138"/>
                    </a:cubicBezTo>
                    <a:cubicBezTo>
                      <a:pt x="500" y="2138"/>
                      <a:pt x="480" y="2130"/>
                      <a:pt x="472" y="2116"/>
                    </a:cubicBezTo>
                    <a:cubicBezTo>
                      <a:pt x="457" y="2090"/>
                      <a:pt x="419" y="2104"/>
                      <a:pt x="419" y="2136"/>
                    </a:cubicBezTo>
                    <a:cubicBezTo>
                      <a:pt x="419" y="2168"/>
                      <a:pt x="372" y="2194"/>
                      <a:pt x="294" y="2206"/>
                    </a:cubicBezTo>
                    <a:cubicBezTo>
                      <a:pt x="263" y="2211"/>
                      <a:pt x="234" y="2221"/>
                      <a:pt x="231" y="2229"/>
                    </a:cubicBezTo>
                    <a:cubicBezTo>
                      <a:pt x="213" y="2255"/>
                      <a:pt x="194" y="2220"/>
                      <a:pt x="175" y="2125"/>
                    </a:cubicBezTo>
                    <a:cubicBezTo>
                      <a:pt x="158" y="2049"/>
                      <a:pt x="146" y="2021"/>
                      <a:pt x="123" y="2006"/>
                    </a:cubicBezTo>
                    <a:cubicBezTo>
                      <a:pt x="107" y="1995"/>
                      <a:pt x="94" y="1979"/>
                      <a:pt x="94" y="1969"/>
                    </a:cubicBezTo>
                    <a:cubicBezTo>
                      <a:pt x="94" y="1959"/>
                      <a:pt x="83" y="1931"/>
                      <a:pt x="69" y="1906"/>
                    </a:cubicBezTo>
                    <a:cubicBezTo>
                      <a:pt x="56" y="1881"/>
                      <a:pt x="44" y="1855"/>
                      <a:pt x="44" y="1846"/>
                    </a:cubicBezTo>
                    <a:cubicBezTo>
                      <a:pt x="44" y="1838"/>
                      <a:pt x="33" y="1818"/>
                      <a:pt x="21" y="1801"/>
                    </a:cubicBezTo>
                    <a:cubicBezTo>
                      <a:pt x="0" y="1773"/>
                      <a:pt x="0" y="1770"/>
                      <a:pt x="25" y="1720"/>
                    </a:cubicBezTo>
                    <a:cubicBezTo>
                      <a:pt x="39" y="1693"/>
                      <a:pt x="56" y="1665"/>
                      <a:pt x="62" y="1661"/>
                    </a:cubicBezTo>
                    <a:cubicBezTo>
                      <a:pt x="68" y="1656"/>
                      <a:pt x="75" y="1639"/>
                      <a:pt x="76" y="1620"/>
                    </a:cubicBezTo>
                    <a:cubicBezTo>
                      <a:pt x="81" y="1575"/>
                      <a:pt x="111" y="1550"/>
                      <a:pt x="157" y="1550"/>
                    </a:cubicBezTo>
                    <a:cubicBezTo>
                      <a:pt x="178" y="1550"/>
                      <a:pt x="207" y="1544"/>
                      <a:pt x="221" y="1536"/>
                    </a:cubicBezTo>
                    <a:cubicBezTo>
                      <a:pt x="239" y="1527"/>
                      <a:pt x="251" y="1527"/>
                      <a:pt x="263" y="1538"/>
                    </a:cubicBezTo>
                    <a:cubicBezTo>
                      <a:pt x="287" y="1557"/>
                      <a:pt x="363" y="1549"/>
                      <a:pt x="363" y="1525"/>
                    </a:cubicBezTo>
                    <a:cubicBezTo>
                      <a:pt x="364" y="1515"/>
                      <a:pt x="371" y="1494"/>
                      <a:pt x="380" y="1479"/>
                    </a:cubicBezTo>
                    <a:cubicBezTo>
                      <a:pt x="392" y="1455"/>
                      <a:pt x="406" y="1450"/>
                      <a:pt x="451" y="1450"/>
                    </a:cubicBezTo>
                    <a:cubicBezTo>
                      <a:pt x="505" y="1450"/>
                      <a:pt x="506" y="1450"/>
                      <a:pt x="509" y="1498"/>
                    </a:cubicBezTo>
                    <a:lnTo>
                      <a:pt x="513" y="1544"/>
                    </a:lnTo>
                    <a:lnTo>
                      <a:pt x="637" y="1541"/>
                    </a:lnTo>
                    <a:cubicBezTo>
                      <a:pt x="759" y="1538"/>
                      <a:pt x="809" y="1523"/>
                      <a:pt x="782" y="1495"/>
                    </a:cubicBezTo>
                    <a:cubicBezTo>
                      <a:pt x="757" y="1470"/>
                      <a:pt x="771" y="1425"/>
                      <a:pt x="821" y="1373"/>
                    </a:cubicBezTo>
                    <a:cubicBezTo>
                      <a:pt x="850" y="1343"/>
                      <a:pt x="884" y="1289"/>
                      <a:pt x="901" y="1251"/>
                    </a:cubicBezTo>
                    <a:lnTo>
                      <a:pt x="928" y="1185"/>
                    </a:lnTo>
                    <a:lnTo>
                      <a:pt x="955" y="1213"/>
                    </a:lnTo>
                    <a:cubicBezTo>
                      <a:pt x="978" y="1238"/>
                      <a:pt x="984" y="1239"/>
                      <a:pt x="1017" y="1226"/>
                    </a:cubicBezTo>
                    <a:cubicBezTo>
                      <a:pt x="1043" y="1215"/>
                      <a:pt x="1067" y="1214"/>
                      <a:pt x="1100" y="1223"/>
                    </a:cubicBezTo>
                    <a:cubicBezTo>
                      <a:pt x="1141" y="1235"/>
                      <a:pt x="1146" y="1232"/>
                      <a:pt x="1159" y="1204"/>
                    </a:cubicBezTo>
                    <a:cubicBezTo>
                      <a:pt x="1178" y="1169"/>
                      <a:pt x="1216" y="1146"/>
                      <a:pt x="1292" y="1126"/>
                    </a:cubicBezTo>
                    <a:cubicBezTo>
                      <a:pt x="1351" y="1110"/>
                      <a:pt x="1363" y="1076"/>
                      <a:pt x="1317" y="1056"/>
                    </a:cubicBezTo>
                    <a:cubicBezTo>
                      <a:pt x="1294" y="1046"/>
                      <a:pt x="1289" y="1035"/>
                      <a:pt x="1292" y="1005"/>
                    </a:cubicBezTo>
                    <a:cubicBezTo>
                      <a:pt x="1297" y="963"/>
                      <a:pt x="1261" y="925"/>
                      <a:pt x="1217" y="925"/>
                    </a:cubicBezTo>
                    <a:cubicBezTo>
                      <a:pt x="1175" y="925"/>
                      <a:pt x="1086" y="795"/>
                      <a:pt x="1093" y="745"/>
                    </a:cubicBezTo>
                    <a:cubicBezTo>
                      <a:pt x="1096" y="731"/>
                      <a:pt x="1084" y="711"/>
                      <a:pt x="1067" y="698"/>
                    </a:cubicBezTo>
                    <a:lnTo>
                      <a:pt x="1038" y="675"/>
                    </a:lnTo>
                    <a:lnTo>
                      <a:pt x="1076" y="675"/>
                    </a:lnTo>
                    <a:cubicBezTo>
                      <a:pt x="1121" y="675"/>
                      <a:pt x="1132" y="668"/>
                      <a:pt x="1161" y="621"/>
                    </a:cubicBezTo>
                    <a:cubicBezTo>
                      <a:pt x="1180" y="593"/>
                      <a:pt x="1180" y="586"/>
                      <a:pt x="1164" y="580"/>
                    </a:cubicBezTo>
                    <a:cubicBezTo>
                      <a:pt x="1156" y="576"/>
                      <a:pt x="1150" y="564"/>
                      <a:pt x="1153" y="551"/>
                    </a:cubicBezTo>
                    <a:cubicBezTo>
                      <a:pt x="1156" y="540"/>
                      <a:pt x="1147" y="520"/>
                      <a:pt x="1133" y="507"/>
                    </a:cubicBezTo>
                    <a:cubicBezTo>
                      <a:pt x="1117" y="493"/>
                      <a:pt x="1107" y="469"/>
                      <a:pt x="1107" y="441"/>
                    </a:cubicBezTo>
                    <a:cubicBezTo>
                      <a:pt x="1107" y="396"/>
                      <a:pt x="1117" y="393"/>
                      <a:pt x="1177" y="411"/>
                    </a:cubicBezTo>
                    <a:cubicBezTo>
                      <a:pt x="1266" y="440"/>
                      <a:pt x="1281" y="439"/>
                      <a:pt x="1309" y="406"/>
                    </a:cubicBezTo>
                    <a:cubicBezTo>
                      <a:pt x="1325" y="389"/>
                      <a:pt x="1348" y="375"/>
                      <a:pt x="1363" y="375"/>
                    </a:cubicBezTo>
                    <a:cubicBezTo>
                      <a:pt x="1378" y="375"/>
                      <a:pt x="1402" y="361"/>
                      <a:pt x="1417" y="344"/>
                    </a:cubicBezTo>
                    <a:cubicBezTo>
                      <a:pt x="1432" y="326"/>
                      <a:pt x="1451" y="313"/>
                      <a:pt x="1459" y="313"/>
                    </a:cubicBezTo>
                    <a:cubicBezTo>
                      <a:pt x="1483" y="313"/>
                      <a:pt x="1542" y="238"/>
                      <a:pt x="1552" y="195"/>
                    </a:cubicBezTo>
                    <a:cubicBezTo>
                      <a:pt x="1556" y="174"/>
                      <a:pt x="1577" y="139"/>
                      <a:pt x="1597" y="116"/>
                    </a:cubicBezTo>
                    <a:cubicBezTo>
                      <a:pt x="1618" y="95"/>
                      <a:pt x="1631" y="71"/>
                      <a:pt x="1627" y="65"/>
                    </a:cubicBezTo>
                    <a:cubicBezTo>
                      <a:pt x="1623" y="57"/>
                      <a:pt x="1632" y="50"/>
                      <a:pt x="1647" y="48"/>
                    </a:cubicBezTo>
                    <a:cubicBezTo>
                      <a:pt x="1666" y="45"/>
                      <a:pt x="1675" y="36"/>
                      <a:pt x="1675" y="21"/>
                    </a:cubicBezTo>
                    <a:cubicBezTo>
                      <a:pt x="1673" y="10"/>
                      <a:pt x="1677" y="0"/>
                      <a:pt x="1683" y="0"/>
                    </a:cubicBezTo>
                    <a:cubicBezTo>
                      <a:pt x="1689" y="0"/>
                      <a:pt x="1694" y="9"/>
                      <a:pt x="1694" y="19"/>
                    </a:cubicBezTo>
                    <a:cubicBezTo>
                      <a:pt x="1694" y="29"/>
                      <a:pt x="1700" y="38"/>
                      <a:pt x="1706" y="38"/>
                    </a:cubicBezTo>
                    <a:cubicBezTo>
                      <a:pt x="1712" y="38"/>
                      <a:pt x="1727" y="48"/>
                      <a:pt x="1739" y="59"/>
                    </a:cubicBezTo>
                    <a:cubicBezTo>
                      <a:pt x="1751" y="71"/>
                      <a:pt x="1781" y="82"/>
                      <a:pt x="1805" y="84"/>
                    </a:cubicBezTo>
                    <a:cubicBezTo>
                      <a:pt x="1828" y="85"/>
                      <a:pt x="1857" y="95"/>
                      <a:pt x="1868" y="106"/>
                    </a:cubicBezTo>
                    <a:cubicBezTo>
                      <a:pt x="1881" y="116"/>
                      <a:pt x="1900" y="125"/>
                      <a:pt x="1911" y="125"/>
                    </a:cubicBezTo>
                    <a:cubicBezTo>
                      <a:pt x="1923" y="125"/>
                      <a:pt x="1932" y="135"/>
                      <a:pt x="1932" y="150"/>
                    </a:cubicBezTo>
                    <a:cubicBezTo>
                      <a:pt x="1932" y="170"/>
                      <a:pt x="1941" y="175"/>
                      <a:pt x="1976" y="175"/>
                    </a:cubicBezTo>
                    <a:cubicBezTo>
                      <a:pt x="2011" y="175"/>
                      <a:pt x="2019" y="180"/>
                      <a:pt x="2019" y="199"/>
                    </a:cubicBezTo>
                    <a:cubicBezTo>
                      <a:pt x="2019" y="211"/>
                      <a:pt x="2028" y="225"/>
                      <a:pt x="2038" y="230"/>
                    </a:cubicBezTo>
                    <a:cubicBezTo>
                      <a:pt x="2048" y="234"/>
                      <a:pt x="2057" y="248"/>
                      <a:pt x="2057" y="261"/>
                    </a:cubicBezTo>
                    <a:cubicBezTo>
                      <a:pt x="2057" y="275"/>
                      <a:pt x="2069" y="295"/>
                      <a:pt x="2084" y="305"/>
                    </a:cubicBezTo>
                    <a:cubicBezTo>
                      <a:pt x="2100" y="316"/>
                      <a:pt x="2113" y="338"/>
                      <a:pt x="2113" y="352"/>
                    </a:cubicBezTo>
                    <a:cubicBezTo>
                      <a:pt x="2113" y="382"/>
                      <a:pt x="2155" y="400"/>
                      <a:pt x="2168" y="376"/>
                    </a:cubicBezTo>
                    <a:cubicBezTo>
                      <a:pt x="2183" y="352"/>
                      <a:pt x="2268" y="401"/>
                      <a:pt x="2269" y="435"/>
                    </a:cubicBezTo>
                    <a:cubicBezTo>
                      <a:pt x="2269" y="454"/>
                      <a:pt x="2281" y="468"/>
                      <a:pt x="2301" y="475"/>
                    </a:cubicBezTo>
                    <a:cubicBezTo>
                      <a:pt x="2343" y="491"/>
                      <a:pt x="2355" y="524"/>
                      <a:pt x="2326" y="545"/>
                    </a:cubicBezTo>
                    <a:cubicBezTo>
                      <a:pt x="2301" y="564"/>
                      <a:pt x="2308" y="600"/>
                      <a:pt x="2338" y="600"/>
                    </a:cubicBezTo>
                    <a:cubicBezTo>
                      <a:pt x="2351" y="600"/>
                      <a:pt x="2357" y="613"/>
                      <a:pt x="2357" y="638"/>
                    </a:cubicBezTo>
                    <a:cubicBezTo>
                      <a:pt x="2357" y="666"/>
                      <a:pt x="2363" y="675"/>
                      <a:pt x="2381" y="675"/>
                    </a:cubicBezTo>
                    <a:cubicBezTo>
                      <a:pt x="2394" y="675"/>
                      <a:pt x="2408" y="670"/>
                      <a:pt x="2412" y="664"/>
                    </a:cubicBezTo>
                    <a:cubicBezTo>
                      <a:pt x="2417" y="657"/>
                      <a:pt x="2436" y="660"/>
                      <a:pt x="2457" y="671"/>
                    </a:cubicBezTo>
                    <a:cubicBezTo>
                      <a:pt x="2488" y="686"/>
                      <a:pt x="2494" y="698"/>
                      <a:pt x="2494" y="732"/>
                    </a:cubicBezTo>
                    <a:cubicBezTo>
                      <a:pt x="2494" y="766"/>
                      <a:pt x="2500" y="775"/>
                      <a:pt x="2519" y="775"/>
                    </a:cubicBezTo>
                    <a:cubicBezTo>
                      <a:pt x="2538" y="775"/>
                      <a:pt x="2544" y="784"/>
                      <a:pt x="2544" y="810"/>
                    </a:cubicBezTo>
                    <a:cubicBezTo>
                      <a:pt x="2544" y="840"/>
                      <a:pt x="2553" y="850"/>
                      <a:pt x="2594" y="869"/>
                    </a:cubicBezTo>
                    <a:cubicBezTo>
                      <a:pt x="2622" y="881"/>
                      <a:pt x="2644" y="898"/>
                      <a:pt x="2644" y="905"/>
                    </a:cubicBezTo>
                    <a:cubicBezTo>
                      <a:pt x="2644" y="913"/>
                      <a:pt x="2656" y="926"/>
                      <a:pt x="2669" y="935"/>
                    </a:cubicBezTo>
                    <a:cubicBezTo>
                      <a:pt x="2683" y="944"/>
                      <a:pt x="2694" y="961"/>
                      <a:pt x="2694" y="974"/>
                    </a:cubicBezTo>
                    <a:cubicBezTo>
                      <a:pt x="2694" y="986"/>
                      <a:pt x="2708" y="1006"/>
                      <a:pt x="2726" y="1018"/>
                    </a:cubicBezTo>
                    <a:cubicBezTo>
                      <a:pt x="2742" y="1029"/>
                      <a:pt x="2753" y="1045"/>
                      <a:pt x="2750" y="1054"/>
                    </a:cubicBezTo>
                    <a:cubicBezTo>
                      <a:pt x="2739" y="1081"/>
                      <a:pt x="2780" y="1107"/>
                      <a:pt x="2806" y="1091"/>
                    </a:cubicBezTo>
                    <a:cubicBezTo>
                      <a:pt x="2825" y="1080"/>
                      <a:pt x="2834" y="1084"/>
                      <a:pt x="2861" y="1114"/>
                    </a:cubicBezTo>
                    <a:cubicBezTo>
                      <a:pt x="2893" y="1151"/>
                      <a:pt x="2944" y="1163"/>
                      <a:pt x="2944" y="1134"/>
                    </a:cubicBezTo>
                    <a:cubicBezTo>
                      <a:pt x="2944" y="1114"/>
                      <a:pt x="3026" y="1121"/>
                      <a:pt x="3063" y="1144"/>
                    </a:cubicBezTo>
                    <a:cubicBezTo>
                      <a:pt x="3098" y="1166"/>
                      <a:pt x="3194" y="1181"/>
                      <a:pt x="3194" y="1164"/>
                    </a:cubicBezTo>
                    <a:cubicBezTo>
                      <a:pt x="3194" y="1156"/>
                      <a:pt x="3200" y="1150"/>
                      <a:pt x="3206" y="1150"/>
                    </a:cubicBezTo>
                    <a:cubicBezTo>
                      <a:pt x="3212" y="1150"/>
                      <a:pt x="3214" y="1160"/>
                      <a:pt x="3211" y="1174"/>
                    </a:cubicBezTo>
                    <a:cubicBezTo>
                      <a:pt x="3207" y="1188"/>
                      <a:pt x="3213" y="1200"/>
                      <a:pt x="3226" y="1205"/>
                    </a:cubicBezTo>
                    <a:cubicBezTo>
                      <a:pt x="3241" y="1210"/>
                      <a:pt x="3248" y="1205"/>
                      <a:pt x="3253" y="1188"/>
                    </a:cubicBezTo>
                    <a:cubicBezTo>
                      <a:pt x="3261" y="1157"/>
                      <a:pt x="3273" y="1156"/>
                      <a:pt x="3311" y="1180"/>
                    </a:cubicBezTo>
                    <a:cubicBezTo>
                      <a:pt x="3328" y="1191"/>
                      <a:pt x="3364" y="1196"/>
                      <a:pt x="3413" y="1194"/>
                    </a:cubicBezTo>
                    <a:cubicBezTo>
                      <a:pt x="3494" y="1190"/>
                      <a:pt x="3519" y="1201"/>
                      <a:pt x="3519" y="1240"/>
                    </a:cubicBezTo>
                    <a:cubicBezTo>
                      <a:pt x="3519" y="1257"/>
                      <a:pt x="3527" y="1264"/>
                      <a:pt x="3548" y="1260"/>
                    </a:cubicBezTo>
                    <a:cubicBezTo>
                      <a:pt x="3569" y="1257"/>
                      <a:pt x="3576" y="1249"/>
                      <a:pt x="3575" y="1219"/>
                    </a:cubicBezTo>
                    <a:cubicBezTo>
                      <a:pt x="3575" y="1199"/>
                      <a:pt x="3576" y="1191"/>
                      <a:pt x="3578" y="1202"/>
                    </a:cubicBezTo>
                    <a:cubicBezTo>
                      <a:pt x="3583" y="1224"/>
                      <a:pt x="3627" y="1246"/>
                      <a:pt x="3651" y="1239"/>
                    </a:cubicBezTo>
                    <a:cubicBezTo>
                      <a:pt x="3658" y="1236"/>
                      <a:pt x="3682" y="1235"/>
                      <a:pt x="3705" y="1235"/>
                    </a:cubicBezTo>
                    <a:cubicBezTo>
                      <a:pt x="3727" y="1235"/>
                      <a:pt x="3752" y="1227"/>
                      <a:pt x="3762" y="1219"/>
                    </a:cubicBezTo>
                    <a:cubicBezTo>
                      <a:pt x="3777" y="1204"/>
                      <a:pt x="3816" y="1195"/>
                      <a:pt x="3855" y="1199"/>
                    </a:cubicBezTo>
                    <a:cubicBezTo>
                      <a:pt x="3862" y="1200"/>
                      <a:pt x="3869" y="1209"/>
                      <a:pt x="3869" y="1219"/>
                    </a:cubicBezTo>
                    <a:cubicBezTo>
                      <a:pt x="3869" y="1241"/>
                      <a:pt x="3896" y="1244"/>
                      <a:pt x="3916" y="1224"/>
                    </a:cubicBezTo>
                    <a:cubicBezTo>
                      <a:pt x="3925" y="1215"/>
                      <a:pt x="3948" y="1207"/>
                      <a:pt x="3969" y="1206"/>
                    </a:cubicBezTo>
                    <a:cubicBezTo>
                      <a:pt x="4000" y="1204"/>
                      <a:pt x="4007" y="1207"/>
                      <a:pt x="4002" y="1220"/>
                    </a:cubicBezTo>
                    <a:cubicBezTo>
                      <a:pt x="3993" y="1243"/>
                      <a:pt x="4051" y="1268"/>
                      <a:pt x="4078" y="1252"/>
                    </a:cubicBezTo>
                    <a:cubicBezTo>
                      <a:pt x="4089" y="1245"/>
                      <a:pt x="4118" y="1249"/>
                      <a:pt x="4152" y="1261"/>
                    </a:cubicBezTo>
                    <a:cubicBezTo>
                      <a:pt x="4200" y="1279"/>
                      <a:pt x="4207" y="1285"/>
                      <a:pt x="4201" y="1309"/>
                    </a:cubicBezTo>
                    <a:cubicBezTo>
                      <a:pt x="4197" y="1325"/>
                      <a:pt x="4201" y="1340"/>
                      <a:pt x="4212" y="1346"/>
                    </a:cubicBezTo>
                    <a:cubicBezTo>
                      <a:pt x="4233" y="1359"/>
                      <a:pt x="4275" y="1438"/>
                      <a:pt x="4264" y="1448"/>
                    </a:cubicBezTo>
                    <a:cubicBezTo>
                      <a:pt x="4261" y="1451"/>
                      <a:pt x="4231" y="1448"/>
                      <a:pt x="4197" y="1440"/>
                    </a:cubicBezTo>
                    <a:cubicBezTo>
                      <a:pt x="4144" y="1429"/>
                      <a:pt x="4136" y="1429"/>
                      <a:pt x="4111" y="1452"/>
                    </a:cubicBezTo>
                    <a:cubicBezTo>
                      <a:pt x="4094" y="1468"/>
                      <a:pt x="4082" y="1486"/>
                      <a:pt x="4082" y="1495"/>
                    </a:cubicBezTo>
                    <a:cubicBezTo>
                      <a:pt x="4082" y="1502"/>
                      <a:pt x="4073" y="1514"/>
                      <a:pt x="4062" y="1518"/>
                    </a:cubicBezTo>
                    <a:cubicBezTo>
                      <a:pt x="4050" y="1523"/>
                      <a:pt x="4044" y="1535"/>
                      <a:pt x="4048" y="1550"/>
                    </a:cubicBezTo>
                    <a:cubicBezTo>
                      <a:pt x="4053" y="1568"/>
                      <a:pt x="4048" y="1575"/>
                      <a:pt x="4032" y="1575"/>
                    </a:cubicBezTo>
                    <a:cubicBezTo>
                      <a:pt x="4019" y="1575"/>
                      <a:pt x="4003" y="1584"/>
                      <a:pt x="3994" y="1594"/>
                    </a:cubicBezTo>
                    <a:cubicBezTo>
                      <a:pt x="3983" y="1607"/>
                      <a:pt x="3975" y="1609"/>
                      <a:pt x="3962" y="1600"/>
                    </a:cubicBezTo>
                    <a:cubicBezTo>
                      <a:pt x="3943" y="1584"/>
                      <a:pt x="3894" y="1609"/>
                      <a:pt x="3894" y="1636"/>
                    </a:cubicBezTo>
                    <a:cubicBezTo>
                      <a:pt x="3894" y="1645"/>
                      <a:pt x="3884" y="1661"/>
                      <a:pt x="3873" y="1670"/>
                    </a:cubicBezTo>
                    <a:cubicBezTo>
                      <a:pt x="3856" y="1681"/>
                      <a:pt x="3850" y="1710"/>
                      <a:pt x="3844" y="1781"/>
                    </a:cubicBezTo>
                    <a:cubicBezTo>
                      <a:pt x="3841" y="1834"/>
                      <a:pt x="3841" y="1880"/>
                      <a:pt x="3844" y="1884"/>
                    </a:cubicBezTo>
                    <a:cubicBezTo>
                      <a:pt x="3848" y="1886"/>
                      <a:pt x="3851" y="1918"/>
                      <a:pt x="3852" y="1952"/>
                    </a:cubicBezTo>
                    <a:cubicBezTo>
                      <a:pt x="3852" y="1988"/>
                      <a:pt x="3859" y="2019"/>
                      <a:pt x="3868" y="2025"/>
                    </a:cubicBezTo>
                    <a:cubicBezTo>
                      <a:pt x="3881" y="2032"/>
                      <a:pt x="3880" y="2043"/>
                      <a:pt x="3864" y="2074"/>
                    </a:cubicBezTo>
                    <a:cubicBezTo>
                      <a:pt x="3853" y="2095"/>
                      <a:pt x="3847" y="2119"/>
                      <a:pt x="3851" y="2125"/>
                    </a:cubicBezTo>
                    <a:cubicBezTo>
                      <a:pt x="3855" y="2130"/>
                      <a:pt x="3841" y="2148"/>
                      <a:pt x="3819" y="2163"/>
                    </a:cubicBezTo>
                    <a:cubicBezTo>
                      <a:pt x="3780" y="2191"/>
                      <a:pt x="3781" y="2219"/>
                      <a:pt x="3822" y="2209"/>
                    </a:cubicBezTo>
                    <a:cubicBezTo>
                      <a:pt x="3859" y="2199"/>
                      <a:pt x="3844" y="2239"/>
                      <a:pt x="3801" y="2263"/>
                    </a:cubicBezTo>
                    <a:cubicBezTo>
                      <a:pt x="3781" y="2274"/>
                      <a:pt x="3763" y="2289"/>
                      <a:pt x="3763" y="2295"/>
                    </a:cubicBezTo>
                    <a:cubicBezTo>
                      <a:pt x="3762" y="2315"/>
                      <a:pt x="3732" y="2363"/>
                      <a:pt x="3719" y="2363"/>
                    </a:cubicBezTo>
                    <a:cubicBezTo>
                      <a:pt x="3712" y="2363"/>
                      <a:pt x="3707" y="2354"/>
                      <a:pt x="3707" y="2343"/>
                    </a:cubicBezTo>
                    <a:cubicBezTo>
                      <a:pt x="3707" y="2329"/>
                      <a:pt x="3697" y="2325"/>
                      <a:pt x="3667" y="2327"/>
                    </a:cubicBezTo>
                    <a:cubicBezTo>
                      <a:pt x="3631" y="2331"/>
                      <a:pt x="3626" y="2335"/>
                      <a:pt x="3628" y="2364"/>
                    </a:cubicBezTo>
                    <a:cubicBezTo>
                      <a:pt x="3630" y="2396"/>
                      <a:pt x="3628" y="2398"/>
                      <a:pt x="3580" y="2390"/>
                    </a:cubicBezTo>
                    <a:cubicBezTo>
                      <a:pt x="3528" y="2384"/>
                      <a:pt x="3528" y="2384"/>
                      <a:pt x="3537" y="2419"/>
                    </a:cubicBezTo>
                    <a:cubicBezTo>
                      <a:pt x="3543" y="2444"/>
                      <a:pt x="3539" y="2457"/>
                      <a:pt x="3523" y="2470"/>
                    </a:cubicBezTo>
                    <a:cubicBezTo>
                      <a:pt x="3502" y="2486"/>
                      <a:pt x="3502" y="2489"/>
                      <a:pt x="3523" y="2501"/>
                    </a:cubicBezTo>
                    <a:cubicBezTo>
                      <a:pt x="3534" y="2507"/>
                      <a:pt x="3544" y="2524"/>
                      <a:pt x="3544" y="2535"/>
                    </a:cubicBezTo>
                    <a:cubicBezTo>
                      <a:pt x="3544" y="2565"/>
                      <a:pt x="3568" y="2588"/>
                      <a:pt x="3600" y="2588"/>
                    </a:cubicBezTo>
                    <a:cubicBezTo>
                      <a:pt x="3625" y="2589"/>
                      <a:pt x="3625" y="2589"/>
                      <a:pt x="3603" y="2601"/>
                    </a:cubicBezTo>
                    <a:cubicBezTo>
                      <a:pt x="3555" y="2630"/>
                      <a:pt x="3505" y="2638"/>
                      <a:pt x="3471" y="2620"/>
                    </a:cubicBezTo>
                    <a:cubicBezTo>
                      <a:pt x="3434" y="2602"/>
                      <a:pt x="3373" y="2613"/>
                      <a:pt x="3380" y="2636"/>
                    </a:cubicBezTo>
                    <a:cubicBezTo>
                      <a:pt x="3381" y="2645"/>
                      <a:pt x="3383" y="2679"/>
                      <a:pt x="3384" y="2710"/>
                    </a:cubicBezTo>
                    <a:cubicBezTo>
                      <a:pt x="3386" y="2750"/>
                      <a:pt x="3397" y="2781"/>
                      <a:pt x="3416" y="2809"/>
                    </a:cubicBezTo>
                    <a:cubicBezTo>
                      <a:pt x="3439" y="2839"/>
                      <a:pt x="3442" y="2850"/>
                      <a:pt x="3430" y="2857"/>
                    </a:cubicBezTo>
                    <a:cubicBezTo>
                      <a:pt x="3397" y="2877"/>
                      <a:pt x="3369" y="2871"/>
                      <a:pt x="3369" y="2843"/>
                    </a:cubicBezTo>
                    <a:cubicBezTo>
                      <a:pt x="3369" y="2827"/>
                      <a:pt x="3359" y="2813"/>
                      <a:pt x="3348" y="2807"/>
                    </a:cubicBezTo>
                    <a:cubicBezTo>
                      <a:pt x="3336" y="2804"/>
                      <a:pt x="3313" y="2795"/>
                      <a:pt x="3297" y="2788"/>
                    </a:cubicBezTo>
                    <a:cubicBezTo>
                      <a:pt x="3272" y="2776"/>
                      <a:pt x="3267" y="2780"/>
                      <a:pt x="3250" y="2825"/>
                    </a:cubicBezTo>
                    <a:cubicBezTo>
                      <a:pt x="3233" y="2865"/>
                      <a:pt x="3219" y="2877"/>
                      <a:pt x="3172" y="2895"/>
                    </a:cubicBezTo>
                    <a:cubicBezTo>
                      <a:pt x="3139" y="2907"/>
                      <a:pt x="3105" y="2924"/>
                      <a:pt x="3093" y="2934"/>
                    </a:cubicBezTo>
                    <a:cubicBezTo>
                      <a:pt x="3081" y="2944"/>
                      <a:pt x="3038" y="2950"/>
                      <a:pt x="2972" y="2950"/>
                    </a:cubicBezTo>
                    <a:cubicBezTo>
                      <a:pt x="2917" y="2950"/>
                      <a:pt x="2867" y="2956"/>
                      <a:pt x="2863" y="2963"/>
                    </a:cubicBezTo>
                    <a:cubicBezTo>
                      <a:pt x="2859" y="2970"/>
                      <a:pt x="2836" y="2975"/>
                      <a:pt x="2812" y="2975"/>
                    </a:cubicBezTo>
                    <a:cubicBezTo>
                      <a:pt x="2775" y="2975"/>
                      <a:pt x="2766" y="2970"/>
                      <a:pt x="2756" y="2938"/>
                    </a:cubicBezTo>
                    <a:close/>
                  </a:path>
                </a:pathLst>
              </a:custGeom>
              <a:solidFill>
                <a:srgbClr val="42A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3" name="Freeform 1347">
                <a:extLst>
                  <a:ext uri="{FF2B5EF4-FFF2-40B4-BE49-F238E27FC236}">
                    <a16:creationId xmlns:a16="http://schemas.microsoft.com/office/drawing/2014/main" id="{69DC5D0B-E0C9-45B1-98F3-73F76C9A5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" y="7153"/>
                <a:ext cx="5" cy="42"/>
              </a:xfrm>
              <a:custGeom>
                <a:avLst/>
                <a:gdLst>
                  <a:gd name="T0" fmla="*/ 2 w 9"/>
                  <a:gd name="T1" fmla="*/ 37 h 77"/>
                  <a:gd name="T2" fmla="*/ 7 w 9"/>
                  <a:gd name="T3" fmla="*/ 16 h 77"/>
                  <a:gd name="T4" fmla="*/ 7 w 9"/>
                  <a:gd name="T5" fmla="*/ 66 h 77"/>
                  <a:gd name="T6" fmla="*/ 2 w 9"/>
                  <a:gd name="T7" fmla="*/ 3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7">
                    <a:moveTo>
                      <a:pt x="2" y="37"/>
                    </a:moveTo>
                    <a:cubicBezTo>
                      <a:pt x="2" y="10"/>
                      <a:pt x="4" y="0"/>
                      <a:pt x="7" y="16"/>
                    </a:cubicBezTo>
                    <a:cubicBezTo>
                      <a:pt x="9" y="31"/>
                      <a:pt x="9" y="54"/>
                      <a:pt x="7" y="66"/>
                    </a:cubicBezTo>
                    <a:cubicBezTo>
                      <a:pt x="3" y="77"/>
                      <a:pt x="0" y="65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4" name="Freeform 1395">
                <a:extLst>
                  <a:ext uri="{FF2B5EF4-FFF2-40B4-BE49-F238E27FC236}">
                    <a16:creationId xmlns:a16="http://schemas.microsoft.com/office/drawing/2014/main" id="{4C3B8DBC-B661-4946-A056-6302A15A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5266"/>
                <a:ext cx="31" cy="34"/>
              </a:xfrm>
              <a:custGeom>
                <a:avLst/>
                <a:gdLst>
                  <a:gd name="T0" fmla="*/ 6 w 65"/>
                  <a:gd name="T1" fmla="*/ 41 h 63"/>
                  <a:gd name="T2" fmla="*/ 7 w 65"/>
                  <a:gd name="T3" fmla="*/ 35 h 63"/>
                  <a:gd name="T4" fmla="*/ 42 w 65"/>
                  <a:gd name="T5" fmla="*/ 22 h 63"/>
                  <a:gd name="T6" fmla="*/ 49 w 65"/>
                  <a:gd name="T7" fmla="*/ 29 h 63"/>
                  <a:gd name="T8" fmla="*/ 6 w 65"/>
                  <a:gd name="T9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6" y="41"/>
                    </a:moveTo>
                    <a:cubicBezTo>
                      <a:pt x="0" y="32"/>
                      <a:pt x="2" y="29"/>
                      <a:pt x="7" y="35"/>
                    </a:cubicBezTo>
                    <a:cubicBezTo>
                      <a:pt x="13" y="40"/>
                      <a:pt x="28" y="33"/>
                      <a:pt x="42" y="22"/>
                    </a:cubicBezTo>
                    <a:cubicBezTo>
                      <a:pt x="65" y="0"/>
                      <a:pt x="65" y="1"/>
                      <a:pt x="49" y="29"/>
                    </a:cubicBezTo>
                    <a:cubicBezTo>
                      <a:pt x="29" y="60"/>
                      <a:pt x="18" y="63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6" name="Freeform 1396">
                <a:extLst>
                  <a:ext uri="{FF2B5EF4-FFF2-40B4-BE49-F238E27FC236}">
                    <a16:creationId xmlns:a16="http://schemas.microsoft.com/office/drawing/2014/main" id="{936DBDC8-5722-4972-93EA-A4184DCE9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5" y="5269"/>
                <a:ext cx="44" cy="19"/>
              </a:xfrm>
              <a:custGeom>
                <a:avLst/>
                <a:gdLst>
                  <a:gd name="T0" fmla="*/ 25 w 92"/>
                  <a:gd name="T1" fmla="*/ 29 h 36"/>
                  <a:gd name="T2" fmla="*/ 52 w 92"/>
                  <a:gd name="T3" fmla="*/ 11 h 36"/>
                  <a:gd name="T4" fmla="*/ 73 w 92"/>
                  <a:gd name="T5" fmla="*/ 0 h 36"/>
                  <a:gd name="T6" fmla="*/ 70 w 92"/>
                  <a:gd name="T7" fmla="*/ 19 h 36"/>
                  <a:gd name="T8" fmla="*/ 21 w 92"/>
                  <a:gd name="T9" fmla="*/ 35 h 36"/>
                  <a:gd name="T10" fmla="*/ 25 w 92"/>
                  <a:gd name="T1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36">
                    <a:moveTo>
                      <a:pt x="25" y="29"/>
                    </a:moveTo>
                    <a:cubicBezTo>
                      <a:pt x="39" y="26"/>
                      <a:pt x="52" y="18"/>
                      <a:pt x="52" y="11"/>
                    </a:cubicBezTo>
                    <a:cubicBezTo>
                      <a:pt x="52" y="5"/>
                      <a:pt x="62" y="0"/>
                      <a:pt x="73" y="0"/>
                    </a:cubicBezTo>
                    <a:cubicBezTo>
                      <a:pt x="92" y="0"/>
                      <a:pt x="91" y="2"/>
                      <a:pt x="70" y="19"/>
                    </a:cubicBezTo>
                    <a:cubicBezTo>
                      <a:pt x="57" y="29"/>
                      <a:pt x="34" y="36"/>
                      <a:pt x="21" y="35"/>
                    </a:cubicBezTo>
                    <a:cubicBezTo>
                      <a:pt x="0" y="34"/>
                      <a:pt x="0" y="34"/>
                      <a:pt x="2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8" name="Freeform 1401">
                <a:extLst>
                  <a:ext uri="{FF2B5EF4-FFF2-40B4-BE49-F238E27FC236}">
                    <a16:creationId xmlns:a16="http://schemas.microsoft.com/office/drawing/2014/main" id="{940D8EFF-F890-4F15-9343-39ECE3C1F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" y="4828"/>
                <a:ext cx="33" cy="26"/>
              </a:xfrm>
              <a:custGeom>
                <a:avLst/>
                <a:gdLst>
                  <a:gd name="T0" fmla="*/ 9 w 68"/>
                  <a:gd name="T1" fmla="*/ 34 h 48"/>
                  <a:gd name="T2" fmla="*/ 0 w 68"/>
                  <a:gd name="T3" fmla="*/ 13 h 48"/>
                  <a:gd name="T4" fmla="*/ 11 w 68"/>
                  <a:gd name="T5" fmla="*/ 17 h 48"/>
                  <a:gd name="T6" fmla="*/ 46 w 68"/>
                  <a:gd name="T7" fmla="*/ 17 h 48"/>
                  <a:gd name="T8" fmla="*/ 51 w 68"/>
                  <a:gd name="T9" fmla="*/ 22 h 48"/>
                  <a:gd name="T10" fmla="*/ 9 w 68"/>
                  <a:gd name="T11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48">
                    <a:moveTo>
                      <a:pt x="9" y="34"/>
                    </a:moveTo>
                    <a:cubicBezTo>
                      <a:pt x="4" y="31"/>
                      <a:pt x="0" y="20"/>
                      <a:pt x="0" y="13"/>
                    </a:cubicBezTo>
                    <a:cubicBezTo>
                      <a:pt x="0" y="6"/>
                      <a:pt x="5" y="7"/>
                      <a:pt x="11" y="17"/>
                    </a:cubicBezTo>
                    <a:cubicBezTo>
                      <a:pt x="21" y="33"/>
                      <a:pt x="26" y="33"/>
                      <a:pt x="46" y="17"/>
                    </a:cubicBezTo>
                    <a:cubicBezTo>
                      <a:pt x="66" y="0"/>
                      <a:pt x="68" y="0"/>
                      <a:pt x="51" y="22"/>
                    </a:cubicBezTo>
                    <a:cubicBezTo>
                      <a:pt x="34" y="44"/>
                      <a:pt x="21" y="48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9" name="Freeform 1404">
                <a:extLst>
                  <a:ext uri="{FF2B5EF4-FFF2-40B4-BE49-F238E27FC236}">
                    <a16:creationId xmlns:a16="http://schemas.microsoft.com/office/drawing/2014/main" id="{44656FA4-D105-4A6D-A009-964FACCD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" y="4730"/>
                <a:ext cx="55" cy="14"/>
              </a:xfrm>
              <a:custGeom>
                <a:avLst/>
                <a:gdLst>
                  <a:gd name="T0" fmla="*/ 43 w 115"/>
                  <a:gd name="T1" fmla="*/ 12 h 25"/>
                  <a:gd name="T2" fmla="*/ 37 w 115"/>
                  <a:gd name="T3" fmla="*/ 0 h 25"/>
                  <a:gd name="T4" fmla="*/ 93 w 115"/>
                  <a:gd name="T5" fmla="*/ 12 h 25"/>
                  <a:gd name="T6" fmla="*/ 43 w 115"/>
                  <a:gd name="T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25">
                    <a:moveTo>
                      <a:pt x="43" y="12"/>
                    </a:moveTo>
                    <a:cubicBezTo>
                      <a:pt x="0" y="3"/>
                      <a:pt x="0" y="3"/>
                      <a:pt x="37" y="0"/>
                    </a:cubicBezTo>
                    <a:cubicBezTo>
                      <a:pt x="58" y="0"/>
                      <a:pt x="83" y="5"/>
                      <a:pt x="93" y="12"/>
                    </a:cubicBezTo>
                    <a:cubicBezTo>
                      <a:pt x="115" y="25"/>
                      <a:pt x="107" y="25"/>
                      <a:pt x="4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0" name="Freeform 1410">
                <a:extLst>
                  <a:ext uri="{FF2B5EF4-FFF2-40B4-BE49-F238E27FC236}">
                    <a16:creationId xmlns:a16="http://schemas.microsoft.com/office/drawing/2014/main" id="{BE4A6D0C-DB82-4E53-8353-49E7017F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5" y="4467"/>
                <a:ext cx="49" cy="36"/>
              </a:xfrm>
              <a:custGeom>
                <a:avLst/>
                <a:gdLst>
                  <a:gd name="T0" fmla="*/ 17 w 102"/>
                  <a:gd name="T1" fmla="*/ 53 h 66"/>
                  <a:gd name="T2" fmla="*/ 0 w 102"/>
                  <a:gd name="T3" fmla="*/ 35 h 66"/>
                  <a:gd name="T4" fmla="*/ 19 w 102"/>
                  <a:gd name="T5" fmla="*/ 37 h 66"/>
                  <a:gd name="T6" fmla="*/ 72 w 102"/>
                  <a:gd name="T7" fmla="*/ 23 h 66"/>
                  <a:gd name="T8" fmla="*/ 88 w 102"/>
                  <a:gd name="T9" fmla="*/ 18 h 66"/>
                  <a:gd name="T10" fmla="*/ 17 w 102"/>
                  <a:gd name="T11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6">
                    <a:moveTo>
                      <a:pt x="17" y="53"/>
                    </a:moveTo>
                    <a:cubicBezTo>
                      <a:pt x="8" y="51"/>
                      <a:pt x="0" y="42"/>
                      <a:pt x="0" y="35"/>
                    </a:cubicBezTo>
                    <a:cubicBezTo>
                      <a:pt x="0" y="27"/>
                      <a:pt x="8" y="28"/>
                      <a:pt x="19" y="37"/>
                    </a:cubicBezTo>
                    <a:cubicBezTo>
                      <a:pt x="36" y="51"/>
                      <a:pt x="44" y="48"/>
                      <a:pt x="72" y="23"/>
                    </a:cubicBezTo>
                    <a:cubicBezTo>
                      <a:pt x="98" y="1"/>
                      <a:pt x="102" y="0"/>
                      <a:pt x="88" y="18"/>
                    </a:cubicBezTo>
                    <a:cubicBezTo>
                      <a:pt x="57" y="60"/>
                      <a:pt x="45" y="66"/>
                      <a:pt x="1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1" name="Freeform 1427">
                <a:extLst>
                  <a:ext uri="{FF2B5EF4-FFF2-40B4-BE49-F238E27FC236}">
                    <a16:creationId xmlns:a16="http://schemas.microsoft.com/office/drawing/2014/main" id="{B4DEDF2B-3BED-4B73-8D43-92E7D7781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566"/>
                <a:ext cx="3490" cy="1994"/>
              </a:xfrm>
              <a:custGeom>
                <a:avLst/>
                <a:gdLst>
                  <a:gd name="T0" fmla="*/ 4665 w 7270"/>
                  <a:gd name="T1" fmla="*/ 3416 h 3697"/>
                  <a:gd name="T2" fmla="*/ 4302 w 7270"/>
                  <a:gd name="T3" fmla="*/ 3330 h 3697"/>
                  <a:gd name="T4" fmla="*/ 3761 w 7270"/>
                  <a:gd name="T5" fmla="*/ 3235 h 3697"/>
                  <a:gd name="T6" fmla="*/ 3582 w 7270"/>
                  <a:gd name="T7" fmla="*/ 3022 h 3697"/>
                  <a:gd name="T8" fmla="*/ 3301 w 7270"/>
                  <a:gd name="T9" fmla="*/ 2879 h 3697"/>
                  <a:gd name="T10" fmla="*/ 2932 w 7270"/>
                  <a:gd name="T11" fmla="*/ 2930 h 3697"/>
                  <a:gd name="T12" fmla="*/ 2466 w 7270"/>
                  <a:gd name="T13" fmla="*/ 2965 h 3697"/>
                  <a:gd name="T14" fmla="*/ 2234 w 7270"/>
                  <a:gd name="T15" fmla="*/ 3035 h 3697"/>
                  <a:gd name="T16" fmla="*/ 1909 w 7270"/>
                  <a:gd name="T17" fmla="*/ 2750 h 3697"/>
                  <a:gd name="T18" fmla="*/ 1714 w 7270"/>
                  <a:gd name="T19" fmla="*/ 2734 h 3697"/>
                  <a:gd name="T20" fmla="*/ 1395 w 7270"/>
                  <a:gd name="T21" fmla="*/ 2811 h 3697"/>
                  <a:gd name="T22" fmla="*/ 1100 w 7270"/>
                  <a:gd name="T23" fmla="*/ 2705 h 3697"/>
                  <a:gd name="T24" fmla="*/ 501 w 7270"/>
                  <a:gd name="T25" fmla="*/ 2541 h 3697"/>
                  <a:gd name="T26" fmla="*/ 315 w 7270"/>
                  <a:gd name="T27" fmla="*/ 2596 h 3697"/>
                  <a:gd name="T28" fmla="*/ 49 w 7270"/>
                  <a:gd name="T29" fmla="*/ 2410 h 3697"/>
                  <a:gd name="T30" fmla="*/ 390 w 7270"/>
                  <a:gd name="T31" fmla="*/ 2206 h 3697"/>
                  <a:gd name="T32" fmla="*/ 469 w 7270"/>
                  <a:gd name="T33" fmla="*/ 1916 h 3697"/>
                  <a:gd name="T34" fmla="*/ 754 w 7270"/>
                  <a:gd name="T35" fmla="*/ 1745 h 3697"/>
                  <a:gd name="T36" fmla="*/ 564 w 7270"/>
                  <a:gd name="T37" fmla="*/ 1616 h 3697"/>
                  <a:gd name="T38" fmla="*/ 749 w 7270"/>
                  <a:gd name="T39" fmla="*/ 1377 h 3697"/>
                  <a:gd name="T40" fmla="*/ 1145 w 7270"/>
                  <a:gd name="T41" fmla="*/ 1254 h 3697"/>
                  <a:gd name="T42" fmla="*/ 1184 w 7270"/>
                  <a:gd name="T43" fmla="*/ 1154 h 3697"/>
                  <a:gd name="T44" fmla="*/ 1444 w 7270"/>
                  <a:gd name="T45" fmla="*/ 891 h 3697"/>
                  <a:gd name="T46" fmla="*/ 1788 w 7270"/>
                  <a:gd name="T47" fmla="*/ 743 h 3697"/>
                  <a:gd name="T48" fmla="*/ 2005 w 7270"/>
                  <a:gd name="T49" fmla="*/ 697 h 3697"/>
                  <a:gd name="T50" fmla="*/ 2236 w 7270"/>
                  <a:gd name="T51" fmla="*/ 566 h 3697"/>
                  <a:gd name="T52" fmla="*/ 2457 w 7270"/>
                  <a:gd name="T53" fmla="*/ 534 h 3697"/>
                  <a:gd name="T54" fmla="*/ 2594 w 7270"/>
                  <a:gd name="T55" fmla="*/ 300 h 3697"/>
                  <a:gd name="T56" fmla="*/ 2913 w 7270"/>
                  <a:gd name="T57" fmla="*/ 176 h 3697"/>
                  <a:gd name="T58" fmla="*/ 3105 w 7270"/>
                  <a:gd name="T59" fmla="*/ 97 h 3697"/>
                  <a:gd name="T60" fmla="*/ 3432 w 7270"/>
                  <a:gd name="T61" fmla="*/ 166 h 3697"/>
                  <a:gd name="T62" fmla="*/ 3732 w 7270"/>
                  <a:gd name="T63" fmla="*/ 97 h 3697"/>
                  <a:gd name="T64" fmla="*/ 3970 w 7270"/>
                  <a:gd name="T65" fmla="*/ 54 h 3697"/>
                  <a:gd name="T66" fmla="*/ 4197 w 7270"/>
                  <a:gd name="T67" fmla="*/ 166 h 3697"/>
                  <a:gd name="T68" fmla="*/ 4410 w 7270"/>
                  <a:gd name="T69" fmla="*/ 106 h 3697"/>
                  <a:gd name="T70" fmla="*/ 4582 w 7270"/>
                  <a:gd name="T71" fmla="*/ 173 h 3697"/>
                  <a:gd name="T72" fmla="*/ 4747 w 7270"/>
                  <a:gd name="T73" fmla="*/ 170 h 3697"/>
                  <a:gd name="T74" fmla="*/ 4982 w 7270"/>
                  <a:gd name="T75" fmla="*/ 276 h 3697"/>
                  <a:gd name="T76" fmla="*/ 5264 w 7270"/>
                  <a:gd name="T77" fmla="*/ 275 h 3697"/>
                  <a:gd name="T78" fmla="*/ 5565 w 7270"/>
                  <a:gd name="T79" fmla="*/ 348 h 3697"/>
                  <a:gd name="T80" fmla="*/ 5865 w 7270"/>
                  <a:gd name="T81" fmla="*/ 355 h 3697"/>
                  <a:gd name="T82" fmla="*/ 6181 w 7270"/>
                  <a:gd name="T83" fmla="*/ 529 h 3697"/>
                  <a:gd name="T84" fmla="*/ 6489 w 7270"/>
                  <a:gd name="T85" fmla="*/ 718 h 3697"/>
                  <a:gd name="T86" fmla="*/ 6657 w 7270"/>
                  <a:gd name="T87" fmla="*/ 641 h 3697"/>
                  <a:gd name="T88" fmla="*/ 6820 w 7270"/>
                  <a:gd name="T89" fmla="*/ 759 h 3697"/>
                  <a:gd name="T90" fmla="*/ 7060 w 7270"/>
                  <a:gd name="T91" fmla="*/ 895 h 3697"/>
                  <a:gd name="T92" fmla="*/ 7252 w 7270"/>
                  <a:gd name="T93" fmla="*/ 1061 h 3697"/>
                  <a:gd name="T94" fmla="*/ 7107 w 7270"/>
                  <a:gd name="T95" fmla="*/ 1309 h 3697"/>
                  <a:gd name="T96" fmla="*/ 6820 w 7270"/>
                  <a:gd name="T97" fmla="*/ 1427 h 3697"/>
                  <a:gd name="T98" fmla="*/ 6759 w 7270"/>
                  <a:gd name="T99" fmla="*/ 1631 h 3697"/>
                  <a:gd name="T100" fmla="*/ 6693 w 7270"/>
                  <a:gd name="T101" fmla="*/ 1792 h 3697"/>
                  <a:gd name="T102" fmla="*/ 6882 w 7270"/>
                  <a:gd name="T103" fmla="*/ 2154 h 3697"/>
                  <a:gd name="T104" fmla="*/ 6557 w 7270"/>
                  <a:gd name="T105" fmla="*/ 2204 h 3697"/>
                  <a:gd name="T106" fmla="*/ 6184 w 7270"/>
                  <a:gd name="T107" fmla="*/ 2561 h 3697"/>
                  <a:gd name="T108" fmla="*/ 5824 w 7270"/>
                  <a:gd name="T109" fmla="*/ 2557 h 3697"/>
                  <a:gd name="T110" fmla="*/ 5602 w 7270"/>
                  <a:gd name="T111" fmla="*/ 2815 h 3697"/>
                  <a:gd name="T112" fmla="*/ 5785 w 7270"/>
                  <a:gd name="T113" fmla="*/ 3260 h 3697"/>
                  <a:gd name="T114" fmla="*/ 5434 w 7270"/>
                  <a:gd name="T115" fmla="*/ 3382 h 3697"/>
                  <a:gd name="T116" fmla="*/ 5022 w 7270"/>
                  <a:gd name="T117" fmla="*/ 3516 h 3697"/>
                  <a:gd name="T118" fmla="*/ 4895 w 7270"/>
                  <a:gd name="T119" fmla="*/ 3680 h 3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70" h="3697">
                    <a:moveTo>
                      <a:pt x="4895" y="3680"/>
                    </a:moveTo>
                    <a:cubicBezTo>
                      <a:pt x="4895" y="3660"/>
                      <a:pt x="4816" y="3617"/>
                      <a:pt x="4797" y="3627"/>
                    </a:cubicBezTo>
                    <a:cubicBezTo>
                      <a:pt x="4788" y="3632"/>
                      <a:pt x="4768" y="3635"/>
                      <a:pt x="4751" y="3631"/>
                    </a:cubicBezTo>
                    <a:cubicBezTo>
                      <a:pt x="4719" y="3625"/>
                      <a:pt x="4710" y="3598"/>
                      <a:pt x="4715" y="3507"/>
                    </a:cubicBezTo>
                    <a:cubicBezTo>
                      <a:pt x="4718" y="3445"/>
                      <a:pt x="4716" y="3443"/>
                      <a:pt x="4665" y="3416"/>
                    </a:cubicBezTo>
                    <a:cubicBezTo>
                      <a:pt x="4638" y="3400"/>
                      <a:pt x="4605" y="3381"/>
                      <a:pt x="4595" y="3372"/>
                    </a:cubicBezTo>
                    <a:cubicBezTo>
                      <a:pt x="4557" y="3342"/>
                      <a:pt x="4494" y="3323"/>
                      <a:pt x="4484" y="3339"/>
                    </a:cubicBezTo>
                    <a:cubicBezTo>
                      <a:pt x="4470" y="3361"/>
                      <a:pt x="4394" y="3366"/>
                      <a:pt x="4374" y="3346"/>
                    </a:cubicBezTo>
                    <a:cubicBezTo>
                      <a:pt x="4364" y="3337"/>
                      <a:pt x="4349" y="3332"/>
                      <a:pt x="4339" y="3337"/>
                    </a:cubicBezTo>
                    <a:cubicBezTo>
                      <a:pt x="4327" y="3341"/>
                      <a:pt x="4313" y="3337"/>
                      <a:pt x="4302" y="3330"/>
                    </a:cubicBezTo>
                    <a:cubicBezTo>
                      <a:pt x="4293" y="3321"/>
                      <a:pt x="4241" y="3316"/>
                      <a:pt x="4175" y="3317"/>
                    </a:cubicBezTo>
                    <a:cubicBezTo>
                      <a:pt x="4114" y="3318"/>
                      <a:pt x="4041" y="3315"/>
                      <a:pt x="4014" y="3311"/>
                    </a:cubicBezTo>
                    <a:cubicBezTo>
                      <a:pt x="3986" y="3306"/>
                      <a:pt x="3940" y="3301"/>
                      <a:pt x="3913" y="3300"/>
                    </a:cubicBezTo>
                    <a:cubicBezTo>
                      <a:pt x="3884" y="3298"/>
                      <a:pt x="3850" y="3289"/>
                      <a:pt x="3838" y="3277"/>
                    </a:cubicBezTo>
                    <a:cubicBezTo>
                      <a:pt x="3824" y="3266"/>
                      <a:pt x="3790" y="3247"/>
                      <a:pt x="3761" y="3235"/>
                    </a:cubicBezTo>
                    <a:cubicBezTo>
                      <a:pt x="3727" y="3220"/>
                      <a:pt x="3706" y="3202"/>
                      <a:pt x="3701" y="3182"/>
                    </a:cubicBezTo>
                    <a:cubicBezTo>
                      <a:pt x="3697" y="3167"/>
                      <a:pt x="3689" y="3154"/>
                      <a:pt x="3682" y="3154"/>
                    </a:cubicBezTo>
                    <a:cubicBezTo>
                      <a:pt x="3675" y="3154"/>
                      <a:pt x="3670" y="3131"/>
                      <a:pt x="3670" y="3105"/>
                    </a:cubicBezTo>
                    <a:cubicBezTo>
                      <a:pt x="3670" y="3062"/>
                      <a:pt x="3666" y="3055"/>
                      <a:pt x="3636" y="3047"/>
                    </a:cubicBezTo>
                    <a:cubicBezTo>
                      <a:pt x="3616" y="3043"/>
                      <a:pt x="3593" y="3032"/>
                      <a:pt x="3582" y="3022"/>
                    </a:cubicBezTo>
                    <a:cubicBezTo>
                      <a:pt x="3572" y="3014"/>
                      <a:pt x="3531" y="3002"/>
                      <a:pt x="3493" y="2998"/>
                    </a:cubicBezTo>
                    <a:cubicBezTo>
                      <a:pt x="3438" y="2991"/>
                      <a:pt x="3420" y="2984"/>
                      <a:pt x="3414" y="2965"/>
                    </a:cubicBezTo>
                    <a:cubicBezTo>
                      <a:pt x="3409" y="2952"/>
                      <a:pt x="3401" y="2941"/>
                      <a:pt x="3395" y="2941"/>
                    </a:cubicBezTo>
                    <a:cubicBezTo>
                      <a:pt x="3390" y="2941"/>
                      <a:pt x="3372" y="2927"/>
                      <a:pt x="3356" y="2910"/>
                    </a:cubicBezTo>
                    <a:cubicBezTo>
                      <a:pt x="3340" y="2893"/>
                      <a:pt x="3315" y="2879"/>
                      <a:pt x="3301" y="2879"/>
                    </a:cubicBezTo>
                    <a:cubicBezTo>
                      <a:pt x="3285" y="2879"/>
                      <a:pt x="3268" y="2861"/>
                      <a:pt x="3251" y="2831"/>
                    </a:cubicBezTo>
                    <a:lnTo>
                      <a:pt x="3226" y="2785"/>
                    </a:lnTo>
                    <a:lnTo>
                      <a:pt x="3135" y="2782"/>
                    </a:lnTo>
                    <a:cubicBezTo>
                      <a:pt x="3057" y="2781"/>
                      <a:pt x="3040" y="2785"/>
                      <a:pt x="3016" y="2807"/>
                    </a:cubicBezTo>
                    <a:cubicBezTo>
                      <a:pt x="2979" y="2845"/>
                      <a:pt x="2932" y="2912"/>
                      <a:pt x="2932" y="2930"/>
                    </a:cubicBezTo>
                    <a:cubicBezTo>
                      <a:pt x="2932" y="2940"/>
                      <a:pt x="2916" y="2942"/>
                      <a:pt x="2882" y="2937"/>
                    </a:cubicBezTo>
                    <a:cubicBezTo>
                      <a:pt x="2855" y="2934"/>
                      <a:pt x="2829" y="2936"/>
                      <a:pt x="2825" y="2942"/>
                    </a:cubicBezTo>
                    <a:cubicBezTo>
                      <a:pt x="2816" y="2956"/>
                      <a:pt x="2721" y="2945"/>
                      <a:pt x="2700" y="2927"/>
                    </a:cubicBezTo>
                    <a:cubicBezTo>
                      <a:pt x="2676" y="2909"/>
                      <a:pt x="2556" y="2927"/>
                      <a:pt x="2525" y="2956"/>
                    </a:cubicBezTo>
                    <a:cubicBezTo>
                      <a:pt x="2502" y="2976"/>
                      <a:pt x="2494" y="2977"/>
                      <a:pt x="2466" y="2965"/>
                    </a:cubicBezTo>
                    <a:cubicBezTo>
                      <a:pt x="2441" y="2954"/>
                      <a:pt x="2429" y="2954"/>
                      <a:pt x="2415" y="2965"/>
                    </a:cubicBezTo>
                    <a:cubicBezTo>
                      <a:pt x="2406" y="2972"/>
                      <a:pt x="2376" y="2980"/>
                      <a:pt x="2351" y="2981"/>
                    </a:cubicBezTo>
                    <a:cubicBezTo>
                      <a:pt x="2309" y="2982"/>
                      <a:pt x="2301" y="2987"/>
                      <a:pt x="2284" y="3031"/>
                    </a:cubicBezTo>
                    <a:cubicBezTo>
                      <a:pt x="2272" y="3057"/>
                      <a:pt x="2261" y="3079"/>
                      <a:pt x="2257" y="3079"/>
                    </a:cubicBezTo>
                    <a:cubicBezTo>
                      <a:pt x="2252" y="3079"/>
                      <a:pt x="2243" y="3059"/>
                      <a:pt x="2234" y="3035"/>
                    </a:cubicBezTo>
                    <a:cubicBezTo>
                      <a:pt x="2205" y="2954"/>
                      <a:pt x="2132" y="2895"/>
                      <a:pt x="2046" y="2885"/>
                    </a:cubicBezTo>
                    <a:cubicBezTo>
                      <a:pt x="2030" y="2884"/>
                      <a:pt x="2014" y="2876"/>
                      <a:pt x="2009" y="2870"/>
                    </a:cubicBezTo>
                    <a:cubicBezTo>
                      <a:pt x="2005" y="2862"/>
                      <a:pt x="1989" y="2851"/>
                      <a:pt x="1975" y="2843"/>
                    </a:cubicBezTo>
                    <a:cubicBezTo>
                      <a:pt x="1960" y="2836"/>
                      <a:pt x="1945" y="2814"/>
                      <a:pt x="1941" y="2793"/>
                    </a:cubicBezTo>
                    <a:cubicBezTo>
                      <a:pt x="1936" y="2771"/>
                      <a:pt x="1924" y="2755"/>
                      <a:pt x="1909" y="2750"/>
                    </a:cubicBezTo>
                    <a:cubicBezTo>
                      <a:pt x="1890" y="2746"/>
                      <a:pt x="1882" y="2734"/>
                      <a:pt x="1882" y="2711"/>
                    </a:cubicBezTo>
                    <a:cubicBezTo>
                      <a:pt x="1882" y="2689"/>
                      <a:pt x="1876" y="2679"/>
                      <a:pt x="1860" y="2679"/>
                    </a:cubicBezTo>
                    <a:cubicBezTo>
                      <a:pt x="1847" y="2679"/>
                      <a:pt x="1825" y="2670"/>
                      <a:pt x="1810" y="2659"/>
                    </a:cubicBezTo>
                    <a:cubicBezTo>
                      <a:pt x="1777" y="2636"/>
                      <a:pt x="1745" y="2643"/>
                      <a:pt x="1745" y="2672"/>
                    </a:cubicBezTo>
                    <a:cubicBezTo>
                      <a:pt x="1745" y="2684"/>
                      <a:pt x="1731" y="2711"/>
                      <a:pt x="1714" y="2734"/>
                    </a:cubicBezTo>
                    <a:cubicBezTo>
                      <a:pt x="1696" y="2756"/>
                      <a:pt x="1682" y="2791"/>
                      <a:pt x="1682" y="2812"/>
                    </a:cubicBezTo>
                    <a:cubicBezTo>
                      <a:pt x="1682" y="2846"/>
                      <a:pt x="1676" y="2852"/>
                      <a:pt x="1626" y="2872"/>
                    </a:cubicBezTo>
                    <a:cubicBezTo>
                      <a:pt x="1574" y="2892"/>
                      <a:pt x="1568" y="2892"/>
                      <a:pt x="1539" y="2873"/>
                    </a:cubicBezTo>
                    <a:cubicBezTo>
                      <a:pt x="1521" y="2862"/>
                      <a:pt x="1507" y="2848"/>
                      <a:pt x="1507" y="2842"/>
                    </a:cubicBezTo>
                    <a:cubicBezTo>
                      <a:pt x="1507" y="2831"/>
                      <a:pt x="1456" y="2817"/>
                      <a:pt x="1395" y="2811"/>
                    </a:cubicBezTo>
                    <a:cubicBezTo>
                      <a:pt x="1345" y="2807"/>
                      <a:pt x="1304" y="2790"/>
                      <a:pt x="1274" y="2764"/>
                    </a:cubicBezTo>
                    <a:cubicBezTo>
                      <a:pt x="1255" y="2746"/>
                      <a:pt x="1238" y="2740"/>
                      <a:pt x="1216" y="2746"/>
                    </a:cubicBezTo>
                    <a:cubicBezTo>
                      <a:pt x="1195" y="2751"/>
                      <a:pt x="1182" y="2747"/>
                      <a:pt x="1177" y="2735"/>
                    </a:cubicBezTo>
                    <a:cubicBezTo>
                      <a:pt x="1174" y="2725"/>
                      <a:pt x="1157" y="2716"/>
                      <a:pt x="1141" y="2716"/>
                    </a:cubicBezTo>
                    <a:cubicBezTo>
                      <a:pt x="1125" y="2716"/>
                      <a:pt x="1107" y="2711"/>
                      <a:pt x="1100" y="2705"/>
                    </a:cubicBezTo>
                    <a:cubicBezTo>
                      <a:pt x="1081" y="2686"/>
                      <a:pt x="977" y="2666"/>
                      <a:pt x="965" y="2679"/>
                    </a:cubicBezTo>
                    <a:cubicBezTo>
                      <a:pt x="950" y="2693"/>
                      <a:pt x="882" y="2621"/>
                      <a:pt x="882" y="2591"/>
                    </a:cubicBezTo>
                    <a:cubicBezTo>
                      <a:pt x="882" y="2561"/>
                      <a:pt x="861" y="2547"/>
                      <a:pt x="841" y="2565"/>
                    </a:cubicBezTo>
                    <a:cubicBezTo>
                      <a:pt x="830" y="2573"/>
                      <a:pt x="809" y="2571"/>
                      <a:pt x="770" y="2559"/>
                    </a:cubicBezTo>
                    <a:cubicBezTo>
                      <a:pt x="702" y="2535"/>
                      <a:pt x="513" y="2522"/>
                      <a:pt x="501" y="2541"/>
                    </a:cubicBezTo>
                    <a:cubicBezTo>
                      <a:pt x="497" y="2547"/>
                      <a:pt x="474" y="2554"/>
                      <a:pt x="450" y="2554"/>
                    </a:cubicBezTo>
                    <a:cubicBezTo>
                      <a:pt x="415" y="2554"/>
                      <a:pt x="407" y="2559"/>
                      <a:pt x="407" y="2580"/>
                    </a:cubicBezTo>
                    <a:cubicBezTo>
                      <a:pt x="407" y="2597"/>
                      <a:pt x="400" y="2604"/>
                      <a:pt x="386" y="2601"/>
                    </a:cubicBezTo>
                    <a:cubicBezTo>
                      <a:pt x="374" y="2600"/>
                      <a:pt x="356" y="2602"/>
                      <a:pt x="347" y="2609"/>
                    </a:cubicBezTo>
                    <a:cubicBezTo>
                      <a:pt x="336" y="2615"/>
                      <a:pt x="325" y="2611"/>
                      <a:pt x="315" y="2596"/>
                    </a:cubicBezTo>
                    <a:cubicBezTo>
                      <a:pt x="306" y="2585"/>
                      <a:pt x="293" y="2579"/>
                      <a:pt x="284" y="2584"/>
                    </a:cubicBezTo>
                    <a:cubicBezTo>
                      <a:pt x="276" y="2589"/>
                      <a:pt x="240" y="2586"/>
                      <a:pt x="204" y="2579"/>
                    </a:cubicBezTo>
                    <a:cubicBezTo>
                      <a:pt x="100" y="2555"/>
                      <a:pt x="84" y="2546"/>
                      <a:pt x="91" y="2518"/>
                    </a:cubicBezTo>
                    <a:cubicBezTo>
                      <a:pt x="96" y="2498"/>
                      <a:pt x="89" y="2492"/>
                      <a:pt x="59" y="2485"/>
                    </a:cubicBezTo>
                    <a:cubicBezTo>
                      <a:pt x="1" y="2472"/>
                      <a:pt x="0" y="2456"/>
                      <a:pt x="49" y="2410"/>
                    </a:cubicBezTo>
                    <a:cubicBezTo>
                      <a:pt x="74" y="2386"/>
                      <a:pt x="102" y="2354"/>
                      <a:pt x="114" y="2337"/>
                    </a:cubicBezTo>
                    <a:cubicBezTo>
                      <a:pt x="130" y="2312"/>
                      <a:pt x="149" y="2305"/>
                      <a:pt x="205" y="2297"/>
                    </a:cubicBezTo>
                    <a:cubicBezTo>
                      <a:pt x="244" y="2292"/>
                      <a:pt x="285" y="2281"/>
                      <a:pt x="295" y="2272"/>
                    </a:cubicBezTo>
                    <a:cubicBezTo>
                      <a:pt x="305" y="2264"/>
                      <a:pt x="329" y="2254"/>
                      <a:pt x="347" y="2248"/>
                    </a:cubicBezTo>
                    <a:cubicBezTo>
                      <a:pt x="371" y="2243"/>
                      <a:pt x="385" y="2230"/>
                      <a:pt x="390" y="2206"/>
                    </a:cubicBezTo>
                    <a:cubicBezTo>
                      <a:pt x="394" y="2187"/>
                      <a:pt x="406" y="2154"/>
                      <a:pt x="416" y="2131"/>
                    </a:cubicBezTo>
                    <a:cubicBezTo>
                      <a:pt x="432" y="2093"/>
                      <a:pt x="432" y="2087"/>
                      <a:pt x="416" y="2068"/>
                    </a:cubicBezTo>
                    <a:cubicBezTo>
                      <a:pt x="399" y="2050"/>
                      <a:pt x="400" y="2045"/>
                      <a:pt x="421" y="2017"/>
                    </a:cubicBezTo>
                    <a:cubicBezTo>
                      <a:pt x="434" y="2001"/>
                      <a:pt x="445" y="1975"/>
                      <a:pt x="445" y="1959"/>
                    </a:cubicBezTo>
                    <a:cubicBezTo>
                      <a:pt x="445" y="1942"/>
                      <a:pt x="456" y="1923"/>
                      <a:pt x="469" y="1916"/>
                    </a:cubicBezTo>
                    <a:cubicBezTo>
                      <a:pt x="489" y="1906"/>
                      <a:pt x="501" y="1911"/>
                      <a:pt x="538" y="1947"/>
                    </a:cubicBezTo>
                    <a:cubicBezTo>
                      <a:pt x="563" y="1971"/>
                      <a:pt x="588" y="1991"/>
                      <a:pt x="594" y="1991"/>
                    </a:cubicBezTo>
                    <a:cubicBezTo>
                      <a:pt x="600" y="1991"/>
                      <a:pt x="616" y="1972"/>
                      <a:pt x="631" y="1951"/>
                    </a:cubicBezTo>
                    <a:cubicBezTo>
                      <a:pt x="685" y="1867"/>
                      <a:pt x="706" y="1837"/>
                      <a:pt x="716" y="1830"/>
                    </a:cubicBezTo>
                    <a:cubicBezTo>
                      <a:pt x="734" y="1816"/>
                      <a:pt x="763" y="1754"/>
                      <a:pt x="754" y="1745"/>
                    </a:cubicBezTo>
                    <a:cubicBezTo>
                      <a:pt x="749" y="1741"/>
                      <a:pt x="731" y="1743"/>
                      <a:pt x="715" y="1751"/>
                    </a:cubicBezTo>
                    <a:cubicBezTo>
                      <a:pt x="677" y="1767"/>
                      <a:pt x="657" y="1750"/>
                      <a:pt x="657" y="1701"/>
                    </a:cubicBezTo>
                    <a:cubicBezTo>
                      <a:pt x="657" y="1675"/>
                      <a:pt x="650" y="1665"/>
                      <a:pt x="627" y="1659"/>
                    </a:cubicBezTo>
                    <a:cubicBezTo>
                      <a:pt x="610" y="1655"/>
                      <a:pt x="594" y="1643"/>
                      <a:pt x="590" y="1634"/>
                    </a:cubicBezTo>
                    <a:cubicBezTo>
                      <a:pt x="586" y="1623"/>
                      <a:pt x="575" y="1616"/>
                      <a:pt x="564" y="1616"/>
                    </a:cubicBezTo>
                    <a:cubicBezTo>
                      <a:pt x="530" y="1616"/>
                      <a:pt x="544" y="1592"/>
                      <a:pt x="590" y="1571"/>
                    </a:cubicBezTo>
                    <a:cubicBezTo>
                      <a:pt x="641" y="1546"/>
                      <a:pt x="655" y="1522"/>
                      <a:pt x="635" y="1490"/>
                    </a:cubicBezTo>
                    <a:cubicBezTo>
                      <a:pt x="615" y="1457"/>
                      <a:pt x="616" y="1454"/>
                      <a:pt x="645" y="1454"/>
                    </a:cubicBezTo>
                    <a:cubicBezTo>
                      <a:pt x="661" y="1454"/>
                      <a:pt x="680" y="1437"/>
                      <a:pt x="696" y="1411"/>
                    </a:cubicBezTo>
                    <a:cubicBezTo>
                      <a:pt x="718" y="1375"/>
                      <a:pt x="726" y="1368"/>
                      <a:pt x="749" y="1377"/>
                    </a:cubicBezTo>
                    <a:cubicBezTo>
                      <a:pt x="786" y="1390"/>
                      <a:pt x="811" y="1382"/>
                      <a:pt x="834" y="1351"/>
                    </a:cubicBezTo>
                    <a:cubicBezTo>
                      <a:pt x="901" y="1254"/>
                      <a:pt x="914" y="1248"/>
                      <a:pt x="971" y="1297"/>
                    </a:cubicBezTo>
                    <a:cubicBezTo>
                      <a:pt x="1015" y="1332"/>
                      <a:pt x="1043" y="1327"/>
                      <a:pt x="1047" y="1281"/>
                    </a:cubicBezTo>
                    <a:cubicBezTo>
                      <a:pt x="1050" y="1255"/>
                      <a:pt x="1059" y="1246"/>
                      <a:pt x="1085" y="1243"/>
                    </a:cubicBezTo>
                    <a:cubicBezTo>
                      <a:pt x="1104" y="1241"/>
                      <a:pt x="1131" y="1246"/>
                      <a:pt x="1145" y="1254"/>
                    </a:cubicBezTo>
                    <a:cubicBezTo>
                      <a:pt x="1165" y="1265"/>
                      <a:pt x="1176" y="1264"/>
                      <a:pt x="1190" y="1252"/>
                    </a:cubicBezTo>
                    <a:cubicBezTo>
                      <a:pt x="1220" y="1227"/>
                      <a:pt x="1210" y="1192"/>
                      <a:pt x="1164" y="1165"/>
                    </a:cubicBezTo>
                    <a:cubicBezTo>
                      <a:pt x="1118" y="1137"/>
                      <a:pt x="1107" y="1116"/>
                      <a:pt x="1139" y="1116"/>
                    </a:cubicBezTo>
                    <a:cubicBezTo>
                      <a:pt x="1149" y="1116"/>
                      <a:pt x="1157" y="1121"/>
                      <a:pt x="1157" y="1129"/>
                    </a:cubicBezTo>
                    <a:cubicBezTo>
                      <a:pt x="1157" y="1135"/>
                      <a:pt x="1169" y="1146"/>
                      <a:pt x="1184" y="1154"/>
                    </a:cubicBezTo>
                    <a:cubicBezTo>
                      <a:pt x="1204" y="1165"/>
                      <a:pt x="1216" y="1164"/>
                      <a:pt x="1240" y="1147"/>
                    </a:cubicBezTo>
                    <a:cubicBezTo>
                      <a:pt x="1257" y="1136"/>
                      <a:pt x="1281" y="1129"/>
                      <a:pt x="1293" y="1130"/>
                    </a:cubicBezTo>
                    <a:cubicBezTo>
                      <a:pt x="1332" y="1134"/>
                      <a:pt x="1341" y="1129"/>
                      <a:pt x="1374" y="1077"/>
                    </a:cubicBezTo>
                    <a:cubicBezTo>
                      <a:pt x="1400" y="1037"/>
                      <a:pt x="1407" y="1011"/>
                      <a:pt x="1407" y="959"/>
                    </a:cubicBezTo>
                    <a:cubicBezTo>
                      <a:pt x="1407" y="892"/>
                      <a:pt x="1409" y="891"/>
                      <a:pt x="1444" y="891"/>
                    </a:cubicBezTo>
                    <a:cubicBezTo>
                      <a:pt x="1486" y="891"/>
                      <a:pt x="1499" y="877"/>
                      <a:pt x="1519" y="810"/>
                    </a:cubicBezTo>
                    <a:cubicBezTo>
                      <a:pt x="1546" y="721"/>
                      <a:pt x="1546" y="720"/>
                      <a:pt x="1561" y="766"/>
                    </a:cubicBezTo>
                    <a:cubicBezTo>
                      <a:pt x="1579" y="816"/>
                      <a:pt x="1611" y="829"/>
                      <a:pt x="1645" y="797"/>
                    </a:cubicBezTo>
                    <a:cubicBezTo>
                      <a:pt x="1663" y="781"/>
                      <a:pt x="1676" y="779"/>
                      <a:pt x="1711" y="789"/>
                    </a:cubicBezTo>
                    <a:cubicBezTo>
                      <a:pt x="1769" y="805"/>
                      <a:pt x="1797" y="789"/>
                      <a:pt x="1788" y="743"/>
                    </a:cubicBezTo>
                    <a:cubicBezTo>
                      <a:pt x="1782" y="715"/>
                      <a:pt x="1784" y="714"/>
                      <a:pt x="1795" y="732"/>
                    </a:cubicBezTo>
                    <a:cubicBezTo>
                      <a:pt x="1822" y="775"/>
                      <a:pt x="1856" y="757"/>
                      <a:pt x="1891" y="681"/>
                    </a:cubicBezTo>
                    <a:cubicBezTo>
                      <a:pt x="1935" y="591"/>
                      <a:pt x="1932" y="593"/>
                      <a:pt x="1945" y="617"/>
                    </a:cubicBezTo>
                    <a:cubicBezTo>
                      <a:pt x="1951" y="629"/>
                      <a:pt x="1968" y="651"/>
                      <a:pt x="1981" y="667"/>
                    </a:cubicBezTo>
                    <a:lnTo>
                      <a:pt x="2005" y="697"/>
                    </a:lnTo>
                    <a:lnTo>
                      <a:pt x="2035" y="670"/>
                    </a:lnTo>
                    <a:cubicBezTo>
                      <a:pt x="2054" y="652"/>
                      <a:pt x="2081" y="641"/>
                      <a:pt x="2105" y="641"/>
                    </a:cubicBezTo>
                    <a:cubicBezTo>
                      <a:pt x="2152" y="641"/>
                      <a:pt x="2180" y="602"/>
                      <a:pt x="2151" y="579"/>
                    </a:cubicBezTo>
                    <a:cubicBezTo>
                      <a:pt x="2135" y="565"/>
                      <a:pt x="2136" y="560"/>
                      <a:pt x="2165" y="546"/>
                    </a:cubicBezTo>
                    <a:cubicBezTo>
                      <a:pt x="2210" y="522"/>
                      <a:pt x="2211" y="523"/>
                      <a:pt x="2236" y="566"/>
                    </a:cubicBezTo>
                    <a:cubicBezTo>
                      <a:pt x="2249" y="586"/>
                      <a:pt x="2269" y="609"/>
                      <a:pt x="2282" y="616"/>
                    </a:cubicBezTo>
                    <a:cubicBezTo>
                      <a:pt x="2316" y="634"/>
                      <a:pt x="2347" y="600"/>
                      <a:pt x="2338" y="556"/>
                    </a:cubicBezTo>
                    <a:lnTo>
                      <a:pt x="2331" y="522"/>
                    </a:lnTo>
                    <a:lnTo>
                      <a:pt x="2360" y="557"/>
                    </a:lnTo>
                    <a:cubicBezTo>
                      <a:pt x="2405" y="609"/>
                      <a:pt x="2457" y="596"/>
                      <a:pt x="2457" y="534"/>
                    </a:cubicBezTo>
                    <a:cubicBezTo>
                      <a:pt x="2457" y="514"/>
                      <a:pt x="2468" y="505"/>
                      <a:pt x="2495" y="500"/>
                    </a:cubicBezTo>
                    <a:cubicBezTo>
                      <a:pt x="2522" y="493"/>
                      <a:pt x="2534" y="484"/>
                      <a:pt x="2539" y="457"/>
                    </a:cubicBezTo>
                    <a:cubicBezTo>
                      <a:pt x="2543" y="439"/>
                      <a:pt x="2551" y="406"/>
                      <a:pt x="2559" y="385"/>
                    </a:cubicBezTo>
                    <a:cubicBezTo>
                      <a:pt x="2566" y="365"/>
                      <a:pt x="2577" y="331"/>
                      <a:pt x="2582" y="310"/>
                    </a:cubicBezTo>
                    <a:cubicBezTo>
                      <a:pt x="2590" y="280"/>
                      <a:pt x="2593" y="279"/>
                      <a:pt x="2594" y="300"/>
                    </a:cubicBezTo>
                    <a:cubicBezTo>
                      <a:pt x="2595" y="335"/>
                      <a:pt x="2630" y="354"/>
                      <a:pt x="2694" y="354"/>
                    </a:cubicBezTo>
                    <a:cubicBezTo>
                      <a:pt x="2732" y="354"/>
                      <a:pt x="2749" y="346"/>
                      <a:pt x="2770" y="320"/>
                    </a:cubicBezTo>
                    <a:cubicBezTo>
                      <a:pt x="2784" y="302"/>
                      <a:pt x="2809" y="281"/>
                      <a:pt x="2824" y="273"/>
                    </a:cubicBezTo>
                    <a:cubicBezTo>
                      <a:pt x="2839" y="266"/>
                      <a:pt x="2856" y="241"/>
                      <a:pt x="2863" y="220"/>
                    </a:cubicBezTo>
                    <a:cubicBezTo>
                      <a:pt x="2872" y="187"/>
                      <a:pt x="2882" y="179"/>
                      <a:pt x="2913" y="176"/>
                    </a:cubicBezTo>
                    <a:cubicBezTo>
                      <a:pt x="2944" y="173"/>
                      <a:pt x="2952" y="166"/>
                      <a:pt x="2957" y="136"/>
                    </a:cubicBezTo>
                    <a:cubicBezTo>
                      <a:pt x="2964" y="104"/>
                      <a:pt x="2965" y="102"/>
                      <a:pt x="2981" y="120"/>
                    </a:cubicBezTo>
                    <a:cubicBezTo>
                      <a:pt x="3007" y="152"/>
                      <a:pt x="3043" y="145"/>
                      <a:pt x="3069" y="104"/>
                    </a:cubicBezTo>
                    <a:lnTo>
                      <a:pt x="3091" y="66"/>
                    </a:lnTo>
                    <a:lnTo>
                      <a:pt x="3105" y="97"/>
                    </a:lnTo>
                    <a:cubicBezTo>
                      <a:pt x="3124" y="137"/>
                      <a:pt x="3174" y="150"/>
                      <a:pt x="3214" y="123"/>
                    </a:cubicBezTo>
                    <a:cubicBezTo>
                      <a:pt x="3244" y="104"/>
                      <a:pt x="3246" y="104"/>
                      <a:pt x="3257" y="135"/>
                    </a:cubicBezTo>
                    <a:cubicBezTo>
                      <a:pt x="3271" y="171"/>
                      <a:pt x="3314" y="177"/>
                      <a:pt x="3352" y="147"/>
                    </a:cubicBezTo>
                    <a:cubicBezTo>
                      <a:pt x="3365" y="137"/>
                      <a:pt x="3389" y="129"/>
                      <a:pt x="3405" y="129"/>
                    </a:cubicBezTo>
                    <a:cubicBezTo>
                      <a:pt x="3427" y="129"/>
                      <a:pt x="3432" y="135"/>
                      <a:pt x="3432" y="166"/>
                    </a:cubicBezTo>
                    <a:cubicBezTo>
                      <a:pt x="3432" y="214"/>
                      <a:pt x="3466" y="230"/>
                      <a:pt x="3494" y="196"/>
                    </a:cubicBezTo>
                    <a:cubicBezTo>
                      <a:pt x="3505" y="184"/>
                      <a:pt x="3532" y="166"/>
                      <a:pt x="3556" y="157"/>
                    </a:cubicBezTo>
                    <a:cubicBezTo>
                      <a:pt x="3594" y="143"/>
                      <a:pt x="3602" y="145"/>
                      <a:pt x="3630" y="166"/>
                    </a:cubicBezTo>
                    <a:cubicBezTo>
                      <a:pt x="3691" y="215"/>
                      <a:pt x="3755" y="181"/>
                      <a:pt x="3721" y="117"/>
                    </a:cubicBezTo>
                    <a:cubicBezTo>
                      <a:pt x="3700" y="80"/>
                      <a:pt x="3705" y="72"/>
                      <a:pt x="3732" y="97"/>
                    </a:cubicBezTo>
                    <a:cubicBezTo>
                      <a:pt x="3754" y="116"/>
                      <a:pt x="3761" y="117"/>
                      <a:pt x="3797" y="104"/>
                    </a:cubicBezTo>
                    <a:cubicBezTo>
                      <a:pt x="3852" y="81"/>
                      <a:pt x="3870" y="66"/>
                      <a:pt x="3884" y="30"/>
                    </a:cubicBezTo>
                    <a:lnTo>
                      <a:pt x="3896" y="0"/>
                    </a:lnTo>
                    <a:lnTo>
                      <a:pt x="3915" y="26"/>
                    </a:lnTo>
                    <a:cubicBezTo>
                      <a:pt x="3927" y="43"/>
                      <a:pt x="3947" y="54"/>
                      <a:pt x="3970" y="54"/>
                    </a:cubicBezTo>
                    <a:cubicBezTo>
                      <a:pt x="4019" y="54"/>
                      <a:pt x="4022" y="64"/>
                      <a:pt x="3994" y="121"/>
                    </a:cubicBezTo>
                    <a:cubicBezTo>
                      <a:pt x="3981" y="148"/>
                      <a:pt x="3970" y="179"/>
                      <a:pt x="3970" y="187"/>
                    </a:cubicBezTo>
                    <a:cubicBezTo>
                      <a:pt x="3970" y="216"/>
                      <a:pt x="4007" y="221"/>
                      <a:pt x="4031" y="195"/>
                    </a:cubicBezTo>
                    <a:cubicBezTo>
                      <a:pt x="4066" y="157"/>
                      <a:pt x="4130" y="134"/>
                      <a:pt x="4149" y="152"/>
                    </a:cubicBezTo>
                    <a:cubicBezTo>
                      <a:pt x="4156" y="160"/>
                      <a:pt x="4179" y="166"/>
                      <a:pt x="4197" y="166"/>
                    </a:cubicBezTo>
                    <a:cubicBezTo>
                      <a:pt x="4227" y="166"/>
                      <a:pt x="4235" y="160"/>
                      <a:pt x="4241" y="127"/>
                    </a:cubicBezTo>
                    <a:lnTo>
                      <a:pt x="4249" y="87"/>
                    </a:lnTo>
                    <a:lnTo>
                      <a:pt x="4266" y="121"/>
                    </a:lnTo>
                    <a:cubicBezTo>
                      <a:pt x="4275" y="139"/>
                      <a:pt x="4288" y="154"/>
                      <a:pt x="4293" y="154"/>
                    </a:cubicBezTo>
                    <a:cubicBezTo>
                      <a:pt x="4313" y="154"/>
                      <a:pt x="4396" y="120"/>
                      <a:pt x="4410" y="106"/>
                    </a:cubicBezTo>
                    <a:cubicBezTo>
                      <a:pt x="4420" y="96"/>
                      <a:pt x="4429" y="97"/>
                      <a:pt x="4445" y="107"/>
                    </a:cubicBezTo>
                    <a:cubicBezTo>
                      <a:pt x="4463" y="117"/>
                      <a:pt x="4472" y="117"/>
                      <a:pt x="4488" y="104"/>
                    </a:cubicBezTo>
                    <a:cubicBezTo>
                      <a:pt x="4514" y="84"/>
                      <a:pt x="4529" y="96"/>
                      <a:pt x="4509" y="121"/>
                    </a:cubicBezTo>
                    <a:cubicBezTo>
                      <a:pt x="4489" y="145"/>
                      <a:pt x="4496" y="191"/>
                      <a:pt x="4521" y="207"/>
                    </a:cubicBezTo>
                    <a:cubicBezTo>
                      <a:pt x="4551" y="226"/>
                      <a:pt x="4582" y="209"/>
                      <a:pt x="4582" y="173"/>
                    </a:cubicBezTo>
                    <a:cubicBezTo>
                      <a:pt x="4582" y="156"/>
                      <a:pt x="4589" y="139"/>
                      <a:pt x="4597" y="134"/>
                    </a:cubicBezTo>
                    <a:cubicBezTo>
                      <a:pt x="4605" y="129"/>
                      <a:pt x="4607" y="130"/>
                      <a:pt x="4604" y="139"/>
                    </a:cubicBezTo>
                    <a:cubicBezTo>
                      <a:pt x="4589" y="161"/>
                      <a:pt x="4609" y="191"/>
                      <a:pt x="4639" y="191"/>
                    </a:cubicBezTo>
                    <a:cubicBezTo>
                      <a:pt x="4654" y="191"/>
                      <a:pt x="4681" y="180"/>
                      <a:pt x="4699" y="166"/>
                    </a:cubicBezTo>
                    <a:cubicBezTo>
                      <a:pt x="4739" y="135"/>
                      <a:pt x="4743" y="135"/>
                      <a:pt x="4747" y="170"/>
                    </a:cubicBezTo>
                    <a:cubicBezTo>
                      <a:pt x="4751" y="195"/>
                      <a:pt x="4759" y="197"/>
                      <a:pt x="4820" y="197"/>
                    </a:cubicBezTo>
                    <a:cubicBezTo>
                      <a:pt x="4888" y="197"/>
                      <a:pt x="4889" y="198"/>
                      <a:pt x="4885" y="231"/>
                    </a:cubicBezTo>
                    <a:cubicBezTo>
                      <a:pt x="4882" y="256"/>
                      <a:pt x="4888" y="266"/>
                      <a:pt x="4907" y="272"/>
                    </a:cubicBezTo>
                    <a:cubicBezTo>
                      <a:pt x="4922" y="277"/>
                      <a:pt x="4941" y="275"/>
                      <a:pt x="4949" y="267"/>
                    </a:cubicBezTo>
                    <a:cubicBezTo>
                      <a:pt x="4969" y="247"/>
                      <a:pt x="4982" y="251"/>
                      <a:pt x="4982" y="276"/>
                    </a:cubicBezTo>
                    <a:cubicBezTo>
                      <a:pt x="4982" y="289"/>
                      <a:pt x="4989" y="305"/>
                      <a:pt x="4997" y="314"/>
                    </a:cubicBezTo>
                    <a:cubicBezTo>
                      <a:pt x="5018" y="334"/>
                      <a:pt x="5057" y="310"/>
                      <a:pt x="5057" y="276"/>
                    </a:cubicBezTo>
                    <a:cubicBezTo>
                      <a:pt x="5057" y="251"/>
                      <a:pt x="5059" y="251"/>
                      <a:pt x="5080" y="270"/>
                    </a:cubicBezTo>
                    <a:cubicBezTo>
                      <a:pt x="5105" y="292"/>
                      <a:pt x="5164" y="298"/>
                      <a:pt x="5175" y="280"/>
                    </a:cubicBezTo>
                    <a:cubicBezTo>
                      <a:pt x="5188" y="260"/>
                      <a:pt x="5256" y="256"/>
                      <a:pt x="5264" y="275"/>
                    </a:cubicBezTo>
                    <a:cubicBezTo>
                      <a:pt x="5268" y="287"/>
                      <a:pt x="5288" y="291"/>
                      <a:pt x="5329" y="289"/>
                    </a:cubicBezTo>
                    <a:cubicBezTo>
                      <a:pt x="5379" y="286"/>
                      <a:pt x="5389" y="281"/>
                      <a:pt x="5389" y="261"/>
                    </a:cubicBezTo>
                    <a:cubicBezTo>
                      <a:pt x="5389" y="247"/>
                      <a:pt x="5396" y="235"/>
                      <a:pt x="5406" y="231"/>
                    </a:cubicBezTo>
                    <a:cubicBezTo>
                      <a:pt x="5416" y="227"/>
                      <a:pt x="5420" y="231"/>
                      <a:pt x="5415" y="239"/>
                    </a:cubicBezTo>
                    <a:cubicBezTo>
                      <a:pt x="5390" y="279"/>
                      <a:pt x="5506" y="362"/>
                      <a:pt x="5565" y="348"/>
                    </a:cubicBezTo>
                    <a:cubicBezTo>
                      <a:pt x="5584" y="343"/>
                      <a:pt x="5607" y="348"/>
                      <a:pt x="5627" y="362"/>
                    </a:cubicBezTo>
                    <a:cubicBezTo>
                      <a:pt x="5654" y="379"/>
                      <a:pt x="5665" y="380"/>
                      <a:pt x="5684" y="368"/>
                    </a:cubicBezTo>
                    <a:cubicBezTo>
                      <a:pt x="5719" y="346"/>
                      <a:pt x="5745" y="350"/>
                      <a:pt x="5769" y="381"/>
                    </a:cubicBezTo>
                    <a:cubicBezTo>
                      <a:pt x="5795" y="412"/>
                      <a:pt x="5831" y="405"/>
                      <a:pt x="5841" y="366"/>
                    </a:cubicBezTo>
                    <a:cubicBezTo>
                      <a:pt x="5846" y="346"/>
                      <a:pt x="5852" y="343"/>
                      <a:pt x="5865" y="355"/>
                    </a:cubicBezTo>
                    <a:cubicBezTo>
                      <a:pt x="5874" y="362"/>
                      <a:pt x="5897" y="365"/>
                      <a:pt x="5919" y="360"/>
                    </a:cubicBezTo>
                    <a:cubicBezTo>
                      <a:pt x="5952" y="352"/>
                      <a:pt x="5956" y="355"/>
                      <a:pt x="5960" y="387"/>
                    </a:cubicBezTo>
                    <a:cubicBezTo>
                      <a:pt x="5964" y="420"/>
                      <a:pt x="5968" y="422"/>
                      <a:pt x="6022" y="422"/>
                    </a:cubicBezTo>
                    <a:cubicBezTo>
                      <a:pt x="6081" y="423"/>
                      <a:pt x="6140" y="456"/>
                      <a:pt x="6125" y="481"/>
                    </a:cubicBezTo>
                    <a:cubicBezTo>
                      <a:pt x="6113" y="500"/>
                      <a:pt x="6146" y="529"/>
                      <a:pt x="6181" y="529"/>
                    </a:cubicBezTo>
                    <a:cubicBezTo>
                      <a:pt x="6232" y="529"/>
                      <a:pt x="6249" y="552"/>
                      <a:pt x="6218" y="579"/>
                    </a:cubicBezTo>
                    <a:cubicBezTo>
                      <a:pt x="6180" y="609"/>
                      <a:pt x="6199" y="634"/>
                      <a:pt x="6252" y="625"/>
                    </a:cubicBezTo>
                    <a:cubicBezTo>
                      <a:pt x="6288" y="618"/>
                      <a:pt x="6295" y="621"/>
                      <a:pt x="6295" y="640"/>
                    </a:cubicBezTo>
                    <a:cubicBezTo>
                      <a:pt x="6295" y="686"/>
                      <a:pt x="6327" y="710"/>
                      <a:pt x="6397" y="712"/>
                    </a:cubicBezTo>
                    <a:cubicBezTo>
                      <a:pt x="6434" y="714"/>
                      <a:pt x="6475" y="716"/>
                      <a:pt x="6489" y="718"/>
                    </a:cubicBezTo>
                    <a:cubicBezTo>
                      <a:pt x="6505" y="721"/>
                      <a:pt x="6515" y="714"/>
                      <a:pt x="6518" y="697"/>
                    </a:cubicBezTo>
                    <a:cubicBezTo>
                      <a:pt x="6526" y="652"/>
                      <a:pt x="6544" y="647"/>
                      <a:pt x="6577" y="680"/>
                    </a:cubicBezTo>
                    <a:cubicBezTo>
                      <a:pt x="6609" y="709"/>
                      <a:pt x="6610" y="710"/>
                      <a:pt x="6627" y="686"/>
                    </a:cubicBezTo>
                    <a:cubicBezTo>
                      <a:pt x="6638" y="672"/>
                      <a:pt x="6645" y="657"/>
                      <a:pt x="6645" y="651"/>
                    </a:cubicBezTo>
                    <a:cubicBezTo>
                      <a:pt x="6645" y="646"/>
                      <a:pt x="6651" y="641"/>
                      <a:pt x="6657" y="641"/>
                    </a:cubicBezTo>
                    <a:cubicBezTo>
                      <a:pt x="6665" y="641"/>
                      <a:pt x="6670" y="652"/>
                      <a:pt x="6670" y="665"/>
                    </a:cubicBezTo>
                    <a:cubicBezTo>
                      <a:pt x="6670" y="687"/>
                      <a:pt x="6700" y="707"/>
                      <a:pt x="6725" y="700"/>
                    </a:cubicBezTo>
                    <a:cubicBezTo>
                      <a:pt x="6731" y="698"/>
                      <a:pt x="6740" y="710"/>
                      <a:pt x="6746" y="725"/>
                    </a:cubicBezTo>
                    <a:cubicBezTo>
                      <a:pt x="6757" y="756"/>
                      <a:pt x="6788" y="762"/>
                      <a:pt x="6804" y="737"/>
                    </a:cubicBezTo>
                    <a:cubicBezTo>
                      <a:pt x="6810" y="727"/>
                      <a:pt x="6815" y="735"/>
                      <a:pt x="6820" y="759"/>
                    </a:cubicBezTo>
                    <a:cubicBezTo>
                      <a:pt x="6829" y="807"/>
                      <a:pt x="6865" y="830"/>
                      <a:pt x="6888" y="801"/>
                    </a:cubicBezTo>
                    <a:cubicBezTo>
                      <a:pt x="6896" y="789"/>
                      <a:pt x="6922" y="777"/>
                      <a:pt x="6946" y="776"/>
                    </a:cubicBezTo>
                    <a:cubicBezTo>
                      <a:pt x="6982" y="772"/>
                      <a:pt x="6989" y="777"/>
                      <a:pt x="6993" y="801"/>
                    </a:cubicBezTo>
                    <a:cubicBezTo>
                      <a:pt x="6995" y="816"/>
                      <a:pt x="7010" y="837"/>
                      <a:pt x="7026" y="848"/>
                    </a:cubicBezTo>
                    <a:cubicBezTo>
                      <a:pt x="7043" y="860"/>
                      <a:pt x="7057" y="880"/>
                      <a:pt x="7060" y="895"/>
                    </a:cubicBezTo>
                    <a:cubicBezTo>
                      <a:pt x="7065" y="932"/>
                      <a:pt x="7114" y="939"/>
                      <a:pt x="7132" y="905"/>
                    </a:cubicBezTo>
                    <a:cubicBezTo>
                      <a:pt x="7150" y="871"/>
                      <a:pt x="7174" y="871"/>
                      <a:pt x="7164" y="904"/>
                    </a:cubicBezTo>
                    <a:cubicBezTo>
                      <a:pt x="7151" y="941"/>
                      <a:pt x="7180" y="968"/>
                      <a:pt x="7225" y="964"/>
                    </a:cubicBezTo>
                    <a:cubicBezTo>
                      <a:pt x="7261" y="960"/>
                      <a:pt x="7264" y="962"/>
                      <a:pt x="7268" y="1007"/>
                    </a:cubicBezTo>
                    <a:cubicBezTo>
                      <a:pt x="7270" y="1040"/>
                      <a:pt x="7266" y="1056"/>
                      <a:pt x="7252" y="1061"/>
                    </a:cubicBezTo>
                    <a:cubicBezTo>
                      <a:pt x="7241" y="1065"/>
                      <a:pt x="7232" y="1079"/>
                      <a:pt x="7232" y="1091"/>
                    </a:cubicBezTo>
                    <a:cubicBezTo>
                      <a:pt x="7232" y="1104"/>
                      <a:pt x="7225" y="1116"/>
                      <a:pt x="7215" y="1120"/>
                    </a:cubicBezTo>
                    <a:cubicBezTo>
                      <a:pt x="7205" y="1123"/>
                      <a:pt x="7185" y="1161"/>
                      <a:pt x="7170" y="1202"/>
                    </a:cubicBezTo>
                    <a:cubicBezTo>
                      <a:pt x="7155" y="1243"/>
                      <a:pt x="7135" y="1280"/>
                      <a:pt x="7125" y="1284"/>
                    </a:cubicBezTo>
                    <a:cubicBezTo>
                      <a:pt x="7115" y="1287"/>
                      <a:pt x="7107" y="1298"/>
                      <a:pt x="7107" y="1309"/>
                    </a:cubicBezTo>
                    <a:cubicBezTo>
                      <a:pt x="7107" y="1317"/>
                      <a:pt x="7094" y="1330"/>
                      <a:pt x="7076" y="1334"/>
                    </a:cubicBezTo>
                    <a:cubicBezTo>
                      <a:pt x="7060" y="1337"/>
                      <a:pt x="7040" y="1352"/>
                      <a:pt x="7032" y="1366"/>
                    </a:cubicBezTo>
                    <a:cubicBezTo>
                      <a:pt x="7025" y="1381"/>
                      <a:pt x="7006" y="1391"/>
                      <a:pt x="6989" y="1391"/>
                    </a:cubicBezTo>
                    <a:cubicBezTo>
                      <a:pt x="6971" y="1391"/>
                      <a:pt x="6951" y="1402"/>
                      <a:pt x="6943" y="1416"/>
                    </a:cubicBezTo>
                    <a:cubicBezTo>
                      <a:pt x="6925" y="1445"/>
                      <a:pt x="6889" y="1447"/>
                      <a:pt x="6820" y="1427"/>
                    </a:cubicBezTo>
                    <a:cubicBezTo>
                      <a:pt x="6794" y="1418"/>
                      <a:pt x="6752" y="1416"/>
                      <a:pt x="6729" y="1421"/>
                    </a:cubicBezTo>
                    <a:cubicBezTo>
                      <a:pt x="6689" y="1429"/>
                      <a:pt x="6686" y="1432"/>
                      <a:pt x="6686" y="1479"/>
                    </a:cubicBezTo>
                    <a:cubicBezTo>
                      <a:pt x="6686" y="1522"/>
                      <a:pt x="6691" y="1531"/>
                      <a:pt x="6730" y="1554"/>
                    </a:cubicBezTo>
                    <a:cubicBezTo>
                      <a:pt x="6761" y="1572"/>
                      <a:pt x="6770" y="1584"/>
                      <a:pt x="6760" y="1593"/>
                    </a:cubicBezTo>
                    <a:cubicBezTo>
                      <a:pt x="6750" y="1604"/>
                      <a:pt x="6750" y="1615"/>
                      <a:pt x="6759" y="1631"/>
                    </a:cubicBezTo>
                    <a:cubicBezTo>
                      <a:pt x="6766" y="1646"/>
                      <a:pt x="6766" y="1654"/>
                      <a:pt x="6757" y="1654"/>
                    </a:cubicBezTo>
                    <a:cubicBezTo>
                      <a:pt x="6751" y="1654"/>
                      <a:pt x="6745" y="1662"/>
                      <a:pt x="6745" y="1672"/>
                    </a:cubicBezTo>
                    <a:cubicBezTo>
                      <a:pt x="6745" y="1686"/>
                      <a:pt x="6731" y="1691"/>
                      <a:pt x="6701" y="1691"/>
                    </a:cubicBezTo>
                    <a:cubicBezTo>
                      <a:pt x="6645" y="1691"/>
                      <a:pt x="6629" y="1722"/>
                      <a:pt x="6669" y="1752"/>
                    </a:cubicBezTo>
                    <a:cubicBezTo>
                      <a:pt x="6685" y="1765"/>
                      <a:pt x="6695" y="1782"/>
                      <a:pt x="6693" y="1792"/>
                    </a:cubicBezTo>
                    <a:cubicBezTo>
                      <a:pt x="6691" y="1802"/>
                      <a:pt x="6714" y="1847"/>
                      <a:pt x="6744" y="1892"/>
                    </a:cubicBezTo>
                    <a:cubicBezTo>
                      <a:pt x="6786" y="1959"/>
                      <a:pt x="6807" y="1977"/>
                      <a:pt x="6849" y="1992"/>
                    </a:cubicBezTo>
                    <a:cubicBezTo>
                      <a:pt x="6895" y="2009"/>
                      <a:pt x="6901" y="2015"/>
                      <a:pt x="6899" y="2047"/>
                    </a:cubicBezTo>
                    <a:cubicBezTo>
                      <a:pt x="6897" y="2067"/>
                      <a:pt x="6905" y="2093"/>
                      <a:pt x="6915" y="2105"/>
                    </a:cubicBezTo>
                    <a:cubicBezTo>
                      <a:pt x="6941" y="2134"/>
                      <a:pt x="6927" y="2154"/>
                      <a:pt x="6882" y="2154"/>
                    </a:cubicBezTo>
                    <a:cubicBezTo>
                      <a:pt x="6860" y="2154"/>
                      <a:pt x="6830" y="2167"/>
                      <a:pt x="6804" y="2191"/>
                    </a:cubicBezTo>
                    <a:cubicBezTo>
                      <a:pt x="6771" y="2218"/>
                      <a:pt x="6747" y="2229"/>
                      <a:pt x="6711" y="2229"/>
                    </a:cubicBezTo>
                    <a:cubicBezTo>
                      <a:pt x="6685" y="2229"/>
                      <a:pt x="6656" y="2235"/>
                      <a:pt x="6649" y="2242"/>
                    </a:cubicBezTo>
                    <a:cubicBezTo>
                      <a:pt x="6639" y="2252"/>
                      <a:pt x="6627" y="2248"/>
                      <a:pt x="6609" y="2230"/>
                    </a:cubicBezTo>
                    <a:cubicBezTo>
                      <a:pt x="6594" y="2215"/>
                      <a:pt x="6571" y="2204"/>
                      <a:pt x="6557" y="2204"/>
                    </a:cubicBezTo>
                    <a:cubicBezTo>
                      <a:pt x="6530" y="2204"/>
                      <a:pt x="6481" y="2272"/>
                      <a:pt x="6490" y="2297"/>
                    </a:cubicBezTo>
                    <a:cubicBezTo>
                      <a:pt x="6499" y="2317"/>
                      <a:pt x="6420" y="2418"/>
                      <a:pt x="6384" y="2435"/>
                    </a:cubicBezTo>
                    <a:cubicBezTo>
                      <a:pt x="6356" y="2447"/>
                      <a:pt x="6354" y="2472"/>
                      <a:pt x="6376" y="2531"/>
                    </a:cubicBezTo>
                    <a:cubicBezTo>
                      <a:pt x="6384" y="2548"/>
                      <a:pt x="6371" y="2552"/>
                      <a:pt x="6291" y="2560"/>
                    </a:cubicBezTo>
                    <a:cubicBezTo>
                      <a:pt x="6239" y="2565"/>
                      <a:pt x="6191" y="2565"/>
                      <a:pt x="6184" y="2561"/>
                    </a:cubicBezTo>
                    <a:cubicBezTo>
                      <a:pt x="6176" y="2556"/>
                      <a:pt x="6170" y="2532"/>
                      <a:pt x="6170" y="2509"/>
                    </a:cubicBezTo>
                    <a:cubicBezTo>
                      <a:pt x="6170" y="2461"/>
                      <a:pt x="6163" y="2459"/>
                      <a:pt x="6054" y="2473"/>
                    </a:cubicBezTo>
                    <a:cubicBezTo>
                      <a:pt x="6004" y="2481"/>
                      <a:pt x="5994" y="2487"/>
                      <a:pt x="5976" y="2523"/>
                    </a:cubicBezTo>
                    <a:cubicBezTo>
                      <a:pt x="5956" y="2565"/>
                      <a:pt x="5929" y="2579"/>
                      <a:pt x="5914" y="2554"/>
                    </a:cubicBezTo>
                    <a:cubicBezTo>
                      <a:pt x="5905" y="2539"/>
                      <a:pt x="5845" y="2541"/>
                      <a:pt x="5824" y="2557"/>
                    </a:cubicBezTo>
                    <a:cubicBezTo>
                      <a:pt x="5815" y="2564"/>
                      <a:pt x="5794" y="2565"/>
                      <a:pt x="5776" y="2561"/>
                    </a:cubicBezTo>
                    <a:cubicBezTo>
                      <a:pt x="5751" y="2555"/>
                      <a:pt x="5738" y="2561"/>
                      <a:pt x="5714" y="2587"/>
                    </a:cubicBezTo>
                    <a:cubicBezTo>
                      <a:pt x="5697" y="2607"/>
                      <a:pt x="5682" y="2632"/>
                      <a:pt x="5682" y="2643"/>
                    </a:cubicBezTo>
                    <a:cubicBezTo>
                      <a:pt x="5682" y="2655"/>
                      <a:pt x="5665" y="2698"/>
                      <a:pt x="5643" y="2740"/>
                    </a:cubicBezTo>
                    <a:lnTo>
                      <a:pt x="5602" y="2815"/>
                    </a:lnTo>
                    <a:lnTo>
                      <a:pt x="5649" y="2906"/>
                    </a:lnTo>
                    <a:cubicBezTo>
                      <a:pt x="5674" y="2956"/>
                      <a:pt x="5700" y="3012"/>
                      <a:pt x="5706" y="3032"/>
                    </a:cubicBezTo>
                    <a:cubicBezTo>
                      <a:pt x="5714" y="3051"/>
                      <a:pt x="5725" y="3066"/>
                      <a:pt x="5731" y="3066"/>
                    </a:cubicBezTo>
                    <a:cubicBezTo>
                      <a:pt x="5752" y="3066"/>
                      <a:pt x="5769" y="3109"/>
                      <a:pt x="5776" y="3186"/>
                    </a:cubicBezTo>
                    <a:lnTo>
                      <a:pt x="5785" y="3260"/>
                    </a:lnTo>
                    <a:lnTo>
                      <a:pt x="5727" y="3289"/>
                    </a:lnTo>
                    <a:cubicBezTo>
                      <a:pt x="5695" y="3304"/>
                      <a:pt x="5666" y="3323"/>
                      <a:pt x="5664" y="3332"/>
                    </a:cubicBezTo>
                    <a:cubicBezTo>
                      <a:pt x="5659" y="3342"/>
                      <a:pt x="5626" y="3346"/>
                      <a:pt x="5552" y="3345"/>
                    </a:cubicBezTo>
                    <a:lnTo>
                      <a:pt x="5446" y="3342"/>
                    </a:lnTo>
                    <a:lnTo>
                      <a:pt x="5434" y="3382"/>
                    </a:lnTo>
                    <a:cubicBezTo>
                      <a:pt x="5427" y="3405"/>
                      <a:pt x="5420" y="3436"/>
                      <a:pt x="5418" y="3452"/>
                    </a:cubicBezTo>
                    <a:cubicBezTo>
                      <a:pt x="5413" y="3491"/>
                      <a:pt x="5339" y="3516"/>
                      <a:pt x="5316" y="3487"/>
                    </a:cubicBezTo>
                    <a:cubicBezTo>
                      <a:pt x="5299" y="3466"/>
                      <a:pt x="5161" y="3450"/>
                      <a:pt x="5151" y="3467"/>
                    </a:cubicBezTo>
                    <a:cubicBezTo>
                      <a:pt x="5146" y="3473"/>
                      <a:pt x="5122" y="3479"/>
                      <a:pt x="5096" y="3479"/>
                    </a:cubicBezTo>
                    <a:cubicBezTo>
                      <a:pt x="5059" y="3479"/>
                      <a:pt x="5044" y="3486"/>
                      <a:pt x="5022" y="3516"/>
                    </a:cubicBezTo>
                    <a:cubicBezTo>
                      <a:pt x="5007" y="3536"/>
                      <a:pt x="4995" y="3559"/>
                      <a:pt x="4995" y="3566"/>
                    </a:cubicBezTo>
                    <a:cubicBezTo>
                      <a:pt x="4995" y="3572"/>
                      <a:pt x="4984" y="3579"/>
                      <a:pt x="4970" y="3579"/>
                    </a:cubicBezTo>
                    <a:cubicBezTo>
                      <a:pt x="4951" y="3579"/>
                      <a:pt x="4945" y="3587"/>
                      <a:pt x="4945" y="3614"/>
                    </a:cubicBezTo>
                    <a:cubicBezTo>
                      <a:pt x="4945" y="3632"/>
                      <a:pt x="4936" y="3657"/>
                      <a:pt x="4927" y="3670"/>
                    </a:cubicBezTo>
                    <a:cubicBezTo>
                      <a:pt x="4910" y="3693"/>
                      <a:pt x="4895" y="3697"/>
                      <a:pt x="4895" y="3680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2" name="Freeform 1433">
                <a:extLst>
                  <a:ext uri="{FF2B5EF4-FFF2-40B4-BE49-F238E27FC236}">
                    <a16:creationId xmlns:a16="http://schemas.microsoft.com/office/drawing/2014/main" id="{5BEEF654-6D0A-42AA-9060-C98197CC3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2950"/>
                <a:ext cx="1932" cy="1637"/>
              </a:xfrm>
              <a:custGeom>
                <a:avLst/>
                <a:gdLst>
                  <a:gd name="T0" fmla="*/ 2624 w 4025"/>
                  <a:gd name="T1" fmla="*/ 2988 h 3035"/>
                  <a:gd name="T2" fmla="*/ 2586 w 4025"/>
                  <a:gd name="T3" fmla="*/ 2848 h 3035"/>
                  <a:gd name="T4" fmla="*/ 2512 w 4025"/>
                  <a:gd name="T5" fmla="*/ 2691 h 3035"/>
                  <a:gd name="T6" fmla="*/ 2554 w 4025"/>
                  <a:gd name="T7" fmla="*/ 2514 h 3035"/>
                  <a:gd name="T8" fmla="*/ 2669 w 4025"/>
                  <a:gd name="T9" fmla="*/ 2248 h 3035"/>
                  <a:gd name="T10" fmla="*/ 2450 w 4025"/>
                  <a:gd name="T11" fmla="*/ 2106 h 3035"/>
                  <a:gd name="T12" fmla="*/ 2130 w 4025"/>
                  <a:gd name="T13" fmla="*/ 2039 h 3035"/>
                  <a:gd name="T14" fmla="*/ 1796 w 4025"/>
                  <a:gd name="T15" fmla="*/ 2093 h 3035"/>
                  <a:gd name="T16" fmla="*/ 1425 w 4025"/>
                  <a:gd name="T17" fmla="*/ 2190 h 3035"/>
                  <a:gd name="T18" fmla="*/ 1161 w 4025"/>
                  <a:gd name="T19" fmla="*/ 2339 h 3035"/>
                  <a:gd name="T20" fmla="*/ 887 w 4025"/>
                  <a:gd name="T21" fmla="*/ 2325 h 3035"/>
                  <a:gd name="T22" fmla="*/ 718 w 4025"/>
                  <a:gd name="T23" fmla="*/ 2345 h 3035"/>
                  <a:gd name="T24" fmla="*/ 596 w 4025"/>
                  <a:gd name="T25" fmla="*/ 2251 h 3035"/>
                  <a:gd name="T26" fmla="*/ 370 w 4025"/>
                  <a:gd name="T27" fmla="*/ 2320 h 3035"/>
                  <a:gd name="T28" fmla="*/ 430 w 4025"/>
                  <a:gd name="T29" fmla="*/ 2198 h 3035"/>
                  <a:gd name="T30" fmla="*/ 616 w 4025"/>
                  <a:gd name="T31" fmla="*/ 1948 h 3035"/>
                  <a:gd name="T32" fmla="*/ 643 w 4025"/>
                  <a:gd name="T33" fmla="*/ 1731 h 3035"/>
                  <a:gd name="T34" fmla="*/ 920 w 4025"/>
                  <a:gd name="T35" fmla="*/ 1693 h 3035"/>
                  <a:gd name="T36" fmla="*/ 1170 w 4025"/>
                  <a:gd name="T37" fmla="*/ 1586 h 3035"/>
                  <a:gd name="T38" fmla="*/ 1106 w 4025"/>
                  <a:gd name="T39" fmla="*/ 1413 h 3035"/>
                  <a:gd name="T40" fmla="*/ 1087 w 4025"/>
                  <a:gd name="T41" fmla="*/ 1269 h 3035"/>
                  <a:gd name="T42" fmla="*/ 876 w 4025"/>
                  <a:gd name="T43" fmla="*/ 1002 h 3035"/>
                  <a:gd name="T44" fmla="*/ 579 w 4025"/>
                  <a:gd name="T45" fmla="*/ 865 h 3035"/>
                  <a:gd name="T46" fmla="*/ 395 w 4025"/>
                  <a:gd name="T47" fmla="*/ 831 h 3035"/>
                  <a:gd name="T48" fmla="*/ 415 w 4025"/>
                  <a:gd name="T49" fmla="*/ 618 h 3035"/>
                  <a:gd name="T50" fmla="*/ 240 w 4025"/>
                  <a:gd name="T51" fmla="*/ 374 h 3035"/>
                  <a:gd name="T52" fmla="*/ 94 w 4025"/>
                  <a:gd name="T53" fmla="*/ 229 h 3035"/>
                  <a:gd name="T54" fmla="*/ 0 w 4025"/>
                  <a:gd name="T55" fmla="*/ 88 h 3035"/>
                  <a:gd name="T56" fmla="*/ 94 w 4025"/>
                  <a:gd name="T57" fmla="*/ 26 h 3035"/>
                  <a:gd name="T58" fmla="*/ 275 w 4025"/>
                  <a:gd name="T59" fmla="*/ 19 h 3035"/>
                  <a:gd name="T60" fmla="*/ 570 w 4025"/>
                  <a:gd name="T61" fmla="*/ 156 h 3035"/>
                  <a:gd name="T62" fmla="*/ 739 w 4025"/>
                  <a:gd name="T63" fmla="*/ 194 h 3035"/>
                  <a:gd name="T64" fmla="*/ 861 w 4025"/>
                  <a:gd name="T65" fmla="*/ 223 h 3035"/>
                  <a:gd name="T66" fmla="*/ 1224 w 4025"/>
                  <a:gd name="T67" fmla="*/ 345 h 3035"/>
                  <a:gd name="T68" fmla="*/ 1402 w 4025"/>
                  <a:gd name="T69" fmla="*/ 138 h 3035"/>
                  <a:gd name="T70" fmla="*/ 1500 w 4025"/>
                  <a:gd name="T71" fmla="*/ 244 h 3035"/>
                  <a:gd name="T72" fmla="*/ 1695 w 4025"/>
                  <a:gd name="T73" fmla="*/ 374 h 3035"/>
                  <a:gd name="T74" fmla="*/ 1915 w 4025"/>
                  <a:gd name="T75" fmla="*/ 488 h 3035"/>
                  <a:gd name="T76" fmla="*/ 2084 w 4025"/>
                  <a:gd name="T77" fmla="*/ 432 h 3035"/>
                  <a:gd name="T78" fmla="*/ 2250 w 4025"/>
                  <a:gd name="T79" fmla="*/ 388 h 3035"/>
                  <a:gd name="T80" fmla="*/ 2548 w 4025"/>
                  <a:gd name="T81" fmla="*/ 401 h 3035"/>
                  <a:gd name="T82" fmla="*/ 2600 w 4025"/>
                  <a:gd name="T83" fmla="*/ 326 h 3035"/>
                  <a:gd name="T84" fmla="*/ 2835 w 4025"/>
                  <a:gd name="T85" fmla="*/ 294 h 3035"/>
                  <a:gd name="T86" fmla="*/ 3091 w 4025"/>
                  <a:gd name="T87" fmla="*/ 470 h 3035"/>
                  <a:gd name="T88" fmla="*/ 3224 w 4025"/>
                  <a:gd name="T89" fmla="*/ 545 h 3035"/>
                  <a:gd name="T90" fmla="*/ 3343 w 4025"/>
                  <a:gd name="T91" fmla="*/ 700 h 3035"/>
                  <a:gd name="T92" fmla="*/ 3544 w 4025"/>
                  <a:gd name="T93" fmla="*/ 770 h 3035"/>
                  <a:gd name="T94" fmla="*/ 3706 w 4025"/>
                  <a:gd name="T95" fmla="*/ 976 h 3035"/>
                  <a:gd name="T96" fmla="*/ 3732 w 4025"/>
                  <a:gd name="T97" fmla="*/ 1152 h 3035"/>
                  <a:gd name="T98" fmla="*/ 3801 w 4025"/>
                  <a:gd name="T99" fmla="*/ 1338 h 3035"/>
                  <a:gd name="T100" fmla="*/ 3960 w 4025"/>
                  <a:gd name="T101" fmla="*/ 1456 h 3035"/>
                  <a:gd name="T102" fmla="*/ 3800 w 4025"/>
                  <a:gd name="T103" fmla="*/ 1613 h 3035"/>
                  <a:gd name="T104" fmla="*/ 3806 w 4025"/>
                  <a:gd name="T105" fmla="*/ 1818 h 3035"/>
                  <a:gd name="T106" fmla="*/ 3918 w 4025"/>
                  <a:gd name="T107" fmla="*/ 2007 h 3035"/>
                  <a:gd name="T108" fmla="*/ 3793 w 4025"/>
                  <a:gd name="T109" fmla="*/ 2238 h 3035"/>
                  <a:gd name="T110" fmla="*/ 3462 w 4025"/>
                  <a:gd name="T111" fmla="*/ 2525 h 3035"/>
                  <a:gd name="T112" fmla="*/ 3299 w 4025"/>
                  <a:gd name="T113" fmla="*/ 2781 h 3035"/>
                  <a:gd name="T114" fmla="*/ 3062 w 4025"/>
                  <a:gd name="T115" fmla="*/ 2850 h 3035"/>
                  <a:gd name="T116" fmla="*/ 2929 w 4025"/>
                  <a:gd name="T117" fmla="*/ 2915 h 3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25" h="3035">
                    <a:moveTo>
                      <a:pt x="2762" y="2999"/>
                    </a:moveTo>
                    <a:cubicBezTo>
                      <a:pt x="2736" y="2963"/>
                      <a:pt x="2696" y="2951"/>
                      <a:pt x="2681" y="2975"/>
                    </a:cubicBezTo>
                    <a:cubicBezTo>
                      <a:pt x="2677" y="2982"/>
                      <a:pt x="2651" y="2988"/>
                      <a:pt x="2624" y="2988"/>
                    </a:cubicBezTo>
                    <a:cubicBezTo>
                      <a:pt x="2582" y="2988"/>
                      <a:pt x="2573" y="2982"/>
                      <a:pt x="2560" y="2956"/>
                    </a:cubicBezTo>
                    <a:cubicBezTo>
                      <a:pt x="2548" y="2929"/>
                      <a:pt x="2549" y="2921"/>
                      <a:pt x="2573" y="2906"/>
                    </a:cubicBezTo>
                    <a:cubicBezTo>
                      <a:pt x="2594" y="2890"/>
                      <a:pt x="2596" y="2881"/>
                      <a:pt x="2586" y="2848"/>
                    </a:cubicBezTo>
                    <a:cubicBezTo>
                      <a:pt x="2580" y="2826"/>
                      <a:pt x="2570" y="2802"/>
                      <a:pt x="2562" y="2795"/>
                    </a:cubicBezTo>
                    <a:cubicBezTo>
                      <a:pt x="2556" y="2789"/>
                      <a:pt x="2550" y="2775"/>
                      <a:pt x="2550" y="2765"/>
                    </a:cubicBezTo>
                    <a:cubicBezTo>
                      <a:pt x="2550" y="2755"/>
                      <a:pt x="2532" y="2723"/>
                      <a:pt x="2512" y="2691"/>
                    </a:cubicBezTo>
                    <a:cubicBezTo>
                      <a:pt x="2475" y="2636"/>
                      <a:pt x="2475" y="2634"/>
                      <a:pt x="2496" y="2607"/>
                    </a:cubicBezTo>
                    <a:cubicBezTo>
                      <a:pt x="2509" y="2594"/>
                      <a:pt x="2530" y="2571"/>
                      <a:pt x="2544" y="2560"/>
                    </a:cubicBezTo>
                    <a:cubicBezTo>
                      <a:pt x="2565" y="2543"/>
                      <a:pt x="2566" y="2535"/>
                      <a:pt x="2554" y="2514"/>
                    </a:cubicBezTo>
                    <a:cubicBezTo>
                      <a:pt x="2535" y="2484"/>
                      <a:pt x="2559" y="2416"/>
                      <a:pt x="2607" y="2359"/>
                    </a:cubicBezTo>
                    <a:cubicBezTo>
                      <a:pt x="2624" y="2339"/>
                      <a:pt x="2637" y="2315"/>
                      <a:pt x="2637" y="2304"/>
                    </a:cubicBezTo>
                    <a:cubicBezTo>
                      <a:pt x="2637" y="2294"/>
                      <a:pt x="2651" y="2269"/>
                      <a:pt x="2669" y="2248"/>
                    </a:cubicBezTo>
                    <a:cubicBezTo>
                      <a:pt x="2727" y="2177"/>
                      <a:pt x="2696" y="2149"/>
                      <a:pt x="2571" y="2160"/>
                    </a:cubicBezTo>
                    <a:cubicBezTo>
                      <a:pt x="2514" y="2165"/>
                      <a:pt x="2494" y="2161"/>
                      <a:pt x="2475" y="2144"/>
                    </a:cubicBezTo>
                    <a:cubicBezTo>
                      <a:pt x="2461" y="2131"/>
                      <a:pt x="2450" y="2114"/>
                      <a:pt x="2450" y="2106"/>
                    </a:cubicBezTo>
                    <a:cubicBezTo>
                      <a:pt x="2450" y="2098"/>
                      <a:pt x="2440" y="2077"/>
                      <a:pt x="2427" y="2061"/>
                    </a:cubicBezTo>
                    <a:cubicBezTo>
                      <a:pt x="2404" y="2034"/>
                      <a:pt x="2402" y="2034"/>
                      <a:pt x="2289" y="2049"/>
                    </a:cubicBezTo>
                    <a:cubicBezTo>
                      <a:pt x="2180" y="2064"/>
                      <a:pt x="2173" y="2064"/>
                      <a:pt x="2130" y="2039"/>
                    </a:cubicBezTo>
                    <a:cubicBezTo>
                      <a:pt x="2075" y="2006"/>
                      <a:pt x="2070" y="2006"/>
                      <a:pt x="2032" y="2039"/>
                    </a:cubicBezTo>
                    <a:cubicBezTo>
                      <a:pt x="2012" y="2056"/>
                      <a:pt x="1982" y="2065"/>
                      <a:pt x="1930" y="2068"/>
                    </a:cubicBezTo>
                    <a:cubicBezTo>
                      <a:pt x="1889" y="2070"/>
                      <a:pt x="1829" y="2081"/>
                      <a:pt x="1796" y="2093"/>
                    </a:cubicBezTo>
                    <a:cubicBezTo>
                      <a:pt x="1741" y="2111"/>
                      <a:pt x="1734" y="2111"/>
                      <a:pt x="1705" y="2091"/>
                    </a:cubicBezTo>
                    <a:cubicBezTo>
                      <a:pt x="1675" y="2071"/>
                      <a:pt x="1669" y="2073"/>
                      <a:pt x="1602" y="2094"/>
                    </a:cubicBezTo>
                    <a:cubicBezTo>
                      <a:pt x="1530" y="2118"/>
                      <a:pt x="1425" y="2174"/>
                      <a:pt x="1425" y="2190"/>
                    </a:cubicBezTo>
                    <a:cubicBezTo>
                      <a:pt x="1425" y="2216"/>
                      <a:pt x="1385" y="2235"/>
                      <a:pt x="1341" y="2227"/>
                    </a:cubicBezTo>
                    <a:cubicBezTo>
                      <a:pt x="1243" y="2213"/>
                      <a:pt x="1235" y="2215"/>
                      <a:pt x="1206" y="2274"/>
                    </a:cubicBezTo>
                    <a:cubicBezTo>
                      <a:pt x="1191" y="2304"/>
                      <a:pt x="1170" y="2332"/>
                      <a:pt x="1161" y="2339"/>
                    </a:cubicBezTo>
                    <a:cubicBezTo>
                      <a:pt x="1135" y="2355"/>
                      <a:pt x="1023" y="2336"/>
                      <a:pt x="995" y="2310"/>
                    </a:cubicBezTo>
                    <a:cubicBezTo>
                      <a:pt x="965" y="2282"/>
                      <a:pt x="926" y="2280"/>
                      <a:pt x="918" y="2306"/>
                    </a:cubicBezTo>
                    <a:cubicBezTo>
                      <a:pt x="912" y="2316"/>
                      <a:pt x="900" y="2325"/>
                      <a:pt x="887" y="2325"/>
                    </a:cubicBezTo>
                    <a:cubicBezTo>
                      <a:pt x="875" y="2325"/>
                      <a:pt x="852" y="2339"/>
                      <a:pt x="839" y="2357"/>
                    </a:cubicBezTo>
                    <a:cubicBezTo>
                      <a:pt x="825" y="2375"/>
                      <a:pt x="798" y="2394"/>
                      <a:pt x="777" y="2399"/>
                    </a:cubicBezTo>
                    <a:cubicBezTo>
                      <a:pt x="743" y="2409"/>
                      <a:pt x="740" y="2407"/>
                      <a:pt x="718" y="2345"/>
                    </a:cubicBezTo>
                    <a:cubicBezTo>
                      <a:pt x="705" y="2310"/>
                      <a:pt x="694" y="2273"/>
                      <a:pt x="694" y="2263"/>
                    </a:cubicBezTo>
                    <a:cubicBezTo>
                      <a:pt x="694" y="2251"/>
                      <a:pt x="684" y="2245"/>
                      <a:pt x="669" y="2246"/>
                    </a:cubicBezTo>
                    <a:cubicBezTo>
                      <a:pt x="655" y="2249"/>
                      <a:pt x="623" y="2251"/>
                      <a:pt x="596" y="2251"/>
                    </a:cubicBezTo>
                    <a:cubicBezTo>
                      <a:pt x="561" y="2252"/>
                      <a:pt x="544" y="2261"/>
                      <a:pt x="530" y="2281"/>
                    </a:cubicBezTo>
                    <a:cubicBezTo>
                      <a:pt x="516" y="2304"/>
                      <a:pt x="499" y="2310"/>
                      <a:pt x="455" y="2310"/>
                    </a:cubicBezTo>
                    <a:cubicBezTo>
                      <a:pt x="423" y="2311"/>
                      <a:pt x="385" y="2315"/>
                      <a:pt x="370" y="2320"/>
                    </a:cubicBezTo>
                    <a:cubicBezTo>
                      <a:pt x="346" y="2327"/>
                      <a:pt x="348" y="2325"/>
                      <a:pt x="379" y="2291"/>
                    </a:cubicBezTo>
                    <a:cubicBezTo>
                      <a:pt x="398" y="2271"/>
                      <a:pt x="412" y="2250"/>
                      <a:pt x="412" y="2243"/>
                    </a:cubicBezTo>
                    <a:cubicBezTo>
                      <a:pt x="412" y="2236"/>
                      <a:pt x="420" y="2216"/>
                      <a:pt x="430" y="2198"/>
                    </a:cubicBezTo>
                    <a:cubicBezTo>
                      <a:pt x="440" y="2180"/>
                      <a:pt x="454" y="2145"/>
                      <a:pt x="462" y="2120"/>
                    </a:cubicBezTo>
                    <a:cubicBezTo>
                      <a:pt x="470" y="2095"/>
                      <a:pt x="485" y="2075"/>
                      <a:pt x="494" y="2075"/>
                    </a:cubicBezTo>
                    <a:cubicBezTo>
                      <a:pt x="521" y="2075"/>
                      <a:pt x="614" y="1977"/>
                      <a:pt x="616" y="1948"/>
                    </a:cubicBezTo>
                    <a:cubicBezTo>
                      <a:pt x="616" y="1931"/>
                      <a:pt x="627" y="1911"/>
                      <a:pt x="640" y="1902"/>
                    </a:cubicBezTo>
                    <a:cubicBezTo>
                      <a:pt x="661" y="1886"/>
                      <a:pt x="671" y="1825"/>
                      <a:pt x="655" y="1809"/>
                    </a:cubicBezTo>
                    <a:cubicBezTo>
                      <a:pt x="650" y="1804"/>
                      <a:pt x="645" y="1769"/>
                      <a:pt x="643" y="1731"/>
                    </a:cubicBezTo>
                    <a:cubicBezTo>
                      <a:pt x="640" y="1669"/>
                      <a:pt x="643" y="1660"/>
                      <a:pt x="666" y="1651"/>
                    </a:cubicBezTo>
                    <a:cubicBezTo>
                      <a:pt x="686" y="1644"/>
                      <a:pt x="696" y="1646"/>
                      <a:pt x="705" y="1661"/>
                    </a:cubicBezTo>
                    <a:cubicBezTo>
                      <a:pt x="743" y="1731"/>
                      <a:pt x="825" y="1743"/>
                      <a:pt x="920" y="1693"/>
                    </a:cubicBezTo>
                    <a:cubicBezTo>
                      <a:pt x="974" y="1664"/>
                      <a:pt x="1001" y="1657"/>
                      <a:pt x="1110" y="1651"/>
                    </a:cubicBezTo>
                    <a:cubicBezTo>
                      <a:pt x="1125" y="1651"/>
                      <a:pt x="1137" y="1644"/>
                      <a:pt x="1137" y="1635"/>
                    </a:cubicBezTo>
                    <a:cubicBezTo>
                      <a:pt x="1137" y="1626"/>
                      <a:pt x="1152" y="1605"/>
                      <a:pt x="1170" y="1586"/>
                    </a:cubicBezTo>
                    <a:cubicBezTo>
                      <a:pt x="1196" y="1559"/>
                      <a:pt x="1201" y="1545"/>
                      <a:pt x="1194" y="1514"/>
                    </a:cubicBezTo>
                    <a:cubicBezTo>
                      <a:pt x="1187" y="1482"/>
                      <a:pt x="1179" y="1475"/>
                      <a:pt x="1152" y="1475"/>
                    </a:cubicBezTo>
                    <a:cubicBezTo>
                      <a:pt x="1109" y="1475"/>
                      <a:pt x="1080" y="1434"/>
                      <a:pt x="1106" y="1413"/>
                    </a:cubicBezTo>
                    <a:cubicBezTo>
                      <a:pt x="1127" y="1395"/>
                      <a:pt x="1131" y="1338"/>
                      <a:pt x="1112" y="1338"/>
                    </a:cubicBezTo>
                    <a:cubicBezTo>
                      <a:pt x="1106" y="1338"/>
                      <a:pt x="1100" y="1324"/>
                      <a:pt x="1100" y="1307"/>
                    </a:cubicBezTo>
                    <a:cubicBezTo>
                      <a:pt x="1100" y="1290"/>
                      <a:pt x="1095" y="1273"/>
                      <a:pt x="1087" y="1269"/>
                    </a:cubicBezTo>
                    <a:cubicBezTo>
                      <a:pt x="1081" y="1265"/>
                      <a:pt x="1075" y="1250"/>
                      <a:pt x="1075" y="1235"/>
                    </a:cubicBezTo>
                    <a:cubicBezTo>
                      <a:pt x="1075" y="1199"/>
                      <a:pt x="1012" y="1106"/>
                      <a:pt x="971" y="1081"/>
                    </a:cubicBezTo>
                    <a:cubicBezTo>
                      <a:pt x="952" y="1070"/>
                      <a:pt x="910" y="1035"/>
                      <a:pt x="876" y="1002"/>
                    </a:cubicBezTo>
                    <a:cubicBezTo>
                      <a:pt x="810" y="940"/>
                      <a:pt x="725" y="888"/>
                      <a:pt x="687" y="888"/>
                    </a:cubicBezTo>
                    <a:cubicBezTo>
                      <a:pt x="674" y="888"/>
                      <a:pt x="660" y="881"/>
                      <a:pt x="655" y="874"/>
                    </a:cubicBezTo>
                    <a:cubicBezTo>
                      <a:pt x="650" y="865"/>
                      <a:pt x="621" y="861"/>
                      <a:pt x="579" y="865"/>
                    </a:cubicBezTo>
                    <a:cubicBezTo>
                      <a:pt x="543" y="869"/>
                      <a:pt x="509" y="866"/>
                      <a:pt x="505" y="861"/>
                    </a:cubicBezTo>
                    <a:cubicBezTo>
                      <a:pt x="499" y="850"/>
                      <a:pt x="452" y="854"/>
                      <a:pt x="404" y="869"/>
                    </a:cubicBezTo>
                    <a:cubicBezTo>
                      <a:pt x="375" y="877"/>
                      <a:pt x="375" y="877"/>
                      <a:pt x="395" y="831"/>
                    </a:cubicBezTo>
                    <a:cubicBezTo>
                      <a:pt x="407" y="801"/>
                      <a:pt x="411" y="773"/>
                      <a:pt x="405" y="751"/>
                    </a:cubicBezTo>
                    <a:cubicBezTo>
                      <a:pt x="393" y="706"/>
                      <a:pt x="399" y="671"/>
                      <a:pt x="423" y="652"/>
                    </a:cubicBezTo>
                    <a:cubicBezTo>
                      <a:pt x="441" y="639"/>
                      <a:pt x="440" y="635"/>
                      <a:pt x="415" y="618"/>
                    </a:cubicBezTo>
                    <a:cubicBezTo>
                      <a:pt x="400" y="607"/>
                      <a:pt x="387" y="588"/>
                      <a:pt x="387" y="574"/>
                    </a:cubicBezTo>
                    <a:cubicBezTo>
                      <a:pt x="387" y="526"/>
                      <a:pt x="320" y="438"/>
                      <a:pt x="285" y="438"/>
                    </a:cubicBezTo>
                    <a:cubicBezTo>
                      <a:pt x="257" y="438"/>
                      <a:pt x="235" y="406"/>
                      <a:pt x="240" y="374"/>
                    </a:cubicBezTo>
                    <a:cubicBezTo>
                      <a:pt x="243" y="351"/>
                      <a:pt x="236" y="344"/>
                      <a:pt x="204" y="335"/>
                    </a:cubicBezTo>
                    <a:cubicBezTo>
                      <a:pt x="181" y="329"/>
                      <a:pt x="162" y="318"/>
                      <a:pt x="162" y="310"/>
                    </a:cubicBezTo>
                    <a:cubicBezTo>
                      <a:pt x="162" y="302"/>
                      <a:pt x="131" y="265"/>
                      <a:pt x="94" y="229"/>
                    </a:cubicBezTo>
                    <a:cubicBezTo>
                      <a:pt x="36" y="173"/>
                      <a:pt x="26" y="156"/>
                      <a:pt x="32" y="131"/>
                    </a:cubicBezTo>
                    <a:cubicBezTo>
                      <a:pt x="39" y="107"/>
                      <a:pt x="35" y="100"/>
                      <a:pt x="20" y="100"/>
                    </a:cubicBezTo>
                    <a:cubicBezTo>
                      <a:pt x="9" y="100"/>
                      <a:pt x="0" y="95"/>
                      <a:pt x="0" y="88"/>
                    </a:cubicBezTo>
                    <a:cubicBezTo>
                      <a:pt x="0" y="81"/>
                      <a:pt x="9" y="75"/>
                      <a:pt x="19" y="75"/>
                    </a:cubicBezTo>
                    <a:cubicBezTo>
                      <a:pt x="30" y="75"/>
                      <a:pt x="44" y="61"/>
                      <a:pt x="50" y="44"/>
                    </a:cubicBezTo>
                    <a:cubicBezTo>
                      <a:pt x="62" y="11"/>
                      <a:pt x="80" y="4"/>
                      <a:pt x="94" y="26"/>
                    </a:cubicBezTo>
                    <a:cubicBezTo>
                      <a:pt x="100" y="35"/>
                      <a:pt x="110" y="32"/>
                      <a:pt x="126" y="18"/>
                    </a:cubicBezTo>
                    <a:cubicBezTo>
                      <a:pt x="143" y="2"/>
                      <a:pt x="159" y="0"/>
                      <a:pt x="184" y="6"/>
                    </a:cubicBezTo>
                    <a:cubicBezTo>
                      <a:pt x="202" y="11"/>
                      <a:pt x="244" y="16"/>
                      <a:pt x="275" y="19"/>
                    </a:cubicBezTo>
                    <a:cubicBezTo>
                      <a:pt x="306" y="20"/>
                      <a:pt x="349" y="26"/>
                      <a:pt x="369" y="31"/>
                    </a:cubicBezTo>
                    <a:cubicBezTo>
                      <a:pt x="425" y="46"/>
                      <a:pt x="512" y="110"/>
                      <a:pt x="512" y="138"/>
                    </a:cubicBezTo>
                    <a:cubicBezTo>
                      <a:pt x="512" y="173"/>
                      <a:pt x="535" y="180"/>
                      <a:pt x="570" y="156"/>
                    </a:cubicBezTo>
                    <a:cubicBezTo>
                      <a:pt x="596" y="139"/>
                      <a:pt x="609" y="139"/>
                      <a:pt x="648" y="151"/>
                    </a:cubicBezTo>
                    <a:cubicBezTo>
                      <a:pt x="673" y="159"/>
                      <a:pt x="699" y="174"/>
                      <a:pt x="704" y="184"/>
                    </a:cubicBezTo>
                    <a:cubicBezTo>
                      <a:pt x="710" y="194"/>
                      <a:pt x="724" y="198"/>
                      <a:pt x="739" y="194"/>
                    </a:cubicBezTo>
                    <a:cubicBezTo>
                      <a:pt x="757" y="188"/>
                      <a:pt x="766" y="193"/>
                      <a:pt x="771" y="211"/>
                    </a:cubicBezTo>
                    <a:cubicBezTo>
                      <a:pt x="779" y="241"/>
                      <a:pt x="790" y="244"/>
                      <a:pt x="827" y="224"/>
                    </a:cubicBezTo>
                    <a:cubicBezTo>
                      <a:pt x="844" y="215"/>
                      <a:pt x="856" y="215"/>
                      <a:pt x="861" y="223"/>
                    </a:cubicBezTo>
                    <a:cubicBezTo>
                      <a:pt x="873" y="239"/>
                      <a:pt x="934" y="268"/>
                      <a:pt x="1000" y="286"/>
                    </a:cubicBezTo>
                    <a:cubicBezTo>
                      <a:pt x="1087" y="313"/>
                      <a:pt x="1125" y="327"/>
                      <a:pt x="1125" y="338"/>
                    </a:cubicBezTo>
                    <a:cubicBezTo>
                      <a:pt x="1125" y="360"/>
                      <a:pt x="1201" y="365"/>
                      <a:pt x="1224" y="345"/>
                    </a:cubicBezTo>
                    <a:cubicBezTo>
                      <a:pt x="1236" y="334"/>
                      <a:pt x="1254" y="325"/>
                      <a:pt x="1264" y="325"/>
                    </a:cubicBezTo>
                    <a:cubicBezTo>
                      <a:pt x="1299" y="324"/>
                      <a:pt x="1326" y="291"/>
                      <a:pt x="1323" y="254"/>
                    </a:cubicBezTo>
                    <a:cubicBezTo>
                      <a:pt x="1320" y="211"/>
                      <a:pt x="1370" y="138"/>
                      <a:pt x="1402" y="138"/>
                    </a:cubicBezTo>
                    <a:cubicBezTo>
                      <a:pt x="1414" y="138"/>
                      <a:pt x="1432" y="154"/>
                      <a:pt x="1443" y="174"/>
                    </a:cubicBezTo>
                    <a:cubicBezTo>
                      <a:pt x="1454" y="194"/>
                      <a:pt x="1470" y="213"/>
                      <a:pt x="1481" y="216"/>
                    </a:cubicBezTo>
                    <a:cubicBezTo>
                      <a:pt x="1491" y="221"/>
                      <a:pt x="1500" y="232"/>
                      <a:pt x="1500" y="244"/>
                    </a:cubicBezTo>
                    <a:cubicBezTo>
                      <a:pt x="1500" y="254"/>
                      <a:pt x="1506" y="263"/>
                      <a:pt x="1512" y="263"/>
                    </a:cubicBezTo>
                    <a:cubicBezTo>
                      <a:pt x="1520" y="263"/>
                      <a:pt x="1525" y="270"/>
                      <a:pt x="1525" y="279"/>
                    </a:cubicBezTo>
                    <a:cubicBezTo>
                      <a:pt x="1525" y="298"/>
                      <a:pt x="1627" y="356"/>
                      <a:pt x="1695" y="374"/>
                    </a:cubicBezTo>
                    <a:cubicBezTo>
                      <a:pt x="1754" y="389"/>
                      <a:pt x="1799" y="440"/>
                      <a:pt x="1824" y="516"/>
                    </a:cubicBezTo>
                    <a:cubicBezTo>
                      <a:pt x="1832" y="541"/>
                      <a:pt x="1846" y="563"/>
                      <a:pt x="1855" y="563"/>
                    </a:cubicBezTo>
                    <a:cubicBezTo>
                      <a:pt x="1879" y="563"/>
                      <a:pt x="1910" y="524"/>
                      <a:pt x="1915" y="488"/>
                    </a:cubicBezTo>
                    <a:cubicBezTo>
                      <a:pt x="1918" y="463"/>
                      <a:pt x="1926" y="455"/>
                      <a:pt x="1962" y="452"/>
                    </a:cubicBezTo>
                    <a:cubicBezTo>
                      <a:pt x="1986" y="450"/>
                      <a:pt x="2012" y="443"/>
                      <a:pt x="2020" y="436"/>
                    </a:cubicBezTo>
                    <a:cubicBezTo>
                      <a:pt x="2029" y="430"/>
                      <a:pt x="2056" y="427"/>
                      <a:pt x="2084" y="432"/>
                    </a:cubicBezTo>
                    <a:cubicBezTo>
                      <a:pt x="2120" y="438"/>
                      <a:pt x="2136" y="435"/>
                      <a:pt x="2149" y="420"/>
                    </a:cubicBezTo>
                    <a:cubicBezTo>
                      <a:pt x="2157" y="409"/>
                      <a:pt x="2180" y="400"/>
                      <a:pt x="2199" y="400"/>
                    </a:cubicBezTo>
                    <a:cubicBezTo>
                      <a:pt x="2216" y="400"/>
                      <a:pt x="2240" y="394"/>
                      <a:pt x="2250" y="388"/>
                    </a:cubicBezTo>
                    <a:cubicBezTo>
                      <a:pt x="2262" y="380"/>
                      <a:pt x="2277" y="382"/>
                      <a:pt x="2296" y="394"/>
                    </a:cubicBezTo>
                    <a:cubicBezTo>
                      <a:pt x="2324" y="413"/>
                      <a:pt x="2389" y="418"/>
                      <a:pt x="2481" y="407"/>
                    </a:cubicBezTo>
                    <a:cubicBezTo>
                      <a:pt x="2509" y="405"/>
                      <a:pt x="2539" y="401"/>
                      <a:pt x="2548" y="401"/>
                    </a:cubicBezTo>
                    <a:cubicBezTo>
                      <a:pt x="2555" y="400"/>
                      <a:pt x="2562" y="393"/>
                      <a:pt x="2562" y="382"/>
                    </a:cubicBezTo>
                    <a:cubicBezTo>
                      <a:pt x="2562" y="373"/>
                      <a:pt x="2571" y="363"/>
                      <a:pt x="2581" y="357"/>
                    </a:cubicBezTo>
                    <a:cubicBezTo>
                      <a:pt x="2591" y="354"/>
                      <a:pt x="2600" y="340"/>
                      <a:pt x="2600" y="326"/>
                    </a:cubicBezTo>
                    <a:cubicBezTo>
                      <a:pt x="2600" y="294"/>
                      <a:pt x="2659" y="259"/>
                      <a:pt x="2719" y="255"/>
                    </a:cubicBezTo>
                    <a:cubicBezTo>
                      <a:pt x="2746" y="254"/>
                      <a:pt x="2776" y="251"/>
                      <a:pt x="2785" y="249"/>
                    </a:cubicBezTo>
                    <a:cubicBezTo>
                      <a:pt x="2794" y="246"/>
                      <a:pt x="2816" y="266"/>
                      <a:pt x="2835" y="294"/>
                    </a:cubicBezTo>
                    <a:cubicBezTo>
                      <a:pt x="2855" y="321"/>
                      <a:pt x="2879" y="344"/>
                      <a:pt x="2890" y="344"/>
                    </a:cubicBezTo>
                    <a:cubicBezTo>
                      <a:pt x="2912" y="344"/>
                      <a:pt x="3005" y="423"/>
                      <a:pt x="3014" y="448"/>
                    </a:cubicBezTo>
                    <a:cubicBezTo>
                      <a:pt x="3018" y="457"/>
                      <a:pt x="3049" y="466"/>
                      <a:pt x="3091" y="470"/>
                    </a:cubicBezTo>
                    <a:cubicBezTo>
                      <a:pt x="3140" y="474"/>
                      <a:pt x="3171" y="484"/>
                      <a:pt x="3187" y="500"/>
                    </a:cubicBezTo>
                    <a:cubicBezTo>
                      <a:pt x="3201" y="514"/>
                      <a:pt x="3219" y="525"/>
                      <a:pt x="3226" y="525"/>
                    </a:cubicBezTo>
                    <a:cubicBezTo>
                      <a:pt x="3236" y="525"/>
                      <a:pt x="3235" y="531"/>
                      <a:pt x="3224" y="545"/>
                    </a:cubicBezTo>
                    <a:cubicBezTo>
                      <a:pt x="3210" y="561"/>
                      <a:pt x="3211" y="568"/>
                      <a:pt x="3234" y="585"/>
                    </a:cubicBezTo>
                    <a:cubicBezTo>
                      <a:pt x="3249" y="598"/>
                      <a:pt x="3268" y="621"/>
                      <a:pt x="3274" y="640"/>
                    </a:cubicBezTo>
                    <a:cubicBezTo>
                      <a:pt x="3282" y="663"/>
                      <a:pt x="3306" y="682"/>
                      <a:pt x="3343" y="700"/>
                    </a:cubicBezTo>
                    <a:cubicBezTo>
                      <a:pt x="3374" y="714"/>
                      <a:pt x="3402" y="725"/>
                      <a:pt x="3407" y="725"/>
                    </a:cubicBezTo>
                    <a:cubicBezTo>
                      <a:pt x="3412" y="725"/>
                      <a:pt x="3426" y="734"/>
                      <a:pt x="3437" y="744"/>
                    </a:cubicBezTo>
                    <a:cubicBezTo>
                      <a:pt x="3449" y="755"/>
                      <a:pt x="3495" y="766"/>
                      <a:pt x="3544" y="770"/>
                    </a:cubicBezTo>
                    <a:cubicBezTo>
                      <a:pt x="3649" y="779"/>
                      <a:pt x="3693" y="804"/>
                      <a:pt x="3681" y="848"/>
                    </a:cubicBezTo>
                    <a:cubicBezTo>
                      <a:pt x="3676" y="866"/>
                      <a:pt x="3680" y="882"/>
                      <a:pt x="3689" y="888"/>
                    </a:cubicBezTo>
                    <a:cubicBezTo>
                      <a:pt x="3696" y="894"/>
                      <a:pt x="3705" y="932"/>
                      <a:pt x="3706" y="976"/>
                    </a:cubicBezTo>
                    <a:cubicBezTo>
                      <a:pt x="3709" y="1020"/>
                      <a:pt x="3711" y="1056"/>
                      <a:pt x="3712" y="1056"/>
                    </a:cubicBezTo>
                    <a:cubicBezTo>
                      <a:pt x="3715" y="1056"/>
                      <a:pt x="3718" y="1070"/>
                      <a:pt x="3720" y="1088"/>
                    </a:cubicBezTo>
                    <a:cubicBezTo>
                      <a:pt x="3721" y="1105"/>
                      <a:pt x="3727" y="1134"/>
                      <a:pt x="3732" y="1152"/>
                    </a:cubicBezTo>
                    <a:cubicBezTo>
                      <a:pt x="3743" y="1196"/>
                      <a:pt x="3712" y="1246"/>
                      <a:pt x="3673" y="1252"/>
                    </a:cubicBezTo>
                    <a:cubicBezTo>
                      <a:pt x="3623" y="1259"/>
                      <a:pt x="3641" y="1289"/>
                      <a:pt x="3712" y="1314"/>
                    </a:cubicBezTo>
                    <a:cubicBezTo>
                      <a:pt x="3750" y="1326"/>
                      <a:pt x="3790" y="1338"/>
                      <a:pt x="3801" y="1338"/>
                    </a:cubicBezTo>
                    <a:cubicBezTo>
                      <a:pt x="3821" y="1338"/>
                      <a:pt x="3937" y="1396"/>
                      <a:pt x="3950" y="1413"/>
                    </a:cubicBezTo>
                    <a:cubicBezTo>
                      <a:pt x="3954" y="1418"/>
                      <a:pt x="3973" y="1430"/>
                      <a:pt x="3991" y="1439"/>
                    </a:cubicBezTo>
                    <a:cubicBezTo>
                      <a:pt x="4025" y="1457"/>
                      <a:pt x="4025" y="1457"/>
                      <a:pt x="3960" y="1456"/>
                    </a:cubicBezTo>
                    <a:cubicBezTo>
                      <a:pt x="3895" y="1456"/>
                      <a:pt x="3894" y="1457"/>
                      <a:pt x="3890" y="1494"/>
                    </a:cubicBezTo>
                    <a:cubicBezTo>
                      <a:pt x="3885" y="1539"/>
                      <a:pt x="3868" y="1561"/>
                      <a:pt x="3829" y="1576"/>
                    </a:cubicBezTo>
                    <a:cubicBezTo>
                      <a:pt x="3811" y="1582"/>
                      <a:pt x="3800" y="1598"/>
                      <a:pt x="3800" y="1613"/>
                    </a:cubicBezTo>
                    <a:cubicBezTo>
                      <a:pt x="3800" y="1626"/>
                      <a:pt x="3795" y="1638"/>
                      <a:pt x="3790" y="1638"/>
                    </a:cubicBezTo>
                    <a:cubicBezTo>
                      <a:pt x="3784" y="1638"/>
                      <a:pt x="3773" y="1666"/>
                      <a:pt x="3765" y="1701"/>
                    </a:cubicBezTo>
                    <a:cubicBezTo>
                      <a:pt x="3748" y="1775"/>
                      <a:pt x="3759" y="1806"/>
                      <a:pt x="3806" y="1818"/>
                    </a:cubicBezTo>
                    <a:cubicBezTo>
                      <a:pt x="3829" y="1824"/>
                      <a:pt x="3837" y="1834"/>
                      <a:pt x="3837" y="1857"/>
                    </a:cubicBezTo>
                    <a:cubicBezTo>
                      <a:pt x="3837" y="1880"/>
                      <a:pt x="3850" y="1895"/>
                      <a:pt x="3881" y="1914"/>
                    </a:cubicBezTo>
                    <a:cubicBezTo>
                      <a:pt x="3925" y="1940"/>
                      <a:pt x="3925" y="1940"/>
                      <a:pt x="3918" y="2007"/>
                    </a:cubicBezTo>
                    <a:cubicBezTo>
                      <a:pt x="3910" y="2063"/>
                      <a:pt x="3912" y="2076"/>
                      <a:pt x="3930" y="2082"/>
                    </a:cubicBezTo>
                    <a:cubicBezTo>
                      <a:pt x="3962" y="2095"/>
                      <a:pt x="3952" y="2119"/>
                      <a:pt x="3907" y="2135"/>
                    </a:cubicBezTo>
                    <a:cubicBezTo>
                      <a:pt x="3881" y="2145"/>
                      <a:pt x="3837" y="2184"/>
                      <a:pt x="3793" y="2238"/>
                    </a:cubicBezTo>
                    <a:cubicBezTo>
                      <a:pt x="3751" y="2285"/>
                      <a:pt x="3714" y="2324"/>
                      <a:pt x="3707" y="2324"/>
                    </a:cubicBezTo>
                    <a:cubicBezTo>
                      <a:pt x="3695" y="2325"/>
                      <a:pt x="3611" y="2398"/>
                      <a:pt x="3530" y="2475"/>
                    </a:cubicBezTo>
                    <a:cubicBezTo>
                      <a:pt x="3501" y="2502"/>
                      <a:pt x="3471" y="2525"/>
                      <a:pt x="3462" y="2525"/>
                    </a:cubicBezTo>
                    <a:cubicBezTo>
                      <a:pt x="3441" y="2525"/>
                      <a:pt x="3312" y="2651"/>
                      <a:pt x="3312" y="2671"/>
                    </a:cubicBezTo>
                    <a:cubicBezTo>
                      <a:pt x="3312" y="2680"/>
                      <a:pt x="3319" y="2688"/>
                      <a:pt x="3325" y="2688"/>
                    </a:cubicBezTo>
                    <a:cubicBezTo>
                      <a:pt x="3348" y="2688"/>
                      <a:pt x="3337" y="2723"/>
                      <a:pt x="3299" y="2781"/>
                    </a:cubicBezTo>
                    <a:cubicBezTo>
                      <a:pt x="3262" y="2835"/>
                      <a:pt x="3237" y="2845"/>
                      <a:pt x="3237" y="2806"/>
                    </a:cubicBezTo>
                    <a:cubicBezTo>
                      <a:pt x="3237" y="2776"/>
                      <a:pt x="3214" y="2773"/>
                      <a:pt x="3145" y="2793"/>
                    </a:cubicBezTo>
                    <a:cubicBezTo>
                      <a:pt x="3091" y="2809"/>
                      <a:pt x="3075" y="2820"/>
                      <a:pt x="3062" y="2850"/>
                    </a:cubicBezTo>
                    <a:cubicBezTo>
                      <a:pt x="3044" y="2896"/>
                      <a:pt x="3020" y="2898"/>
                      <a:pt x="2980" y="2854"/>
                    </a:cubicBezTo>
                    <a:cubicBezTo>
                      <a:pt x="2954" y="2825"/>
                      <a:pt x="2946" y="2823"/>
                      <a:pt x="2936" y="2838"/>
                    </a:cubicBezTo>
                    <a:cubicBezTo>
                      <a:pt x="2930" y="2848"/>
                      <a:pt x="2926" y="2882"/>
                      <a:pt x="2929" y="2915"/>
                    </a:cubicBezTo>
                    <a:cubicBezTo>
                      <a:pt x="2935" y="2986"/>
                      <a:pt x="2909" y="3018"/>
                      <a:pt x="2835" y="3029"/>
                    </a:cubicBezTo>
                    <a:cubicBezTo>
                      <a:pt x="2794" y="3035"/>
                      <a:pt x="2785" y="3031"/>
                      <a:pt x="2762" y="2999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3" name="Freeform 1434">
                <a:extLst>
                  <a:ext uri="{FF2B5EF4-FFF2-40B4-BE49-F238E27FC236}">
                    <a16:creationId xmlns:a16="http://schemas.microsoft.com/office/drawing/2014/main" id="{D825AF05-63CE-4BCB-99EF-D36077209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" y="4272"/>
                <a:ext cx="1694" cy="3179"/>
              </a:xfrm>
              <a:custGeom>
                <a:avLst/>
                <a:gdLst>
                  <a:gd name="T0" fmla="*/ 712 w 3530"/>
                  <a:gd name="T1" fmla="*/ 5666 h 5894"/>
                  <a:gd name="T2" fmla="*/ 824 w 3530"/>
                  <a:gd name="T3" fmla="*/ 5204 h 5894"/>
                  <a:gd name="T4" fmla="*/ 862 w 3530"/>
                  <a:gd name="T5" fmla="*/ 4948 h 5894"/>
                  <a:gd name="T6" fmla="*/ 1147 w 3530"/>
                  <a:gd name="T7" fmla="*/ 4827 h 5894"/>
                  <a:gd name="T8" fmla="*/ 1328 w 3530"/>
                  <a:gd name="T9" fmla="*/ 4348 h 5894"/>
                  <a:gd name="T10" fmla="*/ 1516 w 3530"/>
                  <a:gd name="T11" fmla="*/ 4325 h 5894"/>
                  <a:gd name="T12" fmla="*/ 2238 w 3530"/>
                  <a:gd name="T13" fmla="*/ 3868 h 5894"/>
                  <a:gd name="T14" fmla="*/ 2176 w 3530"/>
                  <a:gd name="T15" fmla="*/ 3262 h 5894"/>
                  <a:gd name="T16" fmla="*/ 1919 w 3530"/>
                  <a:gd name="T17" fmla="*/ 3339 h 5894"/>
                  <a:gd name="T18" fmla="*/ 1955 w 3530"/>
                  <a:gd name="T19" fmla="*/ 3642 h 5894"/>
                  <a:gd name="T20" fmla="*/ 1476 w 3530"/>
                  <a:gd name="T21" fmla="*/ 4011 h 5894"/>
                  <a:gd name="T22" fmla="*/ 1099 w 3530"/>
                  <a:gd name="T23" fmla="*/ 3994 h 5894"/>
                  <a:gd name="T24" fmla="*/ 911 w 3530"/>
                  <a:gd name="T25" fmla="*/ 3946 h 5894"/>
                  <a:gd name="T26" fmla="*/ 551 w 3530"/>
                  <a:gd name="T27" fmla="*/ 3677 h 5894"/>
                  <a:gd name="T28" fmla="*/ 451 w 3530"/>
                  <a:gd name="T29" fmla="*/ 3408 h 5894"/>
                  <a:gd name="T30" fmla="*/ 365 w 3530"/>
                  <a:gd name="T31" fmla="*/ 3197 h 5894"/>
                  <a:gd name="T32" fmla="*/ 120 w 3530"/>
                  <a:gd name="T33" fmla="*/ 2993 h 5894"/>
                  <a:gd name="T34" fmla="*/ 62 w 3530"/>
                  <a:gd name="T35" fmla="*/ 2753 h 5894"/>
                  <a:gd name="T36" fmla="*/ 101 w 3530"/>
                  <a:gd name="T37" fmla="*/ 2497 h 5894"/>
                  <a:gd name="T38" fmla="*/ 206 w 3530"/>
                  <a:gd name="T39" fmla="*/ 2203 h 5894"/>
                  <a:gd name="T40" fmla="*/ 316 w 3530"/>
                  <a:gd name="T41" fmla="*/ 1924 h 5894"/>
                  <a:gd name="T42" fmla="*/ 630 w 3530"/>
                  <a:gd name="T43" fmla="*/ 1805 h 5894"/>
                  <a:gd name="T44" fmla="*/ 766 w 3530"/>
                  <a:gd name="T45" fmla="*/ 1543 h 5894"/>
                  <a:gd name="T46" fmla="*/ 806 w 3530"/>
                  <a:gd name="T47" fmla="*/ 1288 h 5894"/>
                  <a:gd name="T48" fmla="*/ 574 w 3530"/>
                  <a:gd name="T49" fmla="*/ 1171 h 5894"/>
                  <a:gd name="T50" fmla="*/ 402 w 3530"/>
                  <a:gd name="T51" fmla="*/ 1052 h 5894"/>
                  <a:gd name="T52" fmla="*/ 288 w 3530"/>
                  <a:gd name="T53" fmla="*/ 747 h 5894"/>
                  <a:gd name="T54" fmla="*/ 388 w 3530"/>
                  <a:gd name="T55" fmla="*/ 494 h 5894"/>
                  <a:gd name="T56" fmla="*/ 638 w 3530"/>
                  <a:gd name="T57" fmla="*/ 392 h 5894"/>
                  <a:gd name="T58" fmla="*/ 838 w 3530"/>
                  <a:gd name="T59" fmla="*/ 144 h 5894"/>
                  <a:gd name="T60" fmla="*/ 967 w 3530"/>
                  <a:gd name="T61" fmla="*/ 113 h 5894"/>
                  <a:gd name="T62" fmla="*/ 1201 w 3530"/>
                  <a:gd name="T63" fmla="*/ 274 h 5894"/>
                  <a:gd name="T64" fmla="*/ 1201 w 3530"/>
                  <a:gd name="T65" fmla="*/ 411 h 5894"/>
                  <a:gd name="T66" fmla="*/ 1246 w 3530"/>
                  <a:gd name="T67" fmla="*/ 638 h 5894"/>
                  <a:gd name="T68" fmla="*/ 1612 w 3530"/>
                  <a:gd name="T69" fmla="*/ 764 h 5894"/>
                  <a:gd name="T70" fmla="*/ 1763 w 3530"/>
                  <a:gd name="T71" fmla="*/ 398 h 5894"/>
                  <a:gd name="T72" fmla="*/ 2076 w 3530"/>
                  <a:gd name="T73" fmla="*/ 248 h 5894"/>
                  <a:gd name="T74" fmla="*/ 2265 w 3530"/>
                  <a:gd name="T75" fmla="*/ 359 h 5894"/>
                  <a:gd name="T76" fmla="*/ 2546 w 3530"/>
                  <a:gd name="T77" fmla="*/ 369 h 5894"/>
                  <a:gd name="T78" fmla="*/ 2456 w 3530"/>
                  <a:gd name="T79" fmla="*/ 636 h 5894"/>
                  <a:gd name="T80" fmla="*/ 2657 w 3530"/>
                  <a:gd name="T81" fmla="*/ 947 h 5894"/>
                  <a:gd name="T82" fmla="*/ 2807 w 3530"/>
                  <a:gd name="T83" fmla="*/ 998 h 5894"/>
                  <a:gd name="T84" fmla="*/ 2942 w 3530"/>
                  <a:gd name="T85" fmla="*/ 1174 h 5894"/>
                  <a:gd name="T86" fmla="*/ 3224 w 3530"/>
                  <a:gd name="T87" fmla="*/ 1279 h 5894"/>
                  <a:gd name="T88" fmla="*/ 3476 w 3530"/>
                  <a:gd name="T89" fmla="*/ 1448 h 5894"/>
                  <a:gd name="T90" fmla="*/ 3520 w 3530"/>
                  <a:gd name="T91" fmla="*/ 1716 h 5894"/>
                  <a:gd name="T92" fmla="*/ 3341 w 3530"/>
                  <a:gd name="T93" fmla="*/ 1873 h 5894"/>
                  <a:gd name="T94" fmla="*/ 3125 w 3530"/>
                  <a:gd name="T95" fmla="*/ 2479 h 5894"/>
                  <a:gd name="T96" fmla="*/ 2774 w 3530"/>
                  <a:gd name="T97" fmla="*/ 2739 h 5894"/>
                  <a:gd name="T98" fmla="*/ 2863 w 3530"/>
                  <a:gd name="T99" fmla="*/ 2934 h 5894"/>
                  <a:gd name="T100" fmla="*/ 2781 w 3530"/>
                  <a:gd name="T101" fmla="*/ 3138 h 5894"/>
                  <a:gd name="T102" fmla="*/ 2916 w 3530"/>
                  <a:gd name="T103" fmla="*/ 3173 h 5894"/>
                  <a:gd name="T104" fmla="*/ 2972 w 3530"/>
                  <a:gd name="T105" fmla="*/ 3282 h 5894"/>
                  <a:gd name="T106" fmla="*/ 2221 w 3530"/>
                  <a:gd name="T107" fmla="*/ 4685 h 5894"/>
                  <a:gd name="T108" fmla="*/ 871 w 3530"/>
                  <a:gd name="T109" fmla="*/ 5864 h 5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30" h="5894">
                    <a:moveTo>
                      <a:pt x="871" y="5864"/>
                    </a:moveTo>
                    <a:cubicBezTo>
                      <a:pt x="866" y="5858"/>
                      <a:pt x="853" y="5835"/>
                      <a:pt x="845" y="5814"/>
                    </a:cubicBezTo>
                    <a:cubicBezTo>
                      <a:pt x="828" y="5775"/>
                      <a:pt x="824" y="5773"/>
                      <a:pt x="766" y="5773"/>
                    </a:cubicBezTo>
                    <a:cubicBezTo>
                      <a:pt x="691" y="5773"/>
                      <a:pt x="683" y="5757"/>
                      <a:pt x="712" y="5666"/>
                    </a:cubicBezTo>
                    <a:cubicBezTo>
                      <a:pt x="730" y="5609"/>
                      <a:pt x="735" y="5603"/>
                      <a:pt x="755" y="5616"/>
                    </a:cubicBezTo>
                    <a:cubicBezTo>
                      <a:pt x="783" y="5634"/>
                      <a:pt x="821" y="5609"/>
                      <a:pt x="817" y="5574"/>
                    </a:cubicBezTo>
                    <a:cubicBezTo>
                      <a:pt x="815" y="5559"/>
                      <a:pt x="822" y="5533"/>
                      <a:pt x="833" y="5517"/>
                    </a:cubicBezTo>
                    <a:cubicBezTo>
                      <a:pt x="865" y="5469"/>
                      <a:pt x="861" y="5346"/>
                      <a:pt x="824" y="5204"/>
                    </a:cubicBezTo>
                    <a:lnTo>
                      <a:pt x="791" y="5080"/>
                    </a:lnTo>
                    <a:lnTo>
                      <a:pt x="815" y="5033"/>
                    </a:lnTo>
                    <a:cubicBezTo>
                      <a:pt x="827" y="5008"/>
                      <a:pt x="838" y="4978"/>
                      <a:pt x="838" y="4967"/>
                    </a:cubicBezTo>
                    <a:cubicBezTo>
                      <a:pt x="838" y="4957"/>
                      <a:pt x="850" y="4948"/>
                      <a:pt x="862" y="4948"/>
                    </a:cubicBezTo>
                    <a:cubicBezTo>
                      <a:pt x="876" y="4948"/>
                      <a:pt x="912" y="4919"/>
                      <a:pt x="945" y="4880"/>
                    </a:cubicBezTo>
                    <a:lnTo>
                      <a:pt x="1002" y="4814"/>
                    </a:lnTo>
                    <a:lnTo>
                      <a:pt x="1049" y="4837"/>
                    </a:lnTo>
                    <a:cubicBezTo>
                      <a:pt x="1108" y="4868"/>
                      <a:pt x="1121" y="4867"/>
                      <a:pt x="1147" y="4827"/>
                    </a:cubicBezTo>
                    <a:cubicBezTo>
                      <a:pt x="1158" y="4807"/>
                      <a:pt x="1190" y="4768"/>
                      <a:pt x="1215" y="4741"/>
                    </a:cubicBezTo>
                    <a:cubicBezTo>
                      <a:pt x="1287" y="4659"/>
                      <a:pt x="1302" y="4622"/>
                      <a:pt x="1300" y="4525"/>
                    </a:cubicBezTo>
                    <a:cubicBezTo>
                      <a:pt x="1297" y="4479"/>
                      <a:pt x="1303" y="4421"/>
                      <a:pt x="1312" y="4396"/>
                    </a:cubicBezTo>
                    <a:lnTo>
                      <a:pt x="1328" y="4348"/>
                    </a:lnTo>
                    <a:lnTo>
                      <a:pt x="1369" y="4379"/>
                    </a:lnTo>
                    <a:cubicBezTo>
                      <a:pt x="1391" y="4397"/>
                      <a:pt x="1415" y="4410"/>
                      <a:pt x="1421" y="4410"/>
                    </a:cubicBezTo>
                    <a:cubicBezTo>
                      <a:pt x="1428" y="4410"/>
                      <a:pt x="1452" y="4392"/>
                      <a:pt x="1475" y="4368"/>
                    </a:cubicBezTo>
                    <a:lnTo>
                      <a:pt x="1516" y="4325"/>
                    </a:lnTo>
                    <a:lnTo>
                      <a:pt x="1581" y="4391"/>
                    </a:lnTo>
                    <a:cubicBezTo>
                      <a:pt x="1802" y="4607"/>
                      <a:pt x="1903" y="4585"/>
                      <a:pt x="2063" y="4292"/>
                    </a:cubicBezTo>
                    <a:cubicBezTo>
                      <a:pt x="2075" y="4272"/>
                      <a:pt x="2111" y="4205"/>
                      <a:pt x="2144" y="4146"/>
                    </a:cubicBezTo>
                    <a:cubicBezTo>
                      <a:pt x="2200" y="4041"/>
                      <a:pt x="2238" y="3928"/>
                      <a:pt x="2238" y="3868"/>
                    </a:cubicBezTo>
                    <a:cubicBezTo>
                      <a:pt x="2238" y="3823"/>
                      <a:pt x="2205" y="3753"/>
                      <a:pt x="2131" y="3638"/>
                    </a:cubicBezTo>
                    <a:cubicBezTo>
                      <a:pt x="2094" y="3582"/>
                      <a:pt x="2063" y="3528"/>
                      <a:pt x="2063" y="3519"/>
                    </a:cubicBezTo>
                    <a:cubicBezTo>
                      <a:pt x="2063" y="3511"/>
                      <a:pt x="2088" y="3453"/>
                      <a:pt x="2120" y="3392"/>
                    </a:cubicBezTo>
                    <a:cubicBezTo>
                      <a:pt x="2151" y="3329"/>
                      <a:pt x="2176" y="3272"/>
                      <a:pt x="2176" y="3262"/>
                    </a:cubicBezTo>
                    <a:cubicBezTo>
                      <a:pt x="2176" y="3246"/>
                      <a:pt x="2138" y="3247"/>
                      <a:pt x="2051" y="3267"/>
                    </a:cubicBezTo>
                    <a:cubicBezTo>
                      <a:pt x="2033" y="3271"/>
                      <a:pt x="2007" y="3274"/>
                      <a:pt x="1992" y="3274"/>
                    </a:cubicBezTo>
                    <a:cubicBezTo>
                      <a:pt x="1976" y="3273"/>
                      <a:pt x="1958" y="3286"/>
                      <a:pt x="1950" y="3302"/>
                    </a:cubicBezTo>
                    <a:cubicBezTo>
                      <a:pt x="1941" y="3317"/>
                      <a:pt x="1927" y="3334"/>
                      <a:pt x="1919" y="3339"/>
                    </a:cubicBezTo>
                    <a:cubicBezTo>
                      <a:pt x="1908" y="3344"/>
                      <a:pt x="1901" y="3358"/>
                      <a:pt x="1901" y="3368"/>
                    </a:cubicBezTo>
                    <a:cubicBezTo>
                      <a:pt x="1901" y="3391"/>
                      <a:pt x="1875" y="3454"/>
                      <a:pt x="1838" y="3525"/>
                    </a:cubicBezTo>
                    <a:cubicBezTo>
                      <a:pt x="1815" y="3571"/>
                      <a:pt x="1815" y="3571"/>
                      <a:pt x="1841" y="3607"/>
                    </a:cubicBezTo>
                    <a:cubicBezTo>
                      <a:pt x="1886" y="3664"/>
                      <a:pt x="1894" y="3667"/>
                      <a:pt x="1955" y="3642"/>
                    </a:cubicBezTo>
                    <a:cubicBezTo>
                      <a:pt x="1992" y="3625"/>
                      <a:pt x="1977" y="3657"/>
                      <a:pt x="1927" y="3697"/>
                    </a:cubicBezTo>
                    <a:cubicBezTo>
                      <a:pt x="1891" y="3725"/>
                      <a:pt x="1858" y="3738"/>
                      <a:pt x="1787" y="3749"/>
                    </a:cubicBezTo>
                    <a:cubicBezTo>
                      <a:pt x="1620" y="3774"/>
                      <a:pt x="1557" y="3816"/>
                      <a:pt x="1544" y="3909"/>
                    </a:cubicBezTo>
                    <a:cubicBezTo>
                      <a:pt x="1532" y="3991"/>
                      <a:pt x="1519" y="4011"/>
                      <a:pt x="1476" y="4011"/>
                    </a:cubicBezTo>
                    <a:cubicBezTo>
                      <a:pt x="1455" y="4011"/>
                      <a:pt x="1428" y="4021"/>
                      <a:pt x="1416" y="4033"/>
                    </a:cubicBezTo>
                    <a:cubicBezTo>
                      <a:pt x="1400" y="4049"/>
                      <a:pt x="1376" y="4054"/>
                      <a:pt x="1320" y="4053"/>
                    </a:cubicBezTo>
                    <a:cubicBezTo>
                      <a:pt x="1196" y="4050"/>
                      <a:pt x="1191" y="4049"/>
                      <a:pt x="1158" y="4014"/>
                    </a:cubicBezTo>
                    <a:cubicBezTo>
                      <a:pt x="1132" y="3986"/>
                      <a:pt x="1124" y="3983"/>
                      <a:pt x="1099" y="3994"/>
                    </a:cubicBezTo>
                    <a:cubicBezTo>
                      <a:pt x="1075" y="4005"/>
                      <a:pt x="1063" y="4003"/>
                      <a:pt x="1040" y="3984"/>
                    </a:cubicBezTo>
                    <a:cubicBezTo>
                      <a:pt x="1024" y="3971"/>
                      <a:pt x="1002" y="3961"/>
                      <a:pt x="994" y="3961"/>
                    </a:cubicBezTo>
                    <a:cubicBezTo>
                      <a:pt x="983" y="3961"/>
                      <a:pt x="965" y="3953"/>
                      <a:pt x="951" y="3946"/>
                    </a:cubicBezTo>
                    <a:cubicBezTo>
                      <a:pt x="932" y="3933"/>
                      <a:pt x="924" y="3933"/>
                      <a:pt x="911" y="3946"/>
                    </a:cubicBezTo>
                    <a:cubicBezTo>
                      <a:pt x="899" y="3958"/>
                      <a:pt x="887" y="3952"/>
                      <a:pt x="853" y="3914"/>
                    </a:cubicBezTo>
                    <a:cubicBezTo>
                      <a:pt x="831" y="3888"/>
                      <a:pt x="808" y="3852"/>
                      <a:pt x="805" y="3833"/>
                    </a:cubicBezTo>
                    <a:cubicBezTo>
                      <a:pt x="799" y="3798"/>
                      <a:pt x="777" y="3791"/>
                      <a:pt x="710" y="3796"/>
                    </a:cubicBezTo>
                    <a:cubicBezTo>
                      <a:pt x="676" y="3799"/>
                      <a:pt x="551" y="3705"/>
                      <a:pt x="551" y="3677"/>
                    </a:cubicBezTo>
                    <a:cubicBezTo>
                      <a:pt x="551" y="3671"/>
                      <a:pt x="544" y="3658"/>
                      <a:pt x="536" y="3650"/>
                    </a:cubicBezTo>
                    <a:cubicBezTo>
                      <a:pt x="522" y="3637"/>
                      <a:pt x="515" y="3602"/>
                      <a:pt x="511" y="3529"/>
                    </a:cubicBezTo>
                    <a:cubicBezTo>
                      <a:pt x="510" y="3516"/>
                      <a:pt x="496" y="3487"/>
                      <a:pt x="480" y="3464"/>
                    </a:cubicBezTo>
                    <a:cubicBezTo>
                      <a:pt x="465" y="3443"/>
                      <a:pt x="451" y="3417"/>
                      <a:pt x="451" y="3408"/>
                    </a:cubicBezTo>
                    <a:cubicBezTo>
                      <a:pt x="451" y="3399"/>
                      <a:pt x="437" y="3371"/>
                      <a:pt x="420" y="3346"/>
                    </a:cubicBezTo>
                    <a:cubicBezTo>
                      <a:pt x="402" y="3321"/>
                      <a:pt x="388" y="3292"/>
                      <a:pt x="388" y="3282"/>
                    </a:cubicBezTo>
                    <a:cubicBezTo>
                      <a:pt x="388" y="3273"/>
                      <a:pt x="381" y="3254"/>
                      <a:pt x="371" y="3242"/>
                    </a:cubicBezTo>
                    <a:cubicBezTo>
                      <a:pt x="360" y="3225"/>
                      <a:pt x="357" y="3211"/>
                      <a:pt x="365" y="3197"/>
                    </a:cubicBezTo>
                    <a:cubicBezTo>
                      <a:pt x="380" y="3168"/>
                      <a:pt x="332" y="3127"/>
                      <a:pt x="271" y="3116"/>
                    </a:cubicBezTo>
                    <a:cubicBezTo>
                      <a:pt x="217" y="3105"/>
                      <a:pt x="163" y="3058"/>
                      <a:pt x="163" y="3022"/>
                    </a:cubicBezTo>
                    <a:cubicBezTo>
                      <a:pt x="163" y="3008"/>
                      <a:pt x="156" y="2997"/>
                      <a:pt x="149" y="2996"/>
                    </a:cubicBezTo>
                    <a:cubicBezTo>
                      <a:pt x="140" y="2996"/>
                      <a:pt x="126" y="2993"/>
                      <a:pt x="120" y="2993"/>
                    </a:cubicBezTo>
                    <a:cubicBezTo>
                      <a:pt x="112" y="2992"/>
                      <a:pt x="91" y="2980"/>
                      <a:pt x="74" y="2967"/>
                    </a:cubicBezTo>
                    <a:cubicBezTo>
                      <a:pt x="56" y="2953"/>
                      <a:pt x="31" y="2936"/>
                      <a:pt x="20" y="2929"/>
                    </a:cubicBezTo>
                    <a:cubicBezTo>
                      <a:pt x="2" y="2919"/>
                      <a:pt x="0" y="2911"/>
                      <a:pt x="10" y="2892"/>
                    </a:cubicBezTo>
                    <a:cubicBezTo>
                      <a:pt x="52" y="2807"/>
                      <a:pt x="65" y="2774"/>
                      <a:pt x="62" y="2753"/>
                    </a:cubicBezTo>
                    <a:cubicBezTo>
                      <a:pt x="61" y="2739"/>
                      <a:pt x="63" y="2719"/>
                      <a:pt x="70" y="2707"/>
                    </a:cubicBezTo>
                    <a:cubicBezTo>
                      <a:pt x="75" y="2696"/>
                      <a:pt x="72" y="2678"/>
                      <a:pt x="65" y="2669"/>
                    </a:cubicBezTo>
                    <a:cubicBezTo>
                      <a:pt x="55" y="2657"/>
                      <a:pt x="58" y="2634"/>
                      <a:pt x="76" y="2584"/>
                    </a:cubicBezTo>
                    <a:cubicBezTo>
                      <a:pt x="90" y="2548"/>
                      <a:pt x="101" y="2508"/>
                      <a:pt x="101" y="2497"/>
                    </a:cubicBezTo>
                    <a:cubicBezTo>
                      <a:pt x="101" y="2486"/>
                      <a:pt x="116" y="2461"/>
                      <a:pt x="133" y="2442"/>
                    </a:cubicBezTo>
                    <a:cubicBezTo>
                      <a:pt x="169" y="2404"/>
                      <a:pt x="192" y="2352"/>
                      <a:pt x="182" y="2336"/>
                    </a:cubicBezTo>
                    <a:cubicBezTo>
                      <a:pt x="178" y="2330"/>
                      <a:pt x="185" y="2305"/>
                      <a:pt x="195" y="2280"/>
                    </a:cubicBezTo>
                    <a:cubicBezTo>
                      <a:pt x="206" y="2254"/>
                      <a:pt x="211" y="2222"/>
                      <a:pt x="206" y="2203"/>
                    </a:cubicBezTo>
                    <a:cubicBezTo>
                      <a:pt x="200" y="2177"/>
                      <a:pt x="206" y="2164"/>
                      <a:pt x="238" y="2138"/>
                    </a:cubicBezTo>
                    <a:cubicBezTo>
                      <a:pt x="277" y="2104"/>
                      <a:pt x="277" y="2103"/>
                      <a:pt x="263" y="2046"/>
                    </a:cubicBezTo>
                    <a:cubicBezTo>
                      <a:pt x="251" y="1996"/>
                      <a:pt x="251" y="1982"/>
                      <a:pt x="271" y="1949"/>
                    </a:cubicBezTo>
                    <a:cubicBezTo>
                      <a:pt x="288" y="1919"/>
                      <a:pt x="297" y="1914"/>
                      <a:pt x="316" y="1924"/>
                    </a:cubicBezTo>
                    <a:cubicBezTo>
                      <a:pt x="328" y="1932"/>
                      <a:pt x="381" y="1938"/>
                      <a:pt x="432" y="1938"/>
                    </a:cubicBezTo>
                    <a:cubicBezTo>
                      <a:pt x="519" y="1941"/>
                      <a:pt x="528" y="1938"/>
                      <a:pt x="547" y="1909"/>
                    </a:cubicBezTo>
                    <a:cubicBezTo>
                      <a:pt x="560" y="1893"/>
                      <a:pt x="581" y="1867"/>
                      <a:pt x="596" y="1852"/>
                    </a:cubicBezTo>
                    <a:cubicBezTo>
                      <a:pt x="610" y="1838"/>
                      <a:pt x="626" y="1817"/>
                      <a:pt x="630" y="1805"/>
                    </a:cubicBezTo>
                    <a:cubicBezTo>
                      <a:pt x="636" y="1788"/>
                      <a:pt x="644" y="1787"/>
                      <a:pt x="663" y="1798"/>
                    </a:cubicBezTo>
                    <a:cubicBezTo>
                      <a:pt x="685" y="1809"/>
                      <a:pt x="688" y="1808"/>
                      <a:pt x="688" y="1789"/>
                    </a:cubicBezTo>
                    <a:cubicBezTo>
                      <a:pt x="688" y="1777"/>
                      <a:pt x="703" y="1737"/>
                      <a:pt x="720" y="1699"/>
                    </a:cubicBezTo>
                    <a:cubicBezTo>
                      <a:pt x="737" y="1662"/>
                      <a:pt x="758" y="1592"/>
                      <a:pt x="766" y="1543"/>
                    </a:cubicBezTo>
                    <a:cubicBezTo>
                      <a:pt x="774" y="1494"/>
                      <a:pt x="790" y="1443"/>
                      <a:pt x="800" y="1429"/>
                    </a:cubicBezTo>
                    <a:cubicBezTo>
                      <a:pt x="833" y="1387"/>
                      <a:pt x="851" y="1349"/>
                      <a:pt x="851" y="1322"/>
                    </a:cubicBezTo>
                    <a:cubicBezTo>
                      <a:pt x="851" y="1307"/>
                      <a:pt x="845" y="1298"/>
                      <a:pt x="836" y="1302"/>
                    </a:cubicBezTo>
                    <a:cubicBezTo>
                      <a:pt x="827" y="1304"/>
                      <a:pt x="813" y="1298"/>
                      <a:pt x="806" y="1288"/>
                    </a:cubicBezTo>
                    <a:cubicBezTo>
                      <a:pt x="796" y="1274"/>
                      <a:pt x="787" y="1273"/>
                      <a:pt x="767" y="1284"/>
                    </a:cubicBezTo>
                    <a:cubicBezTo>
                      <a:pt x="747" y="1294"/>
                      <a:pt x="737" y="1293"/>
                      <a:pt x="726" y="1279"/>
                    </a:cubicBezTo>
                    <a:cubicBezTo>
                      <a:pt x="717" y="1269"/>
                      <a:pt x="701" y="1261"/>
                      <a:pt x="690" y="1261"/>
                    </a:cubicBezTo>
                    <a:cubicBezTo>
                      <a:pt x="656" y="1261"/>
                      <a:pt x="578" y="1200"/>
                      <a:pt x="574" y="1171"/>
                    </a:cubicBezTo>
                    <a:cubicBezTo>
                      <a:pt x="571" y="1147"/>
                      <a:pt x="563" y="1142"/>
                      <a:pt x="528" y="1146"/>
                    </a:cubicBezTo>
                    <a:cubicBezTo>
                      <a:pt x="500" y="1147"/>
                      <a:pt x="488" y="1143"/>
                      <a:pt x="488" y="1129"/>
                    </a:cubicBezTo>
                    <a:cubicBezTo>
                      <a:pt x="488" y="1118"/>
                      <a:pt x="480" y="1107"/>
                      <a:pt x="469" y="1102"/>
                    </a:cubicBezTo>
                    <a:cubicBezTo>
                      <a:pt x="457" y="1098"/>
                      <a:pt x="427" y="1075"/>
                      <a:pt x="402" y="1052"/>
                    </a:cubicBezTo>
                    <a:cubicBezTo>
                      <a:pt x="345" y="998"/>
                      <a:pt x="303" y="987"/>
                      <a:pt x="280" y="1017"/>
                    </a:cubicBezTo>
                    <a:cubicBezTo>
                      <a:pt x="258" y="1047"/>
                      <a:pt x="235" y="1025"/>
                      <a:pt x="235" y="977"/>
                    </a:cubicBezTo>
                    <a:cubicBezTo>
                      <a:pt x="236" y="914"/>
                      <a:pt x="258" y="798"/>
                      <a:pt x="274" y="783"/>
                    </a:cubicBezTo>
                    <a:cubicBezTo>
                      <a:pt x="282" y="774"/>
                      <a:pt x="288" y="758"/>
                      <a:pt x="288" y="747"/>
                    </a:cubicBezTo>
                    <a:cubicBezTo>
                      <a:pt x="288" y="734"/>
                      <a:pt x="303" y="713"/>
                      <a:pt x="321" y="699"/>
                    </a:cubicBezTo>
                    <a:cubicBezTo>
                      <a:pt x="350" y="677"/>
                      <a:pt x="352" y="668"/>
                      <a:pt x="345" y="624"/>
                    </a:cubicBezTo>
                    <a:cubicBezTo>
                      <a:pt x="337" y="582"/>
                      <a:pt x="341" y="572"/>
                      <a:pt x="362" y="558"/>
                    </a:cubicBezTo>
                    <a:cubicBezTo>
                      <a:pt x="381" y="547"/>
                      <a:pt x="388" y="529"/>
                      <a:pt x="388" y="494"/>
                    </a:cubicBezTo>
                    <a:lnTo>
                      <a:pt x="388" y="446"/>
                    </a:lnTo>
                    <a:lnTo>
                      <a:pt x="437" y="454"/>
                    </a:lnTo>
                    <a:cubicBezTo>
                      <a:pt x="482" y="462"/>
                      <a:pt x="487" y="459"/>
                      <a:pt x="511" y="419"/>
                    </a:cubicBezTo>
                    <a:cubicBezTo>
                      <a:pt x="546" y="359"/>
                      <a:pt x="638" y="339"/>
                      <a:pt x="638" y="392"/>
                    </a:cubicBezTo>
                    <a:cubicBezTo>
                      <a:pt x="638" y="411"/>
                      <a:pt x="670" y="425"/>
                      <a:pt x="691" y="416"/>
                    </a:cubicBezTo>
                    <a:cubicBezTo>
                      <a:pt x="700" y="413"/>
                      <a:pt x="728" y="375"/>
                      <a:pt x="755" y="334"/>
                    </a:cubicBezTo>
                    <a:cubicBezTo>
                      <a:pt x="792" y="277"/>
                      <a:pt x="801" y="252"/>
                      <a:pt x="795" y="225"/>
                    </a:cubicBezTo>
                    <a:cubicBezTo>
                      <a:pt x="788" y="196"/>
                      <a:pt x="796" y="183"/>
                      <a:pt x="838" y="144"/>
                    </a:cubicBezTo>
                    <a:cubicBezTo>
                      <a:pt x="867" y="119"/>
                      <a:pt x="897" y="98"/>
                      <a:pt x="906" y="98"/>
                    </a:cubicBezTo>
                    <a:cubicBezTo>
                      <a:pt x="913" y="98"/>
                      <a:pt x="942" y="75"/>
                      <a:pt x="970" y="48"/>
                    </a:cubicBezTo>
                    <a:cubicBezTo>
                      <a:pt x="996" y="21"/>
                      <a:pt x="1020" y="0"/>
                      <a:pt x="1024" y="3"/>
                    </a:cubicBezTo>
                    <a:cubicBezTo>
                      <a:pt x="1030" y="9"/>
                      <a:pt x="991" y="86"/>
                      <a:pt x="967" y="113"/>
                    </a:cubicBezTo>
                    <a:cubicBezTo>
                      <a:pt x="952" y="130"/>
                      <a:pt x="951" y="146"/>
                      <a:pt x="963" y="204"/>
                    </a:cubicBezTo>
                    <a:cubicBezTo>
                      <a:pt x="977" y="269"/>
                      <a:pt x="982" y="275"/>
                      <a:pt x="1032" y="300"/>
                    </a:cubicBezTo>
                    <a:cubicBezTo>
                      <a:pt x="1082" y="325"/>
                      <a:pt x="1092" y="325"/>
                      <a:pt x="1138" y="311"/>
                    </a:cubicBezTo>
                    <a:cubicBezTo>
                      <a:pt x="1167" y="302"/>
                      <a:pt x="1195" y="284"/>
                      <a:pt x="1201" y="274"/>
                    </a:cubicBezTo>
                    <a:cubicBezTo>
                      <a:pt x="1207" y="263"/>
                      <a:pt x="1213" y="258"/>
                      <a:pt x="1215" y="264"/>
                    </a:cubicBezTo>
                    <a:cubicBezTo>
                      <a:pt x="1217" y="274"/>
                      <a:pt x="1217" y="277"/>
                      <a:pt x="1232" y="328"/>
                    </a:cubicBezTo>
                    <a:cubicBezTo>
                      <a:pt x="1240" y="355"/>
                      <a:pt x="1237" y="367"/>
                      <a:pt x="1221" y="375"/>
                    </a:cubicBezTo>
                    <a:cubicBezTo>
                      <a:pt x="1210" y="382"/>
                      <a:pt x="1201" y="398"/>
                      <a:pt x="1201" y="411"/>
                    </a:cubicBezTo>
                    <a:cubicBezTo>
                      <a:pt x="1201" y="423"/>
                      <a:pt x="1196" y="438"/>
                      <a:pt x="1188" y="442"/>
                    </a:cubicBezTo>
                    <a:cubicBezTo>
                      <a:pt x="1170" y="453"/>
                      <a:pt x="1174" y="493"/>
                      <a:pt x="1195" y="516"/>
                    </a:cubicBezTo>
                    <a:cubicBezTo>
                      <a:pt x="1205" y="525"/>
                      <a:pt x="1213" y="554"/>
                      <a:pt x="1213" y="579"/>
                    </a:cubicBezTo>
                    <a:cubicBezTo>
                      <a:pt x="1213" y="614"/>
                      <a:pt x="1220" y="627"/>
                      <a:pt x="1246" y="638"/>
                    </a:cubicBezTo>
                    <a:cubicBezTo>
                      <a:pt x="1263" y="646"/>
                      <a:pt x="1290" y="674"/>
                      <a:pt x="1306" y="700"/>
                    </a:cubicBezTo>
                    <a:cubicBezTo>
                      <a:pt x="1341" y="759"/>
                      <a:pt x="1469" y="861"/>
                      <a:pt x="1507" y="861"/>
                    </a:cubicBezTo>
                    <a:cubicBezTo>
                      <a:pt x="1524" y="861"/>
                      <a:pt x="1544" y="863"/>
                      <a:pt x="1553" y="867"/>
                    </a:cubicBezTo>
                    <a:cubicBezTo>
                      <a:pt x="1588" y="879"/>
                      <a:pt x="1608" y="847"/>
                      <a:pt x="1612" y="764"/>
                    </a:cubicBezTo>
                    <a:cubicBezTo>
                      <a:pt x="1613" y="755"/>
                      <a:pt x="1627" y="748"/>
                      <a:pt x="1644" y="748"/>
                    </a:cubicBezTo>
                    <a:cubicBezTo>
                      <a:pt x="1682" y="748"/>
                      <a:pt x="1713" y="705"/>
                      <a:pt x="1713" y="654"/>
                    </a:cubicBezTo>
                    <a:cubicBezTo>
                      <a:pt x="1713" y="633"/>
                      <a:pt x="1721" y="605"/>
                      <a:pt x="1731" y="592"/>
                    </a:cubicBezTo>
                    <a:cubicBezTo>
                      <a:pt x="1749" y="566"/>
                      <a:pt x="1763" y="474"/>
                      <a:pt x="1763" y="398"/>
                    </a:cubicBezTo>
                    <a:cubicBezTo>
                      <a:pt x="1763" y="362"/>
                      <a:pt x="1770" y="349"/>
                      <a:pt x="1801" y="330"/>
                    </a:cubicBezTo>
                    <a:cubicBezTo>
                      <a:pt x="1838" y="309"/>
                      <a:pt x="1900" y="312"/>
                      <a:pt x="1932" y="336"/>
                    </a:cubicBezTo>
                    <a:cubicBezTo>
                      <a:pt x="1940" y="341"/>
                      <a:pt x="1961" y="348"/>
                      <a:pt x="1981" y="353"/>
                    </a:cubicBezTo>
                    <a:cubicBezTo>
                      <a:pt x="2031" y="366"/>
                      <a:pt x="2076" y="314"/>
                      <a:pt x="2076" y="248"/>
                    </a:cubicBezTo>
                    <a:cubicBezTo>
                      <a:pt x="2076" y="192"/>
                      <a:pt x="2111" y="116"/>
                      <a:pt x="2128" y="133"/>
                    </a:cubicBezTo>
                    <a:cubicBezTo>
                      <a:pt x="2140" y="144"/>
                      <a:pt x="2158" y="205"/>
                      <a:pt x="2172" y="278"/>
                    </a:cubicBezTo>
                    <a:cubicBezTo>
                      <a:pt x="2176" y="299"/>
                      <a:pt x="2192" y="329"/>
                      <a:pt x="2207" y="346"/>
                    </a:cubicBezTo>
                    <a:cubicBezTo>
                      <a:pt x="2232" y="372"/>
                      <a:pt x="2238" y="373"/>
                      <a:pt x="2265" y="359"/>
                    </a:cubicBezTo>
                    <a:cubicBezTo>
                      <a:pt x="2326" y="328"/>
                      <a:pt x="2332" y="327"/>
                      <a:pt x="2350" y="346"/>
                    </a:cubicBezTo>
                    <a:cubicBezTo>
                      <a:pt x="2362" y="359"/>
                      <a:pt x="2383" y="362"/>
                      <a:pt x="2427" y="357"/>
                    </a:cubicBezTo>
                    <a:cubicBezTo>
                      <a:pt x="2465" y="352"/>
                      <a:pt x="2491" y="354"/>
                      <a:pt x="2496" y="363"/>
                    </a:cubicBezTo>
                    <a:cubicBezTo>
                      <a:pt x="2501" y="371"/>
                      <a:pt x="2522" y="373"/>
                      <a:pt x="2546" y="369"/>
                    </a:cubicBezTo>
                    <a:cubicBezTo>
                      <a:pt x="2588" y="362"/>
                      <a:pt x="2588" y="363"/>
                      <a:pt x="2588" y="409"/>
                    </a:cubicBezTo>
                    <a:cubicBezTo>
                      <a:pt x="2588" y="444"/>
                      <a:pt x="2580" y="464"/>
                      <a:pt x="2551" y="492"/>
                    </a:cubicBezTo>
                    <a:cubicBezTo>
                      <a:pt x="2531" y="512"/>
                      <a:pt x="2513" y="536"/>
                      <a:pt x="2513" y="546"/>
                    </a:cubicBezTo>
                    <a:cubicBezTo>
                      <a:pt x="2513" y="572"/>
                      <a:pt x="2472" y="636"/>
                      <a:pt x="2456" y="636"/>
                    </a:cubicBezTo>
                    <a:cubicBezTo>
                      <a:pt x="2437" y="636"/>
                      <a:pt x="2421" y="674"/>
                      <a:pt x="2435" y="686"/>
                    </a:cubicBezTo>
                    <a:cubicBezTo>
                      <a:pt x="2440" y="689"/>
                      <a:pt x="2476" y="707"/>
                      <a:pt x="2513" y="723"/>
                    </a:cubicBezTo>
                    <a:cubicBezTo>
                      <a:pt x="2600" y="762"/>
                      <a:pt x="2612" y="778"/>
                      <a:pt x="2613" y="848"/>
                    </a:cubicBezTo>
                    <a:cubicBezTo>
                      <a:pt x="2615" y="896"/>
                      <a:pt x="2621" y="912"/>
                      <a:pt x="2657" y="947"/>
                    </a:cubicBezTo>
                    <a:cubicBezTo>
                      <a:pt x="2681" y="971"/>
                      <a:pt x="2708" y="1008"/>
                      <a:pt x="2720" y="1032"/>
                    </a:cubicBezTo>
                    <a:cubicBezTo>
                      <a:pt x="2741" y="1075"/>
                      <a:pt x="2756" y="1083"/>
                      <a:pt x="2772" y="1058"/>
                    </a:cubicBezTo>
                    <a:cubicBezTo>
                      <a:pt x="2782" y="1042"/>
                      <a:pt x="2783" y="1036"/>
                      <a:pt x="2787" y="1011"/>
                    </a:cubicBezTo>
                    <a:cubicBezTo>
                      <a:pt x="2787" y="1004"/>
                      <a:pt x="2797" y="998"/>
                      <a:pt x="2807" y="998"/>
                    </a:cubicBezTo>
                    <a:cubicBezTo>
                      <a:pt x="2817" y="998"/>
                      <a:pt x="2826" y="1004"/>
                      <a:pt x="2826" y="1011"/>
                    </a:cubicBezTo>
                    <a:cubicBezTo>
                      <a:pt x="2826" y="1018"/>
                      <a:pt x="2837" y="1023"/>
                      <a:pt x="2851" y="1023"/>
                    </a:cubicBezTo>
                    <a:cubicBezTo>
                      <a:pt x="2871" y="1023"/>
                      <a:pt x="2876" y="1032"/>
                      <a:pt x="2876" y="1069"/>
                    </a:cubicBezTo>
                    <a:cubicBezTo>
                      <a:pt x="2876" y="1108"/>
                      <a:pt x="2886" y="1123"/>
                      <a:pt x="2942" y="1174"/>
                    </a:cubicBezTo>
                    <a:cubicBezTo>
                      <a:pt x="2977" y="1208"/>
                      <a:pt x="3016" y="1236"/>
                      <a:pt x="3027" y="1236"/>
                    </a:cubicBezTo>
                    <a:cubicBezTo>
                      <a:pt x="3038" y="1236"/>
                      <a:pt x="3055" y="1244"/>
                      <a:pt x="3063" y="1254"/>
                    </a:cubicBezTo>
                    <a:cubicBezTo>
                      <a:pt x="3075" y="1268"/>
                      <a:pt x="3091" y="1272"/>
                      <a:pt x="3121" y="1266"/>
                    </a:cubicBezTo>
                    <a:cubicBezTo>
                      <a:pt x="3147" y="1261"/>
                      <a:pt x="3185" y="1266"/>
                      <a:pt x="3224" y="1279"/>
                    </a:cubicBezTo>
                    <a:cubicBezTo>
                      <a:pt x="3281" y="1300"/>
                      <a:pt x="3286" y="1300"/>
                      <a:pt x="3325" y="1279"/>
                    </a:cubicBezTo>
                    <a:cubicBezTo>
                      <a:pt x="3374" y="1254"/>
                      <a:pt x="3383" y="1263"/>
                      <a:pt x="3396" y="1341"/>
                    </a:cubicBezTo>
                    <a:cubicBezTo>
                      <a:pt x="3402" y="1375"/>
                      <a:pt x="3415" y="1394"/>
                      <a:pt x="3440" y="1409"/>
                    </a:cubicBezTo>
                    <a:cubicBezTo>
                      <a:pt x="3460" y="1421"/>
                      <a:pt x="3476" y="1438"/>
                      <a:pt x="3476" y="1448"/>
                    </a:cubicBezTo>
                    <a:cubicBezTo>
                      <a:pt x="3476" y="1458"/>
                      <a:pt x="3486" y="1493"/>
                      <a:pt x="3497" y="1525"/>
                    </a:cubicBezTo>
                    <a:cubicBezTo>
                      <a:pt x="3519" y="1584"/>
                      <a:pt x="3519" y="1586"/>
                      <a:pt x="3490" y="1616"/>
                    </a:cubicBezTo>
                    <a:cubicBezTo>
                      <a:pt x="3461" y="1647"/>
                      <a:pt x="3463" y="1673"/>
                      <a:pt x="3495" y="1673"/>
                    </a:cubicBezTo>
                    <a:cubicBezTo>
                      <a:pt x="3505" y="1673"/>
                      <a:pt x="3516" y="1692"/>
                      <a:pt x="3520" y="1716"/>
                    </a:cubicBezTo>
                    <a:cubicBezTo>
                      <a:pt x="3530" y="1763"/>
                      <a:pt x="3502" y="1825"/>
                      <a:pt x="3458" y="1862"/>
                    </a:cubicBezTo>
                    <a:cubicBezTo>
                      <a:pt x="3436" y="1882"/>
                      <a:pt x="3430" y="1882"/>
                      <a:pt x="3419" y="1867"/>
                    </a:cubicBezTo>
                    <a:cubicBezTo>
                      <a:pt x="3402" y="1846"/>
                      <a:pt x="3376" y="1842"/>
                      <a:pt x="3376" y="1861"/>
                    </a:cubicBezTo>
                    <a:cubicBezTo>
                      <a:pt x="3376" y="1868"/>
                      <a:pt x="3360" y="1873"/>
                      <a:pt x="3341" y="1873"/>
                    </a:cubicBezTo>
                    <a:cubicBezTo>
                      <a:pt x="3294" y="1873"/>
                      <a:pt x="3213" y="1963"/>
                      <a:pt x="3178" y="2054"/>
                    </a:cubicBezTo>
                    <a:cubicBezTo>
                      <a:pt x="3156" y="2114"/>
                      <a:pt x="3135" y="2280"/>
                      <a:pt x="3142" y="2332"/>
                    </a:cubicBezTo>
                    <a:cubicBezTo>
                      <a:pt x="3147" y="2357"/>
                      <a:pt x="3145" y="2400"/>
                      <a:pt x="3137" y="2428"/>
                    </a:cubicBezTo>
                    <a:lnTo>
                      <a:pt x="3125" y="2479"/>
                    </a:lnTo>
                    <a:lnTo>
                      <a:pt x="3055" y="2482"/>
                    </a:lnTo>
                    <a:cubicBezTo>
                      <a:pt x="3007" y="2483"/>
                      <a:pt x="2963" y="2496"/>
                      <a:pt x="2917" y="2519"/>
                    </a:cubicBezTo>
                    <a:cubicBezTo>
                      <a:pt x="2824" y="2566"/>
                      <a:pt x="2795" y="2603"/>
                      <a:pt x="2795" y="2675"/>
                    </a:cubicBezTo>
                    <a:cubicBezTo>
                      <a:pt x="2795" y="2722"/>
                      <a:pt x="2791" y="2736"/>
                      <a:pt x="2774" y="2739"/>
                    </a:cubicBezTo>
                    <a:cubicBezTo>
                      <a:pt x="2720" y="2754"/>
                      <a:pt x="2762" y="2862"/>
                      <a:pt x="2820" y="2858"/>
                    </a:cubicBezTo>
                    <a:cubicBezTo>
                      <a:pt x="2833" y="2857"/>
                      <a:pt x="2860" y="2866"/>
                      <a:pt x="2878" y="2878"/>
                    </a:cubicBezTo>
                    <a:cubicBezTo>
                      <a:pt x="2913" y="2900"/>
                      <a:pt x="2915" y="2923"/>
                      <a:pt x="2881" y="2923"/>
                    </a:cubicBezTo>
                    <a:cubicBezTo>
                      <a:pt x="2871" y="2923"/>
                      <a:pt x="2863" y="2928"/>
                      <a:pt x="2863" y="2934"/>
                    </a:cubicBezTo>
                    <a:cubicBezTo>
                      <a:pt x="2863" y="2941"/>
                      <a:pt x="2853" y="2943"/>
                      <a:pt x="2841" y="2939"/>
                    </a:cubicBezTo>
                    <a:cubicBezTo>
                      <a:pt x="2826" y="2936"/>
                      <a:pt x="2811" y="2944"/>
                      <a:pt x="2799" y="2963"/>
                    </a:cubicBezTo>
                    <a:cubicBezTo>
                      <a:pt x="2774" y="3000"/>
                      <a:pt x="2758" y="3105"/>
                      <a:pt x="2776" y="3117"/>
                    </a:cubicBezTo>
                    <a:cubicBezTo>
                      <a:pt x="2783" y="3121"/>
                      <a:pt x="2785" y="3130"/>
                      <a:pt x="2781" y="3138"/>
                    </a:cubicBezTo>
                    <a:cubicBezTo>
                      <a:pt x="2776" y="3146"/>
                      <a:pt x="2782" y="3159"/>
                      <a:pt x="2795" y="3168"/>
                    </a:cubicBezTo>
                    <a:cubicBezTo>
                      <a:pt x="2813" y="3182"/>
                      <a:pt x="2825" y="3180"/>
                      <a:pt x="2869" y="3154"/>
                    </a:cubicBezTo>
                    <a:lnTo>
                      <a:pt x="2920" y="3124"/>
                    </a:lnTo>
                    <a:lnTo>
                      <a:pt x="2916" y="3173"/>
                    </a:lnTo>
                    <a:cubicBezTo>
                      <a:pt x="2911" y="3217"/>
                      <a:pt x="2915" y="3223"/>
                      <a:pt x="2936" y="3223"/>
                    </a:cubicBezTo>
                    <a:cubicBezTo>
                      <a:pt x="2951" y="3223"/>
                      <a:pt x="2966" y="3218"/>
                      <a:pt x="2970" y="3211"/>
                    </a:cubicBezTo>
                    <a:cubicBezTo>
                      <a:pt x="2985" y="3187"/>
                      <a:pt x="3001" y="3198"/>
                      <a:pt x="3001" y="3233"/>
                    </a:cubicBezTo>
                    <a:cubicBezTo>
                      <a:pt x="3001" y="3258"/>
                      <a:pt x="2992" y="3273"/>
                      <a:pt x="2972" y="3282"/>
                    </a:cubicBezTo>
                    <a:cubicBezTo>
                      <a:pt x="2911" y="3311"/>
                      <a:pt x="2778" y="3437"/>
                      <a:pt x="2716" y="3527"/>
                    </a:cubicBezTo>
                    <a:cubicBezTo>
                      <a:pt x="2610" y="3682"/>
                      <a:pt x="2500" y="3934"/>
                      <a:pt x="2451" y="4139"/>
                    </a:cubicBezTo>
                    <a:cubicBezTo>
                      <a:pt x="2419" y="4278"/>
                      <a:pt x="2360" y="4438"/>
                      <a:pt x="2316" y="4510"/>
                    </a:cubicBezTo>
                    <a:cubicBezTo>
                      <a:pt x="2297" y="4542"/>
                      <a:pt x="2253" y="4621"/>
                      <a:pt x="2221" y="4685"/>
                    </a:cubicBezTo>
                    <a:cubicBezTo>
                      <a:pt x="2187" y="4750"/>
                      <a:pt x="2147" y="4823"/>
                      <a:pt x="2132" y="4846"/>
                    </a:cubicBezTo>
                    <a:cubicBezTo>
                      <a:pt x="2074" y="4932"/>
                      <a:pt x="1930" y="5091"/>
                      <a:pt x="1851" y="5153"/>
                    </a:cubicBezTo>
                    <a:cubicBezTo>
                      <a:pt x="1806" y="5189"/>
                      <a:pt x="1658" y="5308"/>
                      <a:pt x="1522" y="5418"/>
                    </a:cubicBezTo>
                    <a:cubicBezTo>
                      <a:pt x="1095" y="5762"/>
                      <a:pt x="901" y="5894"/>
                      <a:pt x="871" y="5864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4" name="Freeform 1437">
                <a:extLst>
                  <a:ext uri="{FF2B5EF4-FFF2-40B4-BE49-F238E27FC236}">
                    <a16:creationId xmlns:a16="http://schemas.microsoft.com/office/drawing/2014/main" id="{AA9D1DA6-CCFD-482B-91B7-11D47A634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" y="5428"/>
                <a:ext cx="690" cy="556"/>
              </a:xfrm>
              <a:custGeom>
                <a:avLst/>
                <a:gdLst>
                  <a:gd name="T0" fmla="*/ 72 w 1439"/>
                  <a:gd name="T1" fmla="*/ 984 h 1030"/>
                  <a:gd name="T2" fmla="*/ 84 w 1439"/>
                  <a:gd name="T3" fmla="*/ 890 h 1030"/>
                  <a:gd name="T4" fmla="*/ 96 w 1439"/>
                  <a:gd name="T5" fmla="*/ 843 h 1030"/>
                  <a:gd name="T6" fmla="*/ 128 w 1439"/>
                  <a:gd name="T7" fmla="*/ 764 h 1030"/>
                  <a:gd name="T8" fmla="*/ 57 w 1439"/>
                  <a:gd name="T9" fmla="*/ 682 h 1030"/>
                  <a:gd name="T10" fmla="*/ 13 w 1439"/>
                  <a:gd name="T11" fmla="*/ 612 h 1030"/>
                  <a:gd name="T12" fmla="*/ 196 w 1439"/>
                  <a:gd name="T13" fmla="*/ 637 h 1030"/>
                  <a:gd name="T14" fmla="*/ 409 w 1439"/>
                  <a:gd name="T15" fmla="*/ 664 h 1030"/>
                  <a:gd name="T16" fmla="*/ 502 w 1439"/>
                  <a:gd name="T17" fmla="*/ 555 h 1030"/>
                  <a:gd name="T18" fmla="*/ 575 w 1439"/>
                  <a:gd name="T19" fmla="*/ 543 h 1030"/>
                  <a:gd name="T20" fmla="*/ 706 w 1439"/>
                  <a:gd name="T21" fmla="*/ 504 h 1030"/>
                  <a:gd name="T22" fmla="*/ 922 w 1439"/>
                  <a:gd name="T23" fmla="*/ 266 h 1030"/>
                  <a:gd name="T24" fmla="*/ 972 w 1439"/>
                  <a:gd name="T25" fmla="*/ 193 h 1030"/>
                  <a:gd name="T26" fmla="*/ 1016 w 1439"/>
                  <a:gd name="T27" fmla="*/ 236 h 1030"/>
                  <a:gd name="T28" fmla="*/ 1066 w 1439"/>
                  <a:gd name="T29" fmla="*/ 280 h 1030"/>
                  <a:gd name="T30" fmla="*/ 1057 w 1439"/>
                  <a:gd name="T31" fmla="*/ 211 h 1030"/>
                  <a:gd name="T32" fmla="*/ 1046 w 1439"/>
                  <a:gd name="T33" fmla="*/ 146 h 1030"/>
                  <a:gd name="T34" fmla="*/ 1062 w 1439"/>
                  <a:gd name="T35" fmla="*/ 71 h 1030"/>
                  <a:gd name="T36" fmla="*/ 1096 w 1439"/>
                  <a:gd name="T37" fmla="*/ 86 h 1030"/>
                  <a:gd name="T38" fmla="*/ 1362 w 1439"/>
                  <a:gd name="T39" fmla="*/ 26 h 1030"/>
                  <a:gd name="T40" fmla="*/ 1414 w 1439"/>
                  <a:gd name="T41" fmla="*/ 25 h 1030"/>
                  <a:gd name="T42" fmla="*/ 1402 w 1439"/>
                  <a:gd name="T43" fmla="*/ 95 h 1030"/>
                  <a:gd name="T44" fmla="*/ 709 w 1439"/>
                  <a:gd name="T45" fmla="*/ 562 h 1030"/>
                  <a:gd name="T46" fmla="*/ 171 w 1439"/>
                  <a:gd name="T47" fmla="*/ 921 h 1030"/>
                  <a:gd name="T48" fmla="*/ 56 w 1439"/>
                  <a:gd name="T49" fmla="*/ 1030 h 1030"/>
                  <a:gd name="T50" fmla="*/ 72 w 1439"/>
                  <a:gd name="T51" fmla="*/ 984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9" h="1030">
                    <a:moveTo>
                      <a:pt x="72" y="984"/>
                    </a:moveTo>
                    <a:cubicBezTo>
                      <a:pt x="84" y="954"/>
                      <a:pt x="89" y="920"/>
                      <a:pt x="84" y="890"/>
                    </a:cubicBezTo>
                    <a:cubicBezTo>
                      <a:pt x="78" y="853"/>
                      <a:pt x="81" y="843"/>
                      <a:pt x="96" y="843"/>
                    </a:cubicBezTo>
                    <a:cubicBezTo>
                      <a:pt x="123" y="843"/>
                      <a:pt x="142" y="799"/>
                      <a:pt x="128" y="764"/>
                    </a:cubicBezTo>
                    <a:cubicBezTo>
                      <a:pt x="122" y="748"/>
                      <a:pt x="89" y="711"/>
                      <a:pt x="57" y="682"/>
                    </a:cubicBezTo>
                    <a:cubicBezTo>
                      <a:pt x="6" y="639"/>
                      <a:pt x="0" y="629"/>
                      <a:pt x="13" y="612"/>
                    </a:cubicBezTo>
                    <a:cubicBezTo>
                      <a:pt x="41" y="579"/>
                      <a:pt x="109" y="589"/>
                      <a:pt x="196" y="637"/>
                    </a:cubicBezTo>
                    <a:cubicBezTo>
                      <a:pt x="284" y="686"/>
                      <a:pt x="350" y="695"/>
                      <a:pt x="409" y="664"/>
                    </a:cubicBezTo>
                    <a:cubicBezTo>
                      <a:pt x="446" y="645"/>
                      <a:pt x="502" y="580"/>
                      <a:pt x="502" y="555"/>
                    </a:cubicBezTo>
                    <a:cubicBezTo>
                      <a:pt x="502" y="548"/>
                      <a:pt x="533" y="543"/>
                      <a:pt x="575" y="543"/>
                    </a:cubicBezTo>
                    <a:cubicBezTo>
                      <a:pt x="636" y="543"/>
                      <a:pt x="657" y="536"/>
                      <a:pt x="706" y="504"/>
                    </a:cubicBezTo>
                    <a:cubicBezTo>
                      <a:pt x="778" y="456"/>
                      <a:pt x="863" y="362"/>
                      <a:pt x="922" y="266"/>
                    </a:cubicBezTo>
                    <a:cubicBezTo>
                      <a:pt x="946" y="226"/>
                      <a:pt x="970" y="193"/>
                      <a:pt x="972" y="193"/>
                    </a:cubicBezTo>
                    <a:cubicBezTo>
                      <a:pt x="976" y="193"/>
                      <a:pt x="995" y="212"/>
                      <a:pt x="1016" y="236"/>
                    </a:cubicBezTo>
                    <a:cubicBezTo>
                      <a:pt x="1037" y="260"/>
                      <a:pt x="1059" y="280"/>
                      <a:pt x="1066" y="280"/>
                    </a:cubicBezTo>
                    <a:cubicBezTo>
                      <a:pt x="1083" y="280"/>
                      <a:pt x="1079" y="245"/>
                      <a:pt x="1057" y="211"/>
                    </a:cubicBezTo>
                    <a:cubicBezTo>
                      <a:pt x="1043" y="190"/>
                      <a:pt x="1039" y="170"/>
                      <a:pt x="1046" y="146"/>
                    </a:cubicBezTo>
                    <a:cubicBezTo>
                      <a:pt x="1057" y="109"/>
                      <a:pt x="1059" y="95"/>
                      <a:pt x="1062" y="71"/>
                    </a:cubicBezTo>
                    <a:cubicBezTo>
                      <a:pt x="1063" y="62"/>
                      <a:pt x="1078" y="70"/>
                      <a:pt x="1096" y="86"/>
                    </a:cubicBezTo>
                    <a:cubicBezTo>
                      <a:pt x="1150" y="141"/>
                      <a:pt x="1263" y="115"/>
                      <a:pt x="1362" y="26"/>
                    </a:cubicBezTo>
                    <a:cubicBezTo>
                      <a:pt x="1389" y="0"/>
                      <a:pt x="1391" y="0"/>
                      <a:pt x="1414" y="25"/>
                    </a:cubicBezTo>
                    <a:cubicBezTo>
                      <a:pt x="1439" y="49"/>
                      <a:pt x="1439" y="50"/>
                      <a:pt x="1402" y="95"/>
                    </a:cubicBezTo>
                    <a:cubicBezTo>
                      <a:pt x="1304" y="212"/>
                      <a:pt x="1007" y="414"/>
                      <a:pt x="709" y="562"/>
                    </a:cubicBezTo>
                    <a:cubicBezTo>
                      <a:pt x="442" y="698"/>
                      <a:pt x="314" y="781"/>
                      <a:pt x="171" y="921"/>
                    </a:cubicBezTo>
                    <a:cubicBezTo>
                      <a:pt x="109" y="981"/>
                      <a:pt x="57" y="1030"/>
                      <a:pt x="56" y="1030"/>
                    </a:cubicBezTo>
                    <a:cubicBezTo>
                      <a:pt x="54" y="1030"/>
                      <a:pt x="62" y="1009"/>
                      <a:pt x="72" y="984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5" name="Freeform 1443">
                <a:extLst>
                  <a:ext uri="{FF2B5EF4-FFF2-40B4-BE49-F238E27FC236}">
                    <a16:creationId xmlns:a16="http://schemas.microsoft.com/office/drawing/2014/main" id="{28E510E8-9CA9-4849-A70F-D58601DA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5" y="4393"/>
                <a:ext cx="25" cy="46"/>
              </a:xfrm>
              <a:custGeom>
                <a:avLst/>
                <a:gdLst>
                  <a:gd name="T0" fmla="*/ 22 w 53"/>
                  <a:gd name="T1" fmla="*/ 74 h 86"/>
                  <a:gd name="T2" fmla="*/ 23 w 53"/>
                  <a:gd name="T3" fmla="*/ 0 h 86"/>
                  <a:gd name="T4" fmla="*/ 44 w 53"/>
                  <a:gd name="T5" fmla="*/ 60 h 86"/>
                  <a:gd name="T6" fmla="*/ 22 w 53"/>
                  <a:gd name="T7" fmla="*/ 7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86">
                    <a:moveTo>
                      <a:pt x="22" y="74"/>
                    </a:moveTo>
                    <a:cubicBezTo>
                      <a:pt x="0" y="52"/>
                      <a:pt x="2" y="0"/>
                      <a:pt x="23" y="0"/>
                    </a:cubicBezTo>
                    <a:cubicBezTo>
                      <a:pt x="45" y="0"/>
                      <a:pt x="53" y="24"/>
                      <a:pt x="44" y="60"/>
                    </a:cubicBezTo>
                    <a:cubicBezTo>
                      <a:pt x="38" y="82"/>
                      <a:pt x="34" y="86"/>
                      <a:pt x="22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6" name="Freeform 1444">
                <a:extLst>
                  <a:ext uri="{FF2B5EF4-FFF2-40B4-BE49-F238E27FC236}">
                    <a16:creationId xmlns:a16="http://schemas.microsoft.com/office/drawing/2014/main" id="{78787841-65B3-45C8-9856-AF64D39D7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274"/>
                <a:ext cx="1327" cy="1442"/>
              </a:xfrm>
              <a:custGeom>
                <a:avLst/>
                <a:gdLst>
                  <a:gd name="T0" fmla="*/ 279 w 2763"/>
                  <a:gd name="T1" fmla="*/ 2454 h 2675"/>
                  <a:gd name="T2" fmla="*/ 257 w 2763"/>
                  <a:gd name="T3" fmla="*/ 2271 h 2675"/>
                  <a:gd name="T4" fmla="*/ 148 w 2763"/>
                  <a:gd name="T5" fmla="*/ 2129 h 2675"/>
                  <a:gd name="T6" fmla="*/ 63 w 2763"/>
                  <a:gd name="T7" fmla="*/ 1860 h 2675"/>
                  <a:gd name="T8" fmla="*/ 381 w 2763"/>
                  <a:gd name="T9" fmla="*/ 1550 h 2675"/>
                  <a:gd name="T10" fmla="*/ 400 w 2763"/>
                  <a:gd name="T11" fmla="*/ 1466 h 2675"/>
                  <a:gd name="T12" fmla="*/ 297 w 2763"/>
                  <a:gd name="T13" fmla="*/ 1239 h 2675"/>
                  <a:gd name="T14" fmla="*/ 250 w 2763"/>
                  <a:gd name="T15" fmla="*/ 1056 h 2675"/>
                  <a:gd name="T16" fmla="*/ 350 w 2763"/>
                  <a:gd name="T17" fmla="*/ 901 h 2675"/>
                  <a:gd name="T18" fmla="*/ 513 w 2763"/>
                  <a:gd name="T19" fmla="*/ 860 h 2675"/>
                  <a:gd name="T20" fmla="*/ 220 w 2763"/>
                  <a:gd name="T21" fmla="*/ 707 h 2675"/>
                  <a:gd name="T22" fmla="*/ 203 w 2763"/>
                  <a:gd name="T23" fmla="*/ 409 h 2675"/>
                  <a:gd name="T24" fmla="*/ 163 w 2763"/>
                  <a:gd name="T25" fmla="*/ 271 h 2675"/>
                  <a:gd name="T26" fmla="*/ 333 w 2763"/>
                  <a:gd name="T27" fmla="*/ 190 h 2675"/>
                  <a:gd name="T28" fmla="*/ 472 w 2763"/>
                  <a:gd name="T29" fmla="*/ 248 h 2675"/>
                  <a:gd name="T30" fmla="*/ 728 w 2763"/>
                  <a:gd name="T31" fmla="*/ 481 h 2675"/>
                  <a:gd name="T32" fmla="*/ 1014 w 2763"/>
                  <a:gd name="T33" fmla="*/ 505 h 2675"/>
                  <a:gd name="T34" fmla="*/ 1134 w 2763"/>
                  <a:gd name="T35" fmla="*/ 343 h 2675"/>
                  <a:gd name="T36" fmla="*/ 1490 w 2763"/>
                  <a:gd name="T37" fmla="*/ 291 h 2675"/>
                  <a:gd name="T38" fmla="*/ 1668 w 2763"/>
                  <a:gd name="T39" fmla="*/ 219 h 2675"/>
                  <a:gd name="T40" fmla="*/ 1800 w 2763"/>
                  <a:gd name="T41" fmla="*/ 138 h 2675"/>
                  <a:gd name="T42" fmla="*/ 1920 w 2763"/>
                  <a:gd name="T43" fmla="*/ 132 h 2675"/>
                  <a:gd name="T44" fmla="*/ 2179 w 2763"/>
                  <a:gd name="T45" fmla="*/ 25 h 2675"/>
                  <a:gd name="T46" fmla="*/ 2428 w 2763"/>
                  <a:gd name="T47" fmla="*/ 0 h 2675"/>
                  <a:gd name="T48" fmla="*/ 2548 w 2763"/>
                  <a:gd name="T49" fmla="*/ 119 h 2675"/>
                  <a:gd name="T50" fmla="*/ 2519 w 2763"/>
                  <a:gd name="T51" fmla="*/ 406 h 2675"/>
                  <a:gd name="T52" fmla="*/ 2664 w 2763"/>
                  <a:gd name="T53" fmla="*/ 575 h 2675"/>
                  <a:gd name="T54" fmla="*/ 2712 w 2763"/>
                  <a:gd name="T55" fmla="*/ 784 h 2675"/>
                  <a:gd name="T56" fmla="*/ 2733 w 2763"/>
                  <a:gd name="T57" fmla="*/ 1010 h 2675"/>
                  <a:gd name="T58" fmla="*/ 2597 w 2763"/>
                  <a:gd name="T59" fmla="*/ 1315 h 2675"/>
                  <a:gd name="T60" fmla="*/ 2407 w 2763"/>
                  <a:gd name="T61" fmla="*/ 1274 h 2675"/>
                  <a:gd name="T62" fmla="*/ 2274 w 2763"/>
                  <a:gd name="T63" fmla="*/ 1161 h 2675"/>
                  <a:gd name="T64" fmla="*/ 2124 w 2763"/>
                  <a:gd name="T65" fmla="*/ 1107 h 2675"/>
                  <a:gd name="T66" fmla="*/ 1893 w 2763"/>
                  <a:gd name="T67" fmla="*/ 1189 h 2675"/>
                  <a:gd name="T68" fmla="*/ 1925 w 2763"/>
                  <a:gd name="T69" fmla="*/ 1489 h 2675"/>
                  <a:gd name="T70" fmla="*/ 1939 w 2763"/>
                  <a:gd name="T71" fmla="*/ 1946 h 2675"/>
                  <a:gd name="T72" fmla="*/ 1907 w 2763"/>
                  <a:gd name="T73" fmla="*/ 2181 h 2675"/>
                  <a:gd name="T74" fmla="*/ 1775 w 2763"/>
                  <a:gd name="T75" fmla="*/ 2219 h 2675"/>
                  <a:gd name="T76" fmla="*/ 1638 w 2763"/>
                  <a:gd name="T77" fmla="*/ 2163 h 2675"/>
                  <a:gd name="T78" fmla="*/ 1448 w 2763"/>
                  <a:gd name="T79" fmla="*/ 2175 h 2675"/>
                  <a:gd name="T80" fmla="*/ 1309 w 2763"/>
                  <a:gd name="T81" fmla="*/ 2044 h 2675"/>
                  <a:gd name="T82" fmla="*/ 1199 w 2763"/>
                  <a:gd name="T83" fmla="*/ 2070 h 2675"/>
                  <a:gd name="T84" fmla="*/ 1057 w 2763"/>
                  <a:gd name="T85" fmla="*/ 2099 h 2675"/>
                  <a:gd name="T86" fmla="*/ 875 w 2763"/>
                  <a:gd name="T87" fmla="*/ 2100 h 2675"/>
                  <a:gd name="T88" fmla="*/ 787 w 2763"/>
                  <a:gd name="T89" fmla="*/ 2143 h 2675"/>
                  <a:gd name="T90" fmla="*/ 695 w 2763"/>
                  <a:gd name="T91" fmla="*/ 2506 h 2675"/>
                  <a:gd name="T92" fmla="*/ 540 w 2763"/>
                  <a:gd name="T93" fmla="*/ 2674 h 2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63" h="2675">
                    <a:moveTo>
                      <a:pt x="442" y="2636"/>
                    </a:moveTo>
                    <a:cubicBezTo>
                      <a:pt x="412" y="2615"/>
                      <a:pt x="368" y="2568"/>
                      <a:pt x="343" y="2530"/>
                    </a:cubicBezTo>
                    <a:cubicBezTo>
                      <a:pt x="317" y="2491"/>
                      <a:pt x="289" y="2457"/>
                      <a:pt x="279" y="2454"/>
                    </a:cubicBezTo>
                    <a:cubicBezTo>
                      <a:pt x="270" y="2450"/>
                      <a:pt x="263" y="2432"/>
                      <a:pt x="263" y="2415"/>
                    </a:cubicBezTo>
                    <a:cubicBezTo>
                      <a:pt x="263" y="2398"/>
                      <a:pt x="254" y="2373"/>
                      <a:pt x="243" y="2361"/>
                    </a:cubicBezTo>
                    <a:cubicBezTo>
                      <a:pt x="223" y="2340"/>
                      <a:pt x="224" y="2334"/>
                      <a:pt x="257" y="2271"/>
                    </a:cubicBezTo>
                    <a:cubicBezTo>
                      <a:pt x="284" y="2219"/>
                      <a:pt x="290" y="2196"/>
                      <a:pt x="283" y="2161"/>
                    </a:cubicBezTo>
                    <a:cubicBezTo>
                      <a:pt x="270" y="2089"/>
                      <a:pt x="188" y="2031"/>
                      <a:pt x="188" y="2095"/>
                    </a:cubicBezTo>
                    <a:cubicBezTo>
                      <a:pt x="188" y="2104"/>
                      <a:pt x="169" y="2120"/>
                      <a:pt x="148" y="2129"/>
                    </a:cubicBezTo>
                    <a:cubicBezTo>
                      <a:pt x="74" y="2160"/>
                      <a:pt x="0" y="2100"/>
                      <a:pt x="0" y="2013"/>
                    </a:cubicBezTo>
                    <a:cubicBezTo>
                      <a:pt x="0" y="2000"/>
                      <a:pt x="14" y="1965"/>
                      <a:pt x="32" y="1936"/>
                    </a:cubicBezTo>
                    <a:cubicBezTo>
                      <a:pt x="49" y="1906"/>
                      <a:pt x="63" y="1871"/>
                      <a:pt x="63" y="1860"/>
                    </a:cubicBezTo>
                    <a:cubicBezTo>
                      <a:pt x="63" y="1838"/>
                      <a:pt x="133" y="1750"/>
                      <a:pt x="152" y="1750"/>
                    </a:cubicBezTo>
                    <a:cubicBezTo>
                      <a:pt x="158" y="1750"/>
                      <a:pt x="187" y="1724"/>
                      <a:pt x="215" y="1691"/>
                    </a:cubicBezTo>
                    <a:cubicBezTo>
                      <a:pt x="332" y="1565"/>
                      <a:pt x="348" y="1550"/>
                      <a:pt x="381" y="1550"/>
                    </a:cubicBezTo>
                    <a:cubicBezTo>
                      <a:pt x="400" y="1550"/>
                      <a:pt x="413" y="1543"/>
                      <a:pt x="413" y="1532"/>
                    </a:cubicBezTo>
                    <a:cubicBezTo>
                      <a:pt x="413" y="1523"/>
                      <a:pt x="417" y="1505"/>
                      <a:pt x="420" y="1494"/>
                    </a:cubicBezTo>
                    <a:cubicBezTo>
                      <a:pt x="427" y="1480"/>
                      <a:pt x="420" y="1471"/>
                      <a:pt x="400" y="1466"/>
                    </a:cubicBezTo>
                    <a:cubicBezTo>
                      <a:pt x="375" y="1460"/>
                      <a:pt x="373" y="1454"/>
                      <a:pt x="381" y="1399"/>
                    </a:cubicBezTo>
                    <a:cubicBezTo>
                      <a:pt x="389" y="1338"/>
                      <a:pt x="378" y="1316"/>
                      <a:pt x="327" y="1288"/>
                    </a:cubicBezTo>
                    <a:cubicBezTo>
                      <a:pt x="314" y="1281"/>
                      <a:pt x="300" y="1259"/>
                      <a:pt x="297" y="1239"/>
                    </a:cubicBezTo>
                    <a:cubicBezTo>
                      <a:pt x="290" y="1213"/>
                      <a:pt x="279" y="1199"/>
                      <a:pt x="258" y="1193"/>
                    </a:cubicBezTo>
                    <a:cubicBezTo>
                      <a:pt x="242" y="1189"/>
                      <a:pt x="224" y="1177"/>
                      <a:pt x="220" y="1169"/>
                    </a:cubicBezTo>
                    <a:cubicBezTo>
                      <a:pt x="213" y="1148"/>
                      <a:pt x="234" y="1066"/>
                      <a:pt x="250" y="1056"/>
                    </a:cubicBezTo>
                    <a:cubicBezTo>
                      <a:pt x="258" y="1051"/>
                      <a:pt x="263" y="1038"/>
                      <a:pt x="263" y="1024"/>
                    </a:cubicBezTo>
                    <a:cubicBezTo>
                      <a:pt x="263" y="1009"/>
                      <a:pt x="272" y="1000"/>
                      <a:pt x="286" y="1000"/>
                    </a:cubicBezTo>
                    <a:cubicBezTo>
                      <a:pt x="311" y="1000"/>
                      <a:pt x="350" y="940"/>
                      <a:pt x="350" y="901"/>
                    </a:cubicBezTo>
                    <a:cubicBezTo>
                      <a:pt x="350" y="881"/>
                      <a:pt x="358" y="875"/>
                      <a:pt x="386" y="875"/>
                    </a:cubicBezTo>
                    <a:cubicBezTo>
                      <a:pt x="404" y="875"/>
                      <a:pt x="427" y="880"/>
                      <a:pt x="436" y="886"/>
                    </a:cubicBezTo>
                    <a:cubicBezTo>
                      <a:pt x="453" y="896"/>
                      <a:pt x="513" y="876"/>
                      <a:pt x="513" y="860"/>
                    </a:cubicBezTo>
                    <a:cubicBezTo>
                      <a:pt x="513" y="856"/>
                      <a:pt x="483" y="835"/>
                      <a:pt x="448" y="815"/>
                    </a:cubicBezTo>
                    <a:cubicBezTo>
                      <a:pt x="412" y="795"/>
                      <a:pt x="356" y="764"/>
                      <a:pt x="323" y="745"/>
                    </a:cubicBezTo>
                    <a:cubicBezTo>
                      <a:pt x="292" y="726"/>
                      <a:pt x="245" y="710"/>
                      <a:pt x="220" y="707"/>
                    </a:cubicBezTo>
                    <a:cubicBezTo>
                      <a:pt x="154" y="702"/>
                      <a:pt x="144" y="686"/>
                      <a:pt x="175" y="634"/>
                    </a:cubicBezTo>
                    <a:cubicBezTo>
                      <a:pt x="203" y="588"/>
                      <a:pt x="203" y="569"/>
                      <a:pt x="181" y="449"/>
                    </a:cubicBezTo>
                    <a:cubicBezTo>
                      <a:pt x="175" y="423"/>
                      <a:pt x="181" y="414"/>
                      <a:pt x="203" y="409"/>
                    </a:cubicBezTo>
                    <a:lnTo>
                      <a:pt x="231" y="401"/>
                    </a:lnTo>
                    <a:lnTo>
                      <a:pt x="197" y="365"/>
                    </a:lnTo>
                    <a:cubicBezTo>
                      <a:pt x="169" y="338"/>
                      <a:pt x="163" y="318"/>
                      <a:pt x="163" y="271"/>
                    </a:cubicBezTo>
                    <a:cubicBezTo>
                      <a:pt x="163" y="235"/>
                      <a:pt x="158" y="213"/>
                      <a:pt x="148" y="213"/>
                    </a:cubicBezTo>
                    <a:cubicBezTo>
                      <a:pt x="140" y="213"/>
                      <a:pt x="138" y="209"/>
                      <a:pt x="142" y="204"/>
                    </a:cubicBezTo>
                    <a:cubicBezTo>
                      <a:pt x="158" y="188"/>
                      <a:pt x="324" y="176"/>
                      <a:pt x="333" y="190"/>
                    </a:cubicBezTo>
                    <a:cubicBezTo>
                      <a:pt x="337" y="195"/>
                      <a:pt x="352" y="200"/>
                      <a:pt x="365" y="200"/>
                    </a:cubicBezTo>
                    <a:cubicBezTo>
                      <a:pt x="379" y="200"/>
                      <a:pt x="404" y="215"/>
                      <a:pt x="420" y="234"/>
                    </a:cubicBezTo>
                    <a:cubicBezTo>
                      <a:pt x="447" y="265"/>
                      <a:pt x="450" y="266"/>
                      <a:pt x="472" y="248"/>
                    </a:cubicBezTo>
                    <a:cubicBezTo>
                      <a:pt x="513" y="213"/>
                      <a:pt x="561" y="210"/>
                      <a:pt x="620" y="239"/>
                    </a:cubicBezTo>
                    <a:cubicBezTo>
                      <a:pt x="704" y="281"/>
                      <a:pt x="717" y="301"/>
                      <a:pt x="720" y="395"/>
                    </a:cubicBezTo>
                    <a:cubicBezTo>
                      <a:pt x="722" y="440"/>
                      <a:pt x="725" y="479"/>
                      <a:pt x="728" y="481"/>
                    </a:cubicBezTo>
                    <a:cubicBezTo>
                      <a:pt x="731" y="485"/>
                      <a:pt x="765" y="490"/>
                      <a:pt x="806" y="493"/>
                    </a:cubicBezTo>
                    <a:cubicBezTo>
                      <a:pt x="862" y="498"/>
                      <a:pt x="887" y="506"/>
                      <a:pt x="912" y="531"/>
                    </a:cubicBezTo>
                    <a:cubicBezTo>
                      <a:pt x="959" y="576"/>
                      <a:pt x="981" y="570"/>
                      <a:pt x="1014" y="505"/>
                    </a:cubicBezTo>
                    <a:cubicBezTo>
                      <a:pt x="1031" y="473"/>
                      <a:pt x="1050" y="444"/>
                      <a:pt x="1059" y="441"/>
                    </a:cubicBezTo>
                    <a:cubicBezTo>
                      <a:pt x="1068" y="438"/>
                      <a:pt x="1075" y="425"/>
                      <a:pt x="1075" y="414"/>
                    </a:cubicBezTo>
                    <a:cubicBezTo>
                      <a:pt x="1077" y="385"/>
                      <a:pt x="1109" y="346"/>
                      <a:pt x="1134" y="343"/>
                    </a:cubicBezTo>
                    <a:cubicBezTo>
                      <a:pt x="1269" y="325"/>
                      <a:pt x="1318" y="326"/>
                      <a:pt x="1339" y="345"/>
                    </a:cubicBezTo>
                    <a:cubicBezTo>
                      <a:pt x="1356" y="359"/>
                      <a:pt x="1377" y="364"/>
                      <a:pt x="1413" y="359"/>
                    </a:cubicBezTo>
                    <a:cubicBezTo>
                      <a:pt x="1475" y="351"/>
                      <a:pt x="1492" y="339"/>
                      <a:pt x="1490" y="291"/>
                    </a:cubicBezTo>
                    <a:cubicBezTo>
                      <a:pt x="1490" y="234"/>
                      <a:pt x="1507" y="218"/>
                      <a:pt x="1564" y="214"/>
                    </a:cubicBezTo>
                    <a:cubicBezTo>
                      <a:pt x="1594" y="213"/>
                      <a:pt x="1620" y="209"/>
                      <a:pt x="1623" y="206"/>
                    </a:cubicBezTo>
                    <a:cubicBezTo>
                      <a:pt x="1625" y="204"/>
                      <a:pt x="1645" y="210"/>
                      <a:pt x="1668" y="219"/>
                    </a:cubicBezTo>
                    <a:cubicBezTo>
                      <a:pt x="1712" y="238"/>
                      <a:pt x="1738" y="226"/>
                      <a:pt x="1738" y="191"/>
                    </a:cubicBezTo>
                    <a:cubicBezTo>
                      <a:pt x="1738" y="181"/>
                      <a:pt x="1752" y="169"/>
                      <a:pt x="1769" y="163"/>
                    </a:cubicBezTo>
                    <a:cubicBezTo>
                      <a:pt x="1787" y="156"/>
                      <a:pt x="1800" y="145"/>
                      <a:pt x="1800" y="138"/>
                    </a:cubicBezTo>
                    <a:cubicBezTo>
                      <a:pt x="1800" y="131"/>
                      <a:pt x="1812" y="125"/>
                      <a:pt x="1825" y="125"/>
                    </a:cubicBezTo>
                    <a:cubicBezTo>
                      <a:pt x="1839" y="125"/>
                      <a:pt x="1850" y="131"/>
                      <a:pt x="1850" y="138"/>
                    </a:cubicBezTo>
                    <a:cubicBezTo>
                      <a:pt x="1850" y="156"/>
                      <a:pt x="1890" y="152"/>
                      <a:pt x="1920" y="132"/>
                    </a:cubicBezTo>
                    <a:cubicBezTo>
                      <a:pt x="1934" y="123"/>
                      <a:pt x="1968" y="110"/>
                      <a:pt x="1995" y="105"/>
                    </a:cubicBezTo>
                    <a:cubicBezTo>
                      <a:pt x="2052" y="95"/>
                      <a:pt x="2138" y="52"/>
                      <a:pt x="2138" y="36"/>
                    </a:cubicBezTo>
                    <a:cubicBezTo>
                      <a:pt x="2138" y="30"/>
                      <a:pt x="2157" y="25"/>
                      <a:pt x="2179" y="25"/>
                    </a:cubicBezTo>
                    <a:cubicBezTo>
                      <a:pt x="2208" y="25"/>
                      <a:pt x="2231" y="35"/>
                      <a:pt x="2250" y="56"/>
                    </a:cubicBezTo>
                    <a:cubicBezTo>
                      <a:pt x="2290" y="99"/>
                      <a:pt x="2328" y="93"/>
                      <a:pt x="2344" y="41"/>
                    </a:cubicBezTo>
                    <a:cubicBezTo>
                      <a:pt x="2356" y="1"/>
                      <a:pt x="2357" y="0"/>
                      <a:pt x="2428" y="0"/>
                    </a:cubicBezTo>
                    <a:lnTo>
                      <a:pt x="2500" y="0"/>
                    </a:lnTo>
                    <a:lnTo>
                      <a:pt x="2500" y="48"/>
                    </a:lnTo>
                    <a:cubicBezTo>
                      <a:pt x="2500" y="89"/>
                      <a:pt x="2506" y="96"/>
                      <a:pt x="2548" y="119"/>
                    </a:cubicBezTo>
                    <a:cubicBezTo>
                      <a:pt x="2599" y="146"/>
                      <a:pt x="2603" y="165"/>
                      <a:pt x="2589" y="294"/>
                    </a:cubicBezTo>
                    <a:cubicBezTo>
                      <a:pt x="2583" y="346"/>
                      <a:pt x="2577" y="356"/>
                      <a:pt x="2550" y="363"/>
                    </a:cubicBezTo>
                    <a:cubicBezTo>
                      <a:pt x="2525" y="369"/>
                      <a:pt x="2519" y="377"/>
                      <a:pt x="2519" y="406"/>
                    </a:cubicBezTo>
                    <a:cubicBezTo>
                      <a:pt x="2519" y="438"/>
                      <a:pt x="2525" y="444"/>
                      <a:pt x="2558" y="450"/>
                    </a:cubicBezTo>
                    <a:cubicBezTo>
                      <a:pt x="2613" y="461"/>
                      <a:pt x="2625" y="473"/>
                      <a:pt x="2625" y="506"/>
                    </a:cubicBezTo>
                    <a:cubicBezTo>
                      <a:pt x="2625" y="551"/>
                      <a:pt x="2638" y="575"/>
                      <a:pt x="2664" y="575"/>
                    </a:cubicBezTo>
                    <a:cubicBezTo>
                      <a:pt x="2684" y="575"/>
                      <a:pt x="2688" y="585"/>
                      <a:pt x="2690" y="654"/>
                    </a:cubicBezTo>
                    <a:lnTo>
                      <a:pt x="2690" y="754"/>
                    </a:lnTo>
                    <a:cubicBezTo>
                      <a:pt x="2689" y="768"/>
                      <a:pt x="2698" y="780"/>
                      <a:pt x="2712" y="784"/>
                    </a:cubicBezTo>
                    <a:cubicBezTo>
                      <a:pt x="2731" y="789"/>
                      <a:pt x="2737" y="804"/>
                      <a:pt x="2742" y="860"/>
                    </a:cubicBezTo>
                    <a:cubicBezTo>
                      <a:pt x="2745" y="900"/>
                      <a:pt x="2752" y="945"/>
                      <a:pt x="2757" y="964"/>
                    </a:cubicBezTo>
                    <a:cubicBezTo>
                      <a:pt x="2763" y="990"/>
                      <a:pt x="2759" y="998"/>
                      <a:pt x="2733" y="1010"/>
                    </a:cubicBezTo>
                    <a:cubicBezTo>
                      <a:pt x="2699" y="1025"/>
                      <a:pt x="2638" y="1111"/>
                      <a:pt x="2638" y="1144"/>
                    </a:cubicBezTo>
                    <a:cubicBezTo>
                      <a:pt x="2638" y="1155"/>
                      <a:pt x="2627" y="1179"/>
                      <a:pt x="2612" y="1199"/>
                    </a:cubicBezTo>
                    <a:cubicBezTo>
                      <a:pt x="2581" y="1241"/>
                      <a:pt x="2573" y="1295"/>
                      <a:pt x="2597" y="1315"/>
                    </a:cubicBezTo>
                    <a:cubicBezTo>
                      <a:pt x="2611" y="1326"/>
                      <a:pt x="2611" y="1331"/>
                      <a:pt x="2598" y="1339"/>
                    </a:cubicBezTo>
                    <a:cubicBezTo>
                      <a:pt x="2565" y="1360"/>
                      <a:pt x="2511" y="1350"/>
                      <a:pt x="2487" y="1320"/>
                    </a:cubicBezTo>
                    <a:cubicBezTo>
                      <a:pt x="2474" y="1304"/>
                      <a:pt x="2438" y="1282"/>
                      <a:pt x="2407" y="1274"/>
                    </a:cubicBezTo>
                    <a:cubicBezTo>
                      <a:pt x="2356" y="1259"/>
                      <a:pt x="2350" y="1254"/>
                      <a:pt x="2357" y="1227"/>
                    </a:cubicBezTo>
                    <a:cubicBezTo>
                      <a:pt x="2363" y="1204"/>
                      <a:pt x="2358" y="1199"/>
                      <a:pt x="2325" y="1191"/>
                    </a:cubicBezTo>
                    <a:cubicBezTo>
                      <a:pt x="2304" y="1188"/>
                      <a:pt x="2282" y="1174"/>
                      <a:pt x="2274" y="1161"/>
                    </a:cubicBezTo>
                    <a:cubicBezTo>
                      <a:pt x="2268" y="1148"/>
                      <a:pt x="2252" y="1138"/>
                      <a:pt x="2238" y="1138"/>
                    </a:cubicBezTo>
                    <a:cubicBezTo>
                      <a:pt x="2225" y="1138"/>
                      <a:pt x="2209" y="1130"/>
                      <a:pt x="2204" y="1121"/>
                    </a:cubicBezTo>
                    <a:cubicBezTo>
                      <a:pt x="2189" y="1095"/>
                      <a:pt x="2140" y="1088"/>
                      <a:pt x="2124" y="1107"/>
                    </a:cubicBezTo>
                    <a:cubicBezTo>
                      <a:pt x="2115" y="1118"/>
                      <a:pt x="2086" y="1125"/>
                      <a:pt x="2049" y="1125"/>
                    </a:cubicBezTo>
                    <a:cubicBezTo>
                      <a:pt x="2003" y="1125"/>
                      <a:pt x="1986" y="1131"/>
                      <a:pt x="1970" y="1151"/>
                    </a:cubicBezTo>
                    <a:cubicBezTo>
                      <a:pt x="1959" y="1168"/>
                      <a:pt x="1931" y="1182"/>
                      <a:pt x="1893" y="1189"/>
                    </a:cubicBezTo>
                    <a:cubicBezTo>
                      <a:pt x="1802" y="1206"/>
                      <a:pt x="1792" y="1220"/>
                      <a:pt x="1844" y="1269"/>
                    </a:cubicBezTo>
                    <a:cubicBezTo>
                      <a:pt x="1887" y="1310"/>
                      <a:pt x="1888" y="1311"/>
                      <a:pt x="1875" y="1373"/>
                    </a:cubicBezTo>
                    <a:cubicBezTo>
                      <a:pt x="1858" y="1466"/>
                      <a:pt x="1870" y="1494"/>
                      <a:pt x="1925" y="1489"/>
                    </a:cubicBezTo>
                    <a:cubicBezTo>
                      <a:pt x="1942" y="1488"/>
                      <a:pt x="1943" y="1502"/>
                      <a:pt x="1934" y="1590"/>
                    </a:cubicBezTo>
                    <a:cubicBezTo>
                      <a:pt x="1925" y="1684"/>
                      <a:pt x="1924" y="1726"/>
                      <a:pt x="1925" y="1880"/>
                    </a:cubicBezTo>
                    <a:cubicBezTo>
                      <a:pt x="1925" y="1907"/>
                      <a:pt x="1932" y="1936"/>
                      <a:pt x="1939" y="1946"/>
                    </a:cubicBezTo>
                    <a:cubicBezTo>
                      <a:pt x="1950" y="1959"/>
                      <a:pt x="1949" y="1969"/>
                      <a:pt x="1933" y="1985"/>
                    </a:cubicBezTo>
                    <a:cubicBezTo>
                      <a:pt x="1906" y="2016"/>
                      <a:pt x="1895" y="2079"/>
                      <a:pt x="1912" y="2110"/>
                    </a:cubicBezTo>
                    <a:cubicBezTo>
                      <a:pt x="1922" y="2129"/>
                      <a:pt x="1920" y="2146"/>
                      <a:pt x="1907" y="2181"/>
                    </a:cubicBezTo>
                    <a:cubicBezTo>
                      <a:pt x="1894" y="2210"/>
                      <a:pt x="1890" y="2243"/>
                      <a:pt x="1895" y="2270"/>
                    </a:cubicBezTo>
                    <a:cubicBezTo>
                      <a:pt x="1903" y="2309"/>
                      <a:pt x="1900" y="2313"/>
                      <a:pt x="1872" y="2313"/>
                    </a:cubicBezTo>
                    <a:cubicBezTo>
                      <a:pt x="1839" y="2313"/>
                      <a:pt x="1775" y="2251"/>
                      <a:pt x="1775" y="2219"/>
                    </a:cubicBezTo>
                    <a:cubicBezTo>
                      <a:pt x="1775" y="2210"/>
                      <a:pt x="1759" y="2185"/>
                      <a:pt x="1739" y="2164"/>
                    </a:cubicBezTo>
                    <a:cubicBezTo>
                      <a:pt x="1708" y="2130"/>
                      <a:pt x="1702" y="2127"/>
                      <a:pt x="1681" y="2144"/>
                    </a:cubicBezTo>
                    <a:cubicBezTo>
                      <a:pt x="1667" y="2154"/>
                      <a:pt x="1648" y="2163"/>
                      <a:pt x="1638" y="2163"/>
                    </a:cubicBezTo>
                    <a:cubicBezTo>
                      <a:pt x="1628" y="2163"/>
                      <a:pt x="1603" y="2171"/>
                      <a:pt x="1583" y="2181"/>
                    </a:cubicBezTo>
                    <a:cubicBezTo>
                      <a:pt x="1558" y="2195"/>
                      <a:pt x="1542" y="2196"/>
                      <a:pt x="1533" y="2188"/>
                    </a:cubicBezTo>
                    <a:cubicBezTo>
                      <a:pt x="1527" y="2181"/>
                      <a:pt x="1488" y="2175"/>
                      <a:pt x="1448" y="2175"/>
                    </a:cubicBezTo>
                    <a:lnTo>
                      <a:pt x="1375" y="2175"/>
                    </a:lnTo>
                    <a:lnTo>
                      <a:pt x="1375" y="2127"/>
                    </a:lnTo>
                    <a:cubicBezTo>
                      <a:pt x="1375" y="2063"/>
                      <a:pt x="1353" y="2034"/>
                      <a:pt x="1309" y="2044"/>
                    </a:cubicBezTo>
                    <a:cubicBezTo>
                      <a:pt x="1278" y="2052"/>
                      <a:pt x="1275" y="2057"/>
                      <a:pt x="1275" y="2114"/>
                    </a:cubicBezTo>
                    <a:cubicBezTo>
                      <a:pt x="1275" y="2190"/>
                      <a:pt x="1247" y="2198"/>
                      <a:pt x="1225" y="2129"/>
                    </a:cubicBezTo>
                    <a:cubicBezTo>
                      <a:pt x="1217" y="2102"/>
                      <a:pt x="1206" y="2076"/>
                      <a:pt x="1199" y="2070"/>
                    </a:cubicBezTo>
                    <a:cubicBezTo>
                      <a:pt x="1193" y="2063"/>
                      <a:pt x="1188" y="2045"/>
                      <a:pt x="1188" y="2030"/>
                    </a:cubicBezTo>
                    <a:cubicBezTo>
                      <a:pt x="1188" y="1994"/>
                      <a:pt x="1149" y="1925"/>
                      <a:pt x="1128" y="1925"/>
                    </a:cubicBezTo>
                    <a:cubicBezTo>
                      <a:pt x="1104" y="1925"/>
                      <a:pt x="1048" y="2063"/>
                      <a:pt x="1057" y="2099"/>
                    </a:cubicBezTo>
                    <a:cubicBezTo>
                      <a:pt x="1064" y="2130"/>
                      <a:pt x="1034" y="2175"/>
                      <a:pt x="1006" y="2175"/>
                    </a:cubicBezTo>
                    <a:cubicBezTo>
                      <a:pt x="970" y="2175"/>
                      <a:pt x="913" y="2131"/>
                      <a:pt x="913" y="2104"/>
                    </a:cubicBezTo>
                    <a:cubicBezTo>
                      <a:pt x="913" y="2069"/>
                      <a:pt x="893" y="2066"/>
                      <a:pt x="875" y="2100"/>
                    </a:cubicBezTo>
                    <a:cubicBezTo>
                      <a:pt x="868" y="2114"/>
                      <a:pt x="852" y="2125"/>
                      <a:pt x="838" y="2125"/>
                    </a:cubicBezTo>
                    <a:cubicBezTo>
                      <a:pt x="825" y="2125"/>
                      <a:pt x="811" y="2131"/>
                      <a:pt x="807" y="2138"/>
                    </a:cubicBezTo>
                    <a:cubicBezTo>
                      <a:pt x="802" y="2145"/>
                      <a:pt x="793" y="2148"/>
                      <a:pt x="787" y="2143"/>
                    </a:cubicBezTo>
                    <a:cubicBezTo>
                      <a:pt x="757" y="2125"/>
                      <a:pt x="740" y="2168"/>
                      <a:pt x="732" y="2289"/>
                    </a:cubicBezTo>
                    <a:cubicBezTo>
                      <a:pt x="728" y="2357"/>
                      <a:pt x="715" y="2429"/>
                      <a:pt x="707" y="2448"/>
                    </a:cubicBezTo>
                    <a:cubicBezTo>
                      <a:pt x="697" y="2465"/>
                      <a:pt x="692" y="2493"/>
                      <a:pt x="695" y="2506"/>
                    </a:cubicBezTo>
                    <a:cubicBezTo>
                      <a:pt x="704" y="2540"/>
                      <a:pt x="673" y="2568"/>
                      <a:pt x="628" y="2569"/>
                    </a:cubicBezTo>
                    <a:cubicBezTo>
                      <a:pt x="598" y="2569"/>
                      <a:pt x="594" y="2574"/>
                      <a:pt x="590" y="2623"/>
                    </a:cubicBezTo>
                    <a:cubicBezTo>
                      <a:pt x="587" y="2674"/>
                      <a:pt x="586" y="2675"/>
                      <a:pt x="540" y="2674"/>
                    </a:cubicBezTo>
                    <a:cubicBezTo>
                      <a:pt x="511" y="2674"/>
                      <a:pt x="475" y="2660"/>
                      <a:pt x="442" y="2636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</p:grpSp>
        <p:pic>
          <p:nvPicPr>
            <p:cNvPr id="36" name="Graphic 35" descr="Pin">
              <a:extLst>
                <a:ext uri="{FF2B5EF4-FFF2-40B4-BE49-F238E27FC236}">
                  <a16:creationId xmlns:a16="http://schemas.microsoft.com/office/drawing/2014/main" id="{23A58DF7-2A07-408E-A4A9-C68D782E8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941411">
              <a:off x="7698986" y="1780603"/>
              <a:ext cx="685800" cy="6858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9C7FDB5-B2C8-407A-BF8C-AD5AEE302987}"/>
              </a:ext>
            </a:extLst>
          </p:cNvPr>
          <p:cNvSpPr txBox="1"/>
          <p:nvPr/>
        </p:nvSpPr>
        <p:spPr>
          <a:xfrm>
            <a:off x="992755" y="3672910"/>
            <a:ext cx="2908295" cy="176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Atividade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fabricação de produtos de trefilados de metal padronizados;</a:t>
            </a:r>
          </a:p>
          <a:p>
            <a:pPr algn="just">
              <a:lnSpc>
                <a:spcPct val="9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Endereço: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Avenida Vinte e Um de Setembro, nº 1205, Pavilhões 1205 e 1219, Bairro São Virgílio, em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Caxias do Sul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/RS;</a:t>
            </a:r>
          </a:p>
          <a:p>
            <a:pPr algn="just">
              <a:lnSpc>
                <a:spcPct val="9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Tipo societário: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Sociedade Empresária Limitada;</a:t>
            </a:r>
          </a:p>
          <a:p>
            <a:pPr algn="just">
              <a:lnSpc>
                <a:spcPct val="9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Capital Social: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R$ 168.000,00.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CB78DB-D7D8-48B6-94A0-1F3B5312D679}"/>
              </a:ext>
            </a:extLst>
          </p:cNvPr>
          <p:cNvSpPr txBox="1"/>
          <p:nvPr/>
        </p:nvSpPr>
        <p:spPr>
          <a:xfrm>
            <a:off x="1064018" y="615445"/>
            <a:ext cx="3860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Informações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Gerais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14987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º RMA - Me Toque.pptx" id="{CC7B1122-EAE9-40B1-8708-6E1BF4A269ED}" vid="{91BFEF12-B749-42E4-AAB8-186F4112A555}"/>
    </a:ext>
  </a:extLst>
</a:theme>
</file>

<file path=ppt/theme/theme2.xml><?xml version="1.0" encoding="utf-8"?>
<a:theme xmlns:a="http://schemas.openxmlformats.org/drawingml/2006/main" name="1_Office Theme">
  <a:themeElements>
    <a:clrScheme name="PC - Color 05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º RMA - Me Toque.pptx" id="{CC7B1122-EAE9-40B1-8708-6E1BF4A269ED}" vid="{91BFEF12-B749-42E4-AAB8-186F4112A5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55736D-DD4A-4AEF-9944-9D55F5CD7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D119A-EB5D-46D4-9DF8-9D3443DF60A2}"/>
</file>

<file path=customXml/itemProps3.xml><?xml version="1.0" encoding="utf-8"?>
<ds:datastoreItem xmlns:ds="http://schemas.openxmlformats.org/officeDocument/2006/customXml" ds:itemID="{9E241F51-EB56-474F-8BE0-ED59F308FCC3}">
  <ds:schemaRefs>
    <ds:schemaRef ds:uri="http://purl.org/dc/terms/"/>
    <ds:schemaRef ds:uri="http://schemas.microsoft.com/office/2006/metadata/properties"/>
    <ds:schemaRef ds:uri="428182ff-5b7c-42a0-853e-d54b6befd95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0f10aa4-5702-47bb-b7f6-1e31cf998b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4438</Words>
  <Application>Microsoft Office PowerPoint</Application>
  <PresentationFormat>A4 Paper (210x297 mm)</PresentationFormat>
  <Paragraphs>609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Atendimento</dc:creator>
  <cp:lastModifiedBy>Daniel Kops</cp:lastModifiedBy>
  <cp:revision>80</cp:revision>
  <cp:lastPrinted>2020-08-11T20:47:52Z</cp:lastPrinted>
  <dcterms:created xsi:type="dcterms:W3CDTF">2020-07-04T20:27:59Z</dcterms:created>
  <dcterms:modified xsi:type="dcterms:W3CDTF">2021-08-17T15:04:48Z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