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46"/>
  </p:notesMasterIdLst>
  <p:handoutMasterIdLst>
    <p:handoutMasterId r:id="rId47"/>
  </p:handoutMasterIdLst>
  <p:sldIdLst>
    <p:sldId id="1343" r:id="rId8"/>
    <p:sldId id="749" r:id="rId9"/>
    <p:sldId id="1344" r:id="rId10"/>
    <p:sldId id="1342" r:id="rId11"/>
    <p:sldId id="1325" r:id="rId12"/>
    <p:sldId id="1339" r:id="rId13"/>
    <p:sldId id="1321" r:id="rId14"/>
    <p:sldId id="1347" r:id="rId15"/>
    <p:sldId id="1324" r:id="rId16"/>
    <p:sldId id="1338" r:id="rId17"/>
    <p:sldId id="1404" r:id="rId18"/>
    <p:sldId id="1456" r:id="rId19"/>
    <p:sldId id="1457" r:id="rId20"/>
    <p:sldId id="1437" r:id="rId21"/>
    <p:sldId id="1438" r:id="rId22"/>
    <p:sldId id="1439" r:id="rId23"/>
    <p:sldId id="1459" r:id="rId24"/>
    <p:sldId id="1442" r:id="rId25"/>
    <p:sldId id="1443" r:id="rId26"/>
    <p:sldId id="1444" r:id="rId27"/>
    <p:sldId id="1445" r:id="rId28"/>
    <p:sldId id="1446" r:id="rId29"/>
    <p:sldId id="1447" r:id="rId30"/>
    <p:sldId id="1448" r:id="rId31"/>
    <p:sldId id="1449" r:id="rId32"/>
    <p:sldId id="1450" r:id="rId33"/>
    <p:sldId id="1451" r:id="rId34"/>
    <p:sldId id="1452" r:id="rId35"/>
    <p:sldId id="1453" r:id="rId36"/>
    <p:sldId id="1455" r:id="rId37"/>
    <p:sldId id="1349" r:id="rId38"/>
    <p:sldId id="1334" r:id="rId39"/>
    <p:sldId id="1360" r:id="rId40"/>
    <p:sldId id="311" r:id="rId41"/>
    <p:sldId id="1378" r:id="rId42"/>
    <p:sldId id="1385" r:id="rId43"/>
    <p:sldId id="1436" r:id="rId44"/>
    <p:sldId id="275" r:id="rId45"/>
  </p:sldIdLst>
  <p:sldSz cx="9906000" cy="6858000" type="A4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1343"/>
            <p14:sldId id="749"/>
            <p14:sldId id="1344"/>
            <p14:sldId id="1342"/>
            <p14:sldId id="1325"/>
            <p14:sldId id="1339"/>
            <p14:sldId id="1321"/>
            <p14:sldId id="1347"/>
            <p14:sldId id="1324"/>
            <p14:sldId id="1338"/>
            <p14:sldId id="1404"/>
            <p14:sldId id="1456"/>
            <p14:sldId id="1457"/>
            <p14:sldId id="1437"/>
            <p14:sldId id="1438"/>
            <p14:sldId id="1439"/>
            <p14:sldId id="1459"/>
            <p14:sldId id="1442"/>
            <p14:sldId id="1443"/>
            <p14:sldId id="1444"/>
            <p14:sldId id="1445"/>
            <p14:sldId id="1446"/>
            <p14:sldId id="1447"/>
            <p14:sldId id="1448"/>
            <p14:sldId id="1449"/>
            <p14:sldId id="1450"/>
            <p14:sldId id="1451"/>
            <p14:sldId id="1452"/>
            <p14:sldId id="1453"/>
            <p14:sldId id="1455"/>
            <p14:sldId id="1349"/>
            <p14:sldId id="1334"/>
            <p14:sldId id="1360"/>
            <p14:sldId id="311"/>
            <p14:sldId id="1378"/>
            <p14:sldId id="1385"/>
            <p14:sldId id="1436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7A7"/>
    <a:srgbClr val="88C641"/>
    <a:srgbClr val="377023"/>
    <a:srgbClr val="000099"/>
    <a:srgbClr val="7CB342"/>
    <a:srgbClr val="0033CC"/>
    <a:srgbClr val="F4C85A"/>
    <a:srgbClr val="8BC944"/>
    <a:srgbClr val="F9EBB9"/>
    <a:srgbClr val="C2C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ABFEF-3437-EC16-3E9C-216DD466C9A4}" v="19" dt="2021-02-08T17:55:17.957"/>
    <p1510:client id="{2B8816BE-F270-4626-B0E5-92F703BDAEAA}" v="104" dt="2021-02-08T14:53:40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2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6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commentAuthors" Target="commentAuthors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SR%20ORTH/RMA/RMA%201/Balan&#231;os%20Mirna%20%20RMA%2001%20-%20SR%20ORT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SR%20ORTH/Lista%20de%20Credores%20-%20Daniel%20-%202&#186;%20Edit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SR%20ORTH/Lista%20de%20Credores%20-%20Daniel%20-%202&#186;%20Edit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Dell\Documents\Mirna%20Drive%202020\Documentos\RECUPERA&#199;&#195;O%20JUDICIAL%202020\SR%20ORTH\RMA%204%20-%20terceiro%20trimestre\Balan&#231;os%20RMA%20SR%20IND%20Mirn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20\SR%20ORTH\RMA%204%20-%20terceiro%20trimestre\Balan&#231;os%20RMA%20SR%20IND%20Mirn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Dell\Documents\Mirna%20Drive%202020\Documentos\RECUPERA&#199;&#195;O%20JUDICIAL%202020\SR%20ORTH\RMA%204%20-%20terceiro%20trimestre\Balan&#231;os%20RMA%20SR%20IND%20Mirna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Dell\Documents\Mirna%20Drive%202020\Documentos\RECUPERA&#199;&#195;O%20JUDICIAL%202020\SR%20ORTH\RMA%204%20-%20terceiro%20trimestre\Balan&#231;os%20RMA%20SR%20IND%20Mirn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Credores!$B$19</c:f>
              <c:strCache>
                <c:ptCount val="1"/>
                <c:pt idx="0">
                  <c:v>SR Orth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3.3980582524271843E-2"/>
                  <c:y val="2.7996563697362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B3-44DB-84F1-A8A5197352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Credores!$A$20:$A$22</c:f>
              <c:strCache>
                <c:ptCount val="3"/>
                <c:pt idx="0">
                  <c:v>Classe I</c:v>
                </c:pt>
                <c:pt idx="1">
                  <c:v>Classe III</c:v>
                </c:pt>
                <c:pt idx="2">
                  <c:v>Classe IV</c:v>
                </c:pt>
              </c:strCache>
            </c:strRef>
          </c:cat>
          <c:val>
            <c:numRef>
              <c:f>Credores!$B$20:$B$22</c:f>
              <c:numCache>
                <c:formatCode>"R$"\ #,##0.00</c:formatCode>
                <c:ptCount val="3"/>
                <c:pt idx="0">
                  <c:v>53146.380000000005</c:v>
                </c:pt>
                <c:pt idx="1">
                  <c:v>1103470.23</c:v>
                </c:pt>
                <c:pt idx="2">
                  <c:v>182429.24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B3-44DB-84F1-A8A519735270}"/>
            </c:ext>
          </c:extLst>
        </c:ser>
        <c:ser>
          <c:idx val="1"/>
          <c:order val="1"/>
          <c:tx>
            <c:strRef>
              <c:f>Credores!$C$19</c:f>
              <c:strCache>
                <c:ptCount val="1"/>
                <c:pt idx="0">
                  <c:v>Industria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990291262135835E-2"/>
                  <c:y val="-1.026528810354891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B3-44DB-84F1-A8A5197352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Credores!$A$20:$A$22</c:f>
              <c:strCache>
                <c:ptCount val="3"/>
                <c:pt idx="0">
                  <c:v>Classe I</c:v>
                </c:pt>
                <c:pt idx="1">
                  <c:v>Classe III</c:v>
                </c:pt>
                <c:pt idx="2">
                  <c:v>Classe IV</c:v>
                </c:pt>
              </c:strCache>
            </c:strRef>
          </c:cat>
          <c:val>
            <c:numRef>
              <c:f>Credores!$C$20:$C$22</c:f>
              <c:numCache>
                <c:formatCode>"R$"\ #,##0.00</c:formatCode>
                <c:ptCount val="3"/>
                <c:pt idx="0">
                  <c:v>0</c:v>
                </c:pt>
                <c:pt idx="1">
                  <c:v>1362449.8</c:v>
                </c:pt>
                <c:pt idx="2">
                  <c:v>71947.48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B3-44DB-84F1-A8A519735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780084560"/>
        <c:axId val="-780080752"/>
      </c:barChart>
      <c:catAx>
        <c:axId val="-78008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-780080752"/>
        <c:crosses val="autoZero"/>
        <c:auto val="1"/>
        <c:lblAlgn val="ctr"/>
        <c:lblOffset val="100"/>
        <c:noMultiLvlLbl val="0"/>
      </c:catAx>
      <c:valAx>
        <c:axId val="-780080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-78008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467939602827567"/>
          <c:y val="0.93287355394871185"/>
          <c:w val="0.31301115334673396"/>
          <c:h val="5.14498110060264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0D1-41A4-AC0C-CFC2E02978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70D1-41A4-AC0C-CFC2E029786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0D1-41A4-AC0C-CFC2E029786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70D1-41A4-AC0C-CFC2E029786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0D1-41A4-AC0C-CFC2E0297863}"/>
              </c:ext>
            </c:extLst>
          </c:dPt>
          <c:dPt>
            <c:idx val="5"/>
            <c:invertIfNegative val="0"/>
            <c:bubble3D val="0"/>
            <c:spPr>
              <a:solidFill>
                <a:srgbClr val="A7A7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0D1-41A4-AC0C-CFC2E0297863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0D1-41A4-AC0C-CFC2E02978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72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'Lista 08.02.2021'!$G$2:$G$7</c:f>
              <c:strCache>
                <c:ptCount val="6"/>
                <c:pt idx="0">
                  <c:v> BANCO DO BRASIL </c:v>
                </c:pt>
                <c:pt idx="1">
                  <c:v> BANCO COOPERATIVO DO BRASIL – SICOOB </c:v>
                </c:pt>
                <c:pt idx="2">
                  <c:v> VAPCRED FOMENTO MERCANTIL </c:v>
                </c:pt>
                <c:pt idx="3">
                  <c:v> DOUGLAS TOSO </c:v>
                </c:pt>
                <c:pt idx="4">
                  <c:v> S.E. ALMEIDA CONTABILIDADE LTDA – ME </c:v>
                </c:pt>
                <c:pt idx="5">
                  <c:v>DEMAIS CREDORES</c:v>
                </c:pt>
              </c:strCache>
            </c:strRef>
          </c:cat>
          <c:val>
            <c:numRef>
              <c:f>'Lista 08.02.2021'!$H$2:$H$7</c:f>
              <c:numCache>
                <c:formatCode>_("R$"* #,##0.00_);_("R$"* \(#,##0.00\);_("R$"* "-"??_);_(@_)</c:formatCode>
                <c:ptCount val="6"/>
                <c:pt idx="0">
                  <c:v>149518.26</c:v>
                </c:pt>
                <c:pt idx="1">
                  <c:v>144585.94</c:v>
                </c:pt>
                <c:pt idx="2">
                  <c:v>119790</c:v>
                </c:pt>
                <c:pt idx="3">
                  <c:v>90000</c:v>
                </c:pt>
                <c:pt idx="4">
                  <c:v>72432.800000000003</c:v>
                </c:pt>
                <c:pt idx="5">
                  <c:v>762718.85000000033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D1-41A4-AC0C-CFC2E02978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780079664"/>
        <c:axId val="-780079120"/>
      </c:barChart>
      <c:catAx>
        <c:axId val="-78007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-780079120"/>
        <c:crosses val="autoZero"/>
        <c:auto val="1"/>
        <c:lblAlgn val="ctr"/>
        <c:lblOffset val="100"/>
        <c:noMultiLvlLbl val="0"/>
      </c:catAx>
      <c:valAx>
        <c:axId val="-780079120"/>
        <c:scaling>
          <c:orientation val="minMax"/>
        </c:scaling>
        <c:delete val="1"/>
        <c:axPos val="l"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-78007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2">
              <a:lumMod val="5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FD-4910-9482-7CF29FA25CD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8FD-4910-9482-7CF29FA25CD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8FD-4910-9482-7CF29FA25CD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FD-4910-9482-7CF29FA25CD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8FD-4910-9482-7CF29FA25CDC}"/>
              </c:ext>
            </c:extLst>
          </c:dPt>
          <c:dPt>
            <c:idx val="5"/>
            <c:invertIfNegative val="0"/>
            <c:bubble3D val="0"/>
            <c:spPr>
              <a:solidFill>
                <a:srgbClr val="A7A7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8FD-4910-9482-7CF29FA25CDC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8FD-4910-9482-7CF29FA25C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72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'Lista 08.02.2021'!$H$95:$H$100</c:f>
              <c:strCache>
                <c:ptCount val="6"/>
                <c:pt idx="0">
                  <c:v> MACRO ASSESSORIA E FOMENTO MERCANTIL </c:v>
                </c:pt>
                <c:pt idx="1">
                  <c:v> GMS SECURITIZADORA </c:v>
                </c:pt>
                <c:pt idx="2">
                  <c:v> ELO FOMENTO MERCANTIL </c:v>
                </c:pt>
                <c:pt idx="3">
                  <c:v>BANRISUL </c:v>
                </c:pt>
                <c:pt idx="4">
                  <c:v> SIDERSUL PRODUTOS SIDERURGICOS LTDA </c:v>
                </c:pt>
                <c:pt idx="5">
                  <c:v>DEMAIS CREDORES</c:v>
                </c:pt>
              </c:strCache>
            </c:strRef>
          </c:cat>
          <c:val>
            <c:numRef>
              <c:f>'Lista 08.02.2021'!$I$95:$I$100</c:f>
              <c:numCache>
                <c:formatCode>_("R$"* #,##0.00_);_("R$"* \(#,##0.00\);_("R$"* "-"??_);_(@_)</c:formatCode>
                <c:ptCount val="6"/>
                <c:pt idx="0">
                  <c:v>276483.68</c:v>
                </c:pt>
                <c:pt idx="1">
                  <c:v>257126.02</c:v>
                </c:pt>
                <c:pt idx="2">
                  <c:v>146473.65</c:v>
                </c:pt>
                <c:pt idx="3">
                  <c:v>145942.24</c:v>
                </c:pt>
                <c:pt idx="4">
                  <c:v>107850.7</c:v>
                </c:pt>
                <c:pt idx="5">
                  <c:v>500520.99000000034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8FD-4910-9482-7CF29FA25C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780079664"/>
        <c:axId val="-780079120"/>
      </c:barChart>
      <c:catAx>
        <c:axId val="-78007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2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-780079120"/>
        <c:crosses val="autoZero"/>
        <c:auto val="1"/>
        <c:lblAlgn val="ctr"/>
        <c:lblOffset val="100"/>
        <c:noMultiLvlLbl val="0"/>
      </c:catAx>
      <c:valAx>
        <c:axId val="-780079120"/>
        <c:scaling>
          <c:orientation val="minMax"/>
        </c:scaling>
        <c:delete val="1"/>
        <c:axPos val="l"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-780079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 b="1">
          <a:solidFill>
            <a:schemeClr val="tx2">
              <a:lumMod val="5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34-48C1-BD3F-F7371DB0B35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34-48C1-BD3F-F7371DB0B35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34-48C1-BD3F-F7371DB0B359}"/>
              </c:ext>
            </c:extLst>
          </c:dPt>
          <c:dPt>
            <c:idx val="3"/>
            <c:invertIfNegative val="0"/>
            <c:bubble3D val="0"/>
            <c:spPr>
              <a:solidFill>
                <a:srgbClr val="33691E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34-48C1-BD3F-F7371DB0B359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34-48C1-BD3F-F7371DB0B359}"/>
              </c:ext>
            </c:extLst>
          </c:dPt>
          <c:dPt>
            <c:idx val="5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E34-48C1-BD3F-F7371DB0B359}"/>
              </c:ext>
            </c:extLst>
          </c:dPt>
          <c:dPt>
            <c:idx val="6"/>
            <c:invertIfNegative val="0"/>
            <c:bubble3D val="0"/>
            <c:spPr>
              <a:solidFill>
                <a:srgbClr val="33691E">
                  <a:lumMod val="5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E34-48C1-BD3F-F7371DB0B359}"/>
              </c:ext>
            </c:extLst>
          </c:dPt>
          <c:dPt>
            <c:idx val="7"/>
            <c:invertIfNegative val="0"/>
            <c:bubble3D val="0"/>
            <c:spPr>
              <a:solidFill>
                <a:srgbClr val="EEECE1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E34-48C1-BD3F-F7371DB0B35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E34-48C1-BD3F-F7371DB0B35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E34-48C1-BD3F-F7371DB0B35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E34-48C1-BD3F-F7371DB0B359}"/>
              </c:ext>
            </c:extLst>
          </c:dPt>
          <c:dLbls>
            <c:dLbl>
              <c:idx val="0"/>
              <c:layout>
                <c:manualLayout>
                  <c:x val="1.9652957005511919E-3"/>
                  <c:y val="7.572010120341236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34-48C1-BD3F-F7371DB0B359}"/>
                </c:ext>
              </c:extLst>
            </c:dLbl>
            <c:dLbl>
              <c:idx val="1"/>
              <c:layout>
                <c:manualLayout>
                  <c:x val="9.4479842064526683E-4"/>
                  <c:y val="1.0165617870619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34-48C1-BD3F-F7371DB0B359}"/>
                </c:ext>
              </c:extLst>
            </c:dLbl>
            <c:dLbl>
              <c:idx val="2"/>
              <c:layout>
                <c:manualLayout>
                  <c:x val="4.7996909624870082E-3"/>
                  <c:y val="1.2644006725269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34-48C1-BD3F-F7371DB0B359}"/>
                </c:ext>
              </c:extLst>
            </c:dLbl>
            <c:dLbl>
              <c:idx val="3"/>
              <c:layout>
                <c:manualLayout>
                  <c:x val="1.4927596025987842E-3"/>
                  <c:y val="3.0463740850064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34-48C1-BD3F-F7371DB0B359}"/>
                </c:ext>
              </c:extLst>
            </c:dLbl>
            <c:dLbl>
              <c:idx val="4"/>
              <c:layout>
                <c:manualLayout>
                  <c:x val="4.5350871741486263E-4"/>
                  <c:y val="2.3486746786034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34-48C1-BD3F-F7371DB0B359}"/>
                </c:ext>
              </c:extLst>
            </c:dLbl>
            <c:dLbl>
              <c:idx val="5"/>
              <c:layout>
                <c:manualLayout>
                  <c:x val="1.7384728980288455E-3"/>
                  <c:y val="1.7164574480737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34-48C1-BD3F-F7371DB0B359}"/>
                </c:ext>
              </c:extLst>
            </c:dLbl>
            <c:dLbl>
              <c:idx val="6"/>
              <c:layout>
                <c:manualLayout>
                  <c:x val="0"/>
                  <c:y val="1.287343086055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34-48C1-BD3F-F7371DB0B3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ource Sans Pro" panose="020B05030304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'Ativo Indústria'!$A$26:$A$32</c:f>
              <c:strCache>
                <c:ptCount val="7"/>
                <c:pt idx="0">
                  <c:v>Créditos receber LP</c:v>
                </c:pt>
                <c:pt idx="1">
                  <c:v>Clientes</c:v>
                </c:pt>
                <c:pt idx="2">
                  <c:v>Impostos a recuperar</c:v>
                </c:pt>
                <c:pt idx="3">
                  <c:v>Estoques</c:v>
                </c:pt>
                <c:pt idx="4">
                  <c:v>Imobilizado</c:v>
                </c:pt>
                <c:pt idx="5">
                  <c:v>Outras contas a receber</c:v>
                </c:pt>
                <c:pt idx="6">
                  <c:v> Investimento</c:v>
                </c:pt>
              </c:strCache>
            </c:strRef>
          </c:cat>
          <c:val>
            <c:numRef>
              <c:f>'Ativo Indústria'!$B$26:$B$32</c:f>
              <c:numCache>
                <c:formatCode>#,##0.00_ ;\-#,##0.00\ </c:formatCode>
                <c:ptCount val="7"/>
                <c:pt idx="0">
                  <c:v>1412988.85</c:v>
                </c:pt>
                <c:pt idx="1">
                  <c:v>1392589.32</c:v>
                </c:pt>
                <c:pt idx="2">
                  <c:v>436914.8</c:v>
                </c:pt>
                <c:pt idx="3">
                  <c:v>-4803.88</c:v>
                </c:pt>
                <c:pt idx="4">
                  <c:v>25991.23</c:v>
                </c:pt>
                <c:pt idx="5">
                  <c:v>62571.69</c:v>
                </c:pt>
                <c:pt idx="6">
                  <c:v>6968.9699999999993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3E34-48C1-BD3F-F7371DB0B3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7627983"/>
        <c:axId val="1842469903"/>
      </c:barChart>
      <c:catAx>
        <c:axId val="976279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2469903"/>
        <c:crosses val="autoZero"/>
        <c:auto val="1"/>
        <c:lblAlgn val="ctr"/>
        <c:lblOffset val="100"/>
        <c:noMultiLvlLbl val="0"/>
      </c:catAx>
      <c:valAx>
        <c:axId val="18424699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;\-#,##0.00\ " sourceLinked="1"/>
        <c:majorTickMark val="out"/>
        <c:minorTickMark val="none"/>
        <c:tickLblPos val="nextTo"/>
        <c:crossAx val="9762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3091729076121713E-2"/>
          <c:y val="0.81346490878997901"/>
          <c:w val="0.92907977976997991"/>
          <c:h val="0.16074987678735822"/>
        </c:manualLayout>
      </c:layout>
      <c:overlay val="0"/>
      <c:spPr>
        <a:noFill/>
        <a:ln>
          <a:solidFill>
            <a:srgbClr val="E7E6E6">
              <a:lumMod val="10000"/>
            </a:srgb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  <a:latin typeface="Source Sans Pro" panose="020B0503030403020204" pitchFamily="34" charset="0"/>
        </a:defRPr>
      </a:pPr>
      <a:endParaRPr lang="pt-B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316257856865532E-2"/>
          <c:y val="7.6906268718778911E-2"/>
          <c:w val="0.96668374214313446"/>
          <c:h val="0.710339401897324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'Passivo Ind'!$A$20</c:f>
              <c:strCache>
                <c:ptCount val="1"/>
                <c:pt idx="0">
                  <c:v>Parcelamentos e empréstimos LP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'Passivo Ind'!$B$20</c:f>
              <c:numCache>
                <c:formatCode>#,##0.00</c:formatCode>
                <c:ptCount val="1"/>
                <c:pt idx="0">
                  <c:v>1056925.29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40-4463-A776-996DF407C4D7}"/>
            </c:ext>
          </c:extLst>
        </c:ser>
        <c:ser>
          <c:idx val="1"/>
          <c:order val="1"/>
          <c:tx>
            <c:strRef>
              <c:f>'Passivo Ind'!$A$21</c:f>
              <c:strCache>
                <c:ptCount val="1"/>
                <c:pt idx="0">
                  <c:v>Obrigações Tributárias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'Passivo Ind'!$B$21</c:f>
              <c:numCache>
                <c:formatCode>#,##0.00</c:formatCode>
                <c:ptCount val="1"/>
                <c:pt idx="0">
                  <c:v>616929.25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40-4463-A776-996DF407C4D7}"/>
            </c:ext>
          </c:extLst>
        </c:ser>
        <c:ser>
          <c:idx val="2"/>
          <c:order val="2"/>
          <c:tx>
            <c:strRef>
              <c:f>'Passivo Ind'!$A$22</c:f>
              <c:strCache>
                <c:ptCount val="1"/>
                <c:pt idx="0">
                  <c:v>Fornecedores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40-4463-A776-996DF407C4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'Passivo Ind'!$B$22</c:f>
              <c:numCache>
                <c:formatCode>#,##0.00</c:formatCode>
                <c:ptCount val="1"/>
                <c:pt idx="0">
                  <c:v>545283.86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40-4463-A776-996DF407C4D7}"/>
            </c:ext>
          </c:extLst>
        </c:ser>
        <c:ser>
          <c:idx val="3"/>
          <c:order val="3"/>
          <c:tx>
            <c:strRef>
              <c:f>'Passivo Ind'!$A$23</c:f>
              <c:strCache>
                <c:ptCount val="1"/>
                <c:pt idx="0">
                  <c:v>Duplicatas descontadas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'Passivo Ind'!$B$23</c:f>
              <c:numCache>
                <c:formatCode>#,##0.00</c:formatCode>
                <c:ptCount val="1"/>
                <c:pt idx="0">
                  <c:v>584216.84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40-4463-A776-996DF407C4D7}"/>
            </c:ext>
          </c:extLst>
        </c:ser>
        <c:ser>
          <c:idx val="4"/>
          <c:order val="4"/>
          <c:tx>
            <c:strRef>
              <c:f>'Passivo Ind'!$A$24</c:f>
              <c:strCache>
                <c:ptCount val="1"/>
                <c:pt idx="0">
                  <c:v>Outras obrigações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40-4463-A776-996DF407C4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'Passivo Ind'!$B$24</c:f>
              <c:numCache>
                <c:formatCode>#,##0.00</c:formatCode>
                <c:ptCount val="1"/>
                <c:pt idx="0">
                  <c:v>246027.88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40-4463-A776-996DF407C4D7}"/>
            </c:ext>
          </c:extLst>
        </c:ser>
        <c:ser>
          <c:idx val="5"/>
          <c:order val="5"/>
          <c:tx>
            <c:strRef>
              <c:f>'Passivo Ind'!$A$25</c:f>
              <c:strCache>
                <c:ptCount val="1"/>
                <c:pt idx="0">
                  <c:v>Obrigações Sociais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'Passivo Ind'!$B$25</c:f>
              <c:numCache>
                <c:formatCode>#,##0.00</c:formatCode>
                <c:ptCount val="1"/>
                <c:pt idx="0">
                  <c:v>23464.65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640-4463-A776-996DF407C4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2850144"/>
        <c:axId val="1732837664"/>
      </c:barChart>
      <c:catAx>
        <c:axId val="1732850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32837664"/>
        <c:crosses val="autoZero"/>
        <c:auto val="1"/>
        <c:lblAlgn val="ctr"/>
        <c:lblOffset val="100"/>
        <c:noMultiLvlLbl val="0"/>
      </c:catAx>
      <c:valAx>
        <c:axId val="1732837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732850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solidFill>
            <a:schemeClr val="bg2">
              <a:lumMod val="10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6FF-412A-A009-8DB837F3702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6FF-412A-A009-8DB837F3702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6FF-412A-A009-8DB837F37029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6FF-412A-A009-8DB837F37029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6FF-412A-A009-8DB837F37029}"/>
              </c:ext>
            </c:extLst>
          </c:dPt>
          <c:dPt>
            <c:idx val="5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6FF-412A-A009-8DB837F37029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6FF-412A-A009-8DB837F37029}"/>
              </c:ext>
            </c:extLst>
          </c:dPt>
          <c:dPt>
            <c:idx val="7"/>
            <c:invertIfNegative val="0"/>
            <c:bubble3D val="0"/>
            <c:spPr>
              <a:solidFill>
                <a:srgbClr val="EEECE1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6FF-412A-A009-8DB837F3702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6FF-412A-A009-8DB837F3702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6FF-412A-A009-8DB837F3702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6FF-412A-A009-8DB837F37029}"/>
              </c:ext>
            </c:extLst>
          </c:dPt>
          <c:dLbls>
            <c:dLbl>
              <c:idx val="0"/>
              <c:layout>
                <c:manualLayout>
                  <c:x val="1.9652957005511919E-3"/>
                  <c:y val="7.572010120341236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FF-412A-A009-8DB837F37029}"/>
                </c:ext>
              </c:extLst>
            </c:dLbl>
            <c:dLbl>
              <c:idx val="1"/>
              <c:layout>
                <c:manualLayout>
                  <c:x val="9.4479842064526683E-4"/>
                  <c:y val="1.0165617870619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FF-412A-A009-8DB837F37029}"/>
                </c:ext>
              </c:extLst>
            </c:dLbl>
            <c:dLbl>
              <c:idx val="2"/>
              <c:layout>
                <c:manualLayout>
                  <c:x val="4.7996909624870082E-3"/>
                  <c:y val="1.2644006725269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FF-412A-A009-8DB837F37029}"/>
                </c:ext>
              </c:extLst>
            </c:dLbl>
            <c:dLbl>
              <c:idx val="3"/>
              <c:layout>
                <c:manualLayout>
                  <c:x val="1.4927596025987842E-3"/>
                  <c:y val="3.0463740850064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FF-412A-A009-8DB837F37029}"/>
                </c:ext>
              </c:extLst>
            </c:dLbl>
            <c:dLbl>
              <c:idx val="4"/>
              <c:layout>
                <c:manualLayout>
                  <c:x val="4.5350871741486263E-4"/>
                  <c:y val="2.3486746786034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FF-412A-A009-8DB837F37029}"/>
                </c:ext>
              </c:extLst>
            </c:dLbl>
            <c:dLbl>
              <c:idx val="5"/>
              <c:layout>
                <c:manualLayout>
                  <c:x val="1.7384728980288455E-3"/>
                  <c:y val="1.7164574480737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FF-412A-A009-8DB837F37029}"/>
                </c:ext>
              </c:extLst>
            </c:dLbl>
            <c:dLbl>
              <c:idx val="6"/>
              <c:layout>
                <c:manualLayout>
                  <c:x val="0"/>
                  <c:y val="1.287343086055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6FF-412A-A009-8DB837F370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'[Balanços RMA SR IND Mirna.xlsx]Ativo SR'!$B$26:$B$31</c:f>
              <c:strCache>
                <c:ptCount val="6"/>
                <c:pt idx="0">
                  <c:v>Clientes</c:v>
                </c:pt>
                <c:pt idx="1">
                  <c:v>Créditos empresa ligada</c:v>
                </c:pt>
                <c:pt idx="2">
                  <c:v>Imobilizado</c:v>
                </c:pt>
                <c:pt idx="3">
                  <c:v>Adiantamentos</c:v>
                </c:pt>
                <c:pt idx="4">
                  <c:v>Estoques</c:v>
                </c:pt>
                <c:pt idx="5">
                  <c:v>Outros créditos</c:v>
                </c:pt>
              </c:strCache>
            </c:strRef>
          </c:cat>
          <c:val>
            <c:numRef>
              <c:f>'[Balanços RMA SR IND Mirna.xlsx]Ativo SR'!$C$26:$C$31</c:f>
              <c:numCache>
                <c:formatCode>_("R$"* #,##0.00_);_("R$"* \(#,##0.00\);_("R$"* "-"??_);_(@_)</c:formatCode>
                <c:ptCount val="6"/>
                <c:pt idx="0">
                  <c:v>1136680</c:v>
                </c:pt>
                <c:pt idx="1">
                  <c:v>255321.88</c:v>
                </c:pt>
                <c:pt idx="2">
                  <c:v>168314.21999999997</c:v>
                </c:pt>
                <c:pt idx="3">
                  <c:v>38908.29</c:v>
                </c:pt>
                <c:pt idx="4">
                  <c:v>24911.99</c:v>
                </c:pt>
                <c:pt idx="5">
                  <c:v>19379.3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6FF-412A-A009-8DB837F370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7627983"/>
        <c:axId val="1842469903"/>
      </c:barChart>
      <c:catAx>
        <c:axId val="976279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2469903"/>
        <c:crosses val="autoZero"/>
        <c:auto val="1"/>
        <c:lblAlgn val="ctr"/>
        <c:lblOffset val="100"/>
        <c:noMultiLvlLbl val="0"/>
      </c:catAx>
      <c:valAx>
        <c:axId val="18424699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9762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21B-425B-8FF3-5DCB616855D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21B-425B-8FF3-5DCB616855D9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21B-425B-8FF3-5DCB616855D9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21B-425B-8FF3-5DCB616855D9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21B-425B-8FF3-5DCB616855D9}"/>
              </c:ext>
            </c:extLst>
          </c:dPt>
          <c:dPt>
            <c:idx val="5"/>
            <c:invertIfNegative val="0"/>
            <c:bubble3D val="0"/>
            <c:spPr>
              <a:solidFill>
                <a:srgbClr val="F79646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21B-425B-8FF3-5DCB616855D9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21B-425B-8FF3-5DCB616855D9}"/>
              </c:ext>
            </c:extLst>
          </c:dPt>
          <c:dPt>
            <c:idx val="7"/>
            <c:invertIfNegative val="0"/>
            <c:bubble3D val="0"/>
            <c:spPr>
              <a:solidFill>
                <a:srgbClr val="EEECE1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21B-425B-8FF3-5DCB616855D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21B-425B-8FF3-5DCB616855D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21B-425B-8FF3-5DCB616855D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21B-425B-8FF3-5DCB616855D9}"/>
              </c:ext>
            </c:extLst>
          </c:dPt>
          <c:dLbls>
            <c:dLbl>
              <c:idx val="0"/>
              <c:layout>
                <c:manualLayout>
                  <c:x val="1.9652957005511919E-3"/>
                  <c:y val="7.572010120341236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1B-425B-8FF3-5DCB616855D9}"/>
                </c:ext>
              </c:extLst>
            </c:dLbl>
            <c:dLbl>
              <c:idx val="1"/>
              <c:layout>
                <c:manualLayout>
                  <c:x val="9.4479842064526683E-4"/>
                  <c:y val="1.0165617870619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1B-425B-8FF3-5DCB616855D9}"/>
                </c:ext>
              </c:extLst>
            </c:dLbl>
            <c:dLbl>
              <c:idx val="2"/>
              <c:layout>
                <c:manualLayout>
                  <c:x val="4.7996909624870082E-3"/>
                  <c:y val="1.2644006725269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21B-425B-8FF3-5DCB616855D9}"/>
                </c:ext>
              </c:extLst>
            </c:dLbl>
            <c:dLbl>
              <c:idx val="3"/>
              <c:layout>
                <c:manualLayout>
                  <c:x val="1.4927596025987842E-3"/>
                  <c:y val="3.04637408500646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1B-425B-8FF3-5DCB616855D9}"/>
                </c:ext>
              </c:extLst>
            </c:dLbl>
            <c:dLbl>
              <c:idx val="4"/>
              <c:layout>
                <c:manualLayout>
                  <c:x val="4.5350871741486263E-4"/>
                  <c:y val="2.3486746786034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21B-425B-8FF3-5DCB616855D9}"/>
                </c:ext>
              </c:extLst>
            </c:dLbl>
            <c:dLbl>
              <c:idx val="5"/>
              <c:layout>
                <c:manualLayout>
                  <c:x val="1.7384728980288455E-3"/>
                  <c:y val="1.7164574480737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1B-425B-8FF3-5DCB616855D9}"/>
                </c:ext>
              </c:extLst>
            </c:dLbl>
            <c:dLbl>
              <c:idx val="6"/>
              <c:layout>
                <c:manualLayout>
                  <c:x val="0"/>
                  <c:y val="1.28734308605533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21B-425B-8FF3-5DCB616855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ource Sans Pro" panose="020B0503030403020204" pitchFamily="34" charset="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'Passivo SR'!$B$23:$B$28</c:f>
              <c:strCache>
                <c:ptCount val="6"/>
                <c:pt idx="0">
                  <c:v>Parcelamentos e empréstimos LP</c:v>
                </c:pt>
                <c:pt idx="1">
                  <c:v>Empréstimos e financiamentos</c:v>
                </c:pt>
                <c:pt idx="2">
                  <c:v>Fornecedores</c:v>
                </c:pt>
                <c:pt idx="3">
                  <c:v>Obrigações Sociais</c:v>
                </c:pt>
                <c:pt idx="4">
                  <c:v>Obrigações Tributárias</c:v>
                </c:pt>
                <c:pt idx="5">
                  <c:v>Outras obrigações</c:v>
                </c:pt>
              </c:strCache>
            </c:strRef>
          </c:cat>
          <c:val>
            <c:numRef>
              <c:f>'Passivo SR'!$C$23:$C$28</c:f>
              <c:numCache>
                <c:formatCode>#,##0.00</c:formatCode>
                <c:ptCount val="6"/>
                <c:pt idx="0">
                  <c:v>5109816.29</c:v>
                </c:pt>
                <c:pt idx="1">
                  <c:v>896203.89</c:v>
                </c:pt>
                <c:pt idx="2">
                  <c:v>623450.5</c:v>
                </c:pt>
                <c:pt idx="3">
                  <c:v>407311.7</c:v>
                </c:pt>
                <c:pt idx="4">
                  <c:v>527885.72</c:v>
                </c:pt>
                <c:pt idx="5">
                  <c:v>404823.54000000004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21B-425B-8FF3-5DCB616855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7627983"/>
        <c:axId val="1842469903"/>
      </c:barChart>
      <c:catAx>
        <c:axId val="9762798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42469903"/>
        <c:crosses val="autoZero"/>
        <c:auto val="1"/>
        <c:lblAlgn val="ctr"/>
        <c:lblOffset val="100"/>
        <c:noMultiLvlLbl val="0"/>
      </c:catAx>
      <c:valAx>
        <c:axId val="18424699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crossAx val="97627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2783802968025224E-2"/>
          <c:y val="0.80832128857977237"/>
          <c:w val="0.88797520592944745"/>
          <c:h val="0.162820965770941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Source Sans Pro" panose="020B0503030403020204" pitchFamily="34" charset="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  <a:latin typeface="Source Sans Pro" panose="020B0503030403020204" pitchFamily="34" charset="0"/>
        </a:defRPr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12"/>
          </a:xfrm>
          <a:prstGeom prst="rect">
            <a:avLst/>
          </a:prstGeom>
        </p:spPr>
        <p:txBody>
          <a:bodyPr vert="horz" lIns="95627" tIns="47814" rIns="95627" bIns="4781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5" y="1"/>
            <a:ext cx="2971800" cy="499012"/>
          </a:xfrm>
          <a:prstGeom prst="rect">
            <a:avLst/>
          </a:prstGeom>
        </p:spPr>
        <p:txBody>
          <a:bodyPr vert="horz" lIns="95627" tIns="47814" rIns="95627" bIns="47814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5627" tIns="47814" rIns="95627" bIns="4781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5627" tIns="47814" rIns="95627" bIns="47814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9012"/>
          </a:xfrm>
          <a:prstGeom prst="rect">
            <a:avLst/>
          </a:prstGeom>
        </p:spPr>
        <p:txBody>
          <a:bodyPr vert="horz" lIns="95619" tIns="47809" rIns="95619" bIns="4780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5" y="2"/>
            <a:ext cx="2971800" cy="499012"/>
          </a:xfrm>
          <a:prstGeom prst="rect">
            <a:avLst/>
          </a:prstGeom>
        </p:spPr>
        <p:txBody>
          <a:bodyPr vert="horz" lIns="95619" tIns="47809" rIns="95619" bIns="47809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1244600"/>
            <a:ext cx="4845050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9" tIns="47809" rIns="95619" bIns="478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6363"/>
            <a:ext cx="5486400" cy="3916114"/>
          </a:xfrm>
          <a:prstGeom prst="rect">
            <a:avLst/>
          </a:prstGeom>
        </p:spPr>
        <p:txBody>
          <a:bodyPr vert="horz" lIns="95619" tIns="47809" rIns="95619" bIns="4780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5619" tIns="47809" rIns="95619" bIns="4780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5" y="9446679"/>
            <a:ext cx="2971800" cy="499011"/>
          </a:xfrm>
          <a:prstGeom prst="rect">
            <a:avLst/>
          </a:prstGeom>
        </p:spPr>
        <p:txBody>
          <a:bodyPr vert="horz" lIns="95619" tIns="47809" rIns="95619" bIns="47809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24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49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48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67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30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6969" indent="-29883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9533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73474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51609" indent="-23906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29744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07880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86016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64151" indent="-23906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67245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9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2/9/2021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jp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4CDEFAA1-CB8E-4CD8-9B87-75F92CB2518D}"/>
              </a:ext>
            </a:extLst>
          </p:cNvPr>
          <p:cNvSpPr txBox="1">
            <a:spLocks/>
          </p:cNvSpPr>
          <p:nvPr/>
        </p:nvSpPr>
        <p:spPr>
          <a:xfrm>
            <a:off x="-97276" y="3223740"/>
            <a:ext cx="9906000" cy="1461276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Recuperação Judicial n</a:t>
            </a:r>
            <a:r>
              <a:rPr lang="pt-BR" sz="1600" b="1" baseline="300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 </a:t>
            </a: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5002430-84.2019.8.21.0009</a:t>
            </a:r>
            <a:endParaRPr lang="en-US" sz="16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2ª Vara Cível da Comarca de Carazinho/RS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 err="1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Recuperandas</a:t>
            </a: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 S.R. Orth &amp; Cia Ltda. e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Indústria de Máquinas Agrícolas Carazinho Ltda.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600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Administração Judicial: Brizola e Japur Administração Judicial</a:t>
            </a:r>
          </a:p>
        </p:txBody>
      </p:sp>
    </p:spTree>
    <p:extLst>
      <p:ext uri="{BB962C8B-B14F-4D97-AF65-F5344CB8AC3E}">
        <p14:creationId xmlns:p14="http://schemas.microsoft.com/office/powerpoint/2010/main" val="14147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1972642" y="1737009"/>
            <a:ext cx="6025793" cy="4261284"/>
          </a:xfrm>
          <a:prstGeom prst="roundRect">
            <a:avLst>
              <a:gd name="adj" fmla="val 33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Shape 8742">
            <a:extLst>
              <a:ext uri="{FF2B5EF4-FFF2-40B4-BE49-F238E27FC236}">
                <a16:creationId xmlns:a16="http://schemas.microsoft.com/office/drawing/2014/main" id="{60D2A3F0-66DD-44FB-A540-317CFCA04AD3}"/>
              </a:ext>
            </a:extLst>
          </p:cNvPr>
          <p:cNvSpPr/>
          <p:nvPr/>
        </p:nvSpPr>
        <p:spPr>
          <a:xfrm flipV="1">
            <a:off x="3117682" y="3199975"/>
            <a:ext cx="3670635" cy="32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2848313" y="2335514"/>
            <a:ext cx="4071263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S.R. Orth &amp; Cia Ltda.</a:t>
            </a:r>
            <a:endParaRPr lang="en-US" b="1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3048627" y="2636141"/>
            <a:ext cx="3670637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3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mo"/>
                <a:sym typeface="Arimo"/>
              </a:rPr>
              <a:t>CNPJ: 13.898.661/000-28</a:t>
            </a:r>
            <a:endParaRPr sz="13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mo"/>
              <a:sym typeface="Arimo"/>
            </a:endParaRP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3048628" y="3199975"/>
            <a:ext cx="4317943" cy="2612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Capão do Leão – Carazinho – 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Objeto: fabricação de máquinas e equipamentos para agricultura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Capital Social: R$ 25.000,00</a:t>
            </a:r>
          </a:p>
          <a:p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Sócios: Sandro Roberto Orth (50%) e Douglas Toso (50%)</a:t>
            </a:r>
          </a:p>
          <a:p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Diretores-administradores: Sandro Roberto Orth e Douglas Toso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54392E6B-E772-484D-823C-C418D9E232AE}"/>
              </a:ext>
            </a:extLst>
          </p:cNvPr>
          <p:cNvSpPr txBox="1">
            <a:spLocks/>
          </p:cNvSpPr>
          <p:nvPr/>
        </p:nvSpPr>
        <p:spPr>
          <a:xfrm>
            <a:off x="632298" y="415216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2.2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Gerais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1972642" y="1737009"/>
            <a:ext cx="6025793" cy="4261284"/>
          </a:xfrm>
          <a:prstGeom prst="roundRect">
            <a:avLst>
              <a:gd name="adj" fmla="val 3386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9" name="Shape 8742">
            <a:extLst>
              <a:ext uri="{FF2B5EF4-FFF2-40B4-BE49-F238E27FC236}">
                <a16:creationId xmlns:a16="http://schemas.microsoft.com/office/drawing/2014/main" id="{60D2A3F0-66DD-44FB-A540-317CFCA04AD3}"/>
              </a:ext>
            </a:extLst>
          </p:cNvPr>
          <p:cNvSpPr/>
          <p:nvPr/>
        </p:nvSpPr>
        <p:spPr>
          <a:xfrm flipV="1">
            <a:off x="3048629" y="3209886"/>
            <a:ext cx="3670635" cy="32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2848313" y="2335514"/>
            <a:ext cx="4071263" cy="4045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b="1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Indústrias de Máquinas Agrícolas Carazinho Ltda.</a:t>
            </a:r>
            <a:endParaRPr lang="en-US" b="1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3048627" y="2684266"/>
            <a:ext cx="3670637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3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30.182.682/0001-61</a:t>
            </a:r>
            <a:endParaRPr sz="13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3048627" y="3486260"/>
            <a:ext cx="4317943" cy="26129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lc="http://schemas.openxmlformats.org/drawingml/2006/lockedCanvas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Capão do Leão – Carazinho – 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Objeto: fabricação de máquinas e equipamentos para agricultura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Capital Social: R$ 50.000,00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Sócios: Diogo Toso (50%) e Marly Toso  (50%)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Open Sans" panose="020B0606030504020204" pitchFamily="34" charset="0"/>
              </a:rPr>
              <a:t>Diretores-administradores: Diogo Toso e Marly Toso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32867F3-ABBC-4AA2-83BF-A4539E3384D9}"/>
              </a:ext>
            </a:extLst>
          </p:cNvPr>
          <p:cNvSpPr txBox="1">
            <a:spLocks/>
          </p:cNvSpPr>
          <p:nvPr/>
        </p:nvSpPr>
        <p:spPr>
          <a:xfrm>
            <a:off x="632298" y="415216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2.2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Gerais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298" y="415216"/>
            <a:ext cx="7483153" cy="486355"/>
          </a:xfrm>
        </p:spPr>
        <p:txBody>
          <a:bodyPr/>
          <a:lstStyle/>
          <a:p>
            <a:r>
              <a:rPr lang="en-US" dirty="0"/>
              <a:t>2.3 </a:t>
            </a:r>
            <a:r>
              <a:rPr lang="en-US" dirty="0" err="1"/>
              <a:t>Reunião</a:t>
            </a:r>
            <a:r>
              <a:rPr lang="en-US" dirty="0"/>
              <a:t>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Administração</a:t>
            </a:r>
            <a:endParaRPr lang="en-US" dirty="0"/>
          </a:p>
        </p:txBody>
      </p:sp>
      <p:pic>
        <p:nvPicPr>
          <p:cNvPr id="8" name="Graphic 7" descr="Call center with solid fill">
            <a:extLst>
              <a:ext uri="{FF2B5EF4-FFF2-40B4-BE49-F238E27FC236}">
                <a16:creationId xmlns:a16="http://schemas.microsoft.com/office/drawing/2014/main" id="{5658B8F5-5DC1-44F5-891B-55DA211DAE8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57364" y="2333364"/>
            <a:ext cx="2191272" cy="21912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8EC9BE-F273-438B-8304-CF38BC924AD1}"/>
              </a:ext>
            </a:extLst>
          </p:cNvPr>
          <p:cNvSpPr/>
          <p:nvPr/>
        </p:nvSpPr>
        <p:spPr>
          <a:xfrm>
            <a:off x="632298" y="1051091"/>
            <a:ext cx="8604115" cy="6413551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Nos dias 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08 de outubro e 08 de dezembro de 2020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a Administração Judicial realizou reuniões com os representantes das Devedoras por meio de plataforma eletrônica, de modo a inteirar-se do andamento das atividades empresariais. A reunião foi realizada com os representantes das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Sr. Douglas Toso e com seu advogado, Dr. Roger Pacheco.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faturamento auferido nos últimos meses atingiu os montantes de R$ 238 mil em junho, R$ 401 mil em julho, R$ 477 mil em agosto, R$ 604 mil em setembro e R$ 605 mil em outubro/20. O cenário pode ser considerado favorável no setor agrícola, principalmente em decorrência dos preços das </a:t>
            </a: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comodities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como o leite e a soja.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Inicialmente, o representante das Empresas relatou dificuldade nas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negociações com bancos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sobretudo com os controlados pelo Poder Público, tais como o Banrisul e o Banco do Brasil.  Estes embaraços decorrem de uma longa demora das Instituições para analisarem as propostas das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.                                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Logo na sequência houve relato sobre as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constantes falta de matéria-prima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no mercado,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especial do aço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Ainda, conforme mencionado, o preço sofreu considerável incremento nos últimos meses, de modo que as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optaram por adotar uma estratégia mais conservadora no mercado, deixando de adquirir grandes quantidades de estoque no período analisado.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Ainda, o representante referiu que as Empresas estão buscando ampliar suas parcerias, de modo a ampliar a comercialização de seus produtos no mercado. Nesse sentido, há perspectiva de negociações com possível parceiro internacional (Suíça) especializado em recuperação de áreas degradadas.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As inovações foram divulgadas nas redes socias das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e, de acordo com o noticiado na videoconferência, houve várias inscrições de interessados em participar do projeto, assim como consultas por preço.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relação ao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passivo fiscal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foi confirmado o atraso nos pagamentos, no entanto as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contrataram serviço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assessoria tributária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para realizar análise minuciosa, bem como verificar a possibilidade de compensação dos valores pendentes.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15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298" y="415216"/>
            <a:ext cx="7483153" cy="486355"/>
          </a:xfrm>
        </p:spPr>
        <p:txBody>
          <a:bodyPr/>
          <a:lstStyle/>
          <a:p>
            <a:r>
              <a:rPr lang="en-US" dirty="0"/>
              <a:t>2.3 </a:t>
            </a:r>
            <a:r>
              <a:rPr lang="en-US" dirty="0" err="1"/>
              <a:t>Reunião</a:t>
            </a:r>
            <a:r>
              <a:rPr lang="en-US" dirty="0"/>
              <a:t>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Administração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051091"/>
            <a:ext cx="8604115" cy="3620478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De acordo com os relatos do Dr. Roger Pacheco, as Empresas tiveram avanços significativos nas negociações com a Receita Federal para obter 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parcelamento fiscal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e, inclusive, a tendência é que até o final de 2020 a situação fiscal esteja completamente regularizada.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Por isso, as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esperam ostentar certidões negativas (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CND’s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) no ano de 2021. 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Quanto à aquisição de ativos imobilizados, as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confirmaram ter adquirido bens de pequenos valores, tais como aparelho de solda no valor de R$ 7.500,00.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As despesas correntes 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folha salarial estão sendo adimplidas tempestivamente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. A primeira parcela do 13º salário foi paga no dia 30/11/2020 e a segunda no dia 20/12/2020.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quadro de funcionários teve ligeiro acréscimo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 4 funcionários, de sorte que as Empresas atualmente contam com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21 colaboradores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Por fim, o representante das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acredita que continuará havendo procura pelos implementos fornecidos, todavia demonstrou preocupação quanto ao preço da matéria-prima e a disponibilidade para compra, especialmente do aço.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7" name="Imagem 5">
            <a:extLst>
              <a:ext uri="{FF2B5EF4-FFF2-40B4-BE49-F238E27FC236}">
                <a16:creationId xmlns:a16="http://schemas.microsoft.com/office/drawing/2014/main" id="{3CB72853-DB19-4187-AF45-80D05DB018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78292" y="3649007"/>
            <a:ext cx="3737190" cy="2591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345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36164" y="2125483"/>
            <a:ext cx="435433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20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Perfil dos Credores</a:t>
            </a:r>
          </a:p>
          <a:p>
            <a:pPr>
              <a:lnSpc>
                <a:spcPct val="150000"/>
              </a:lnSpc>
            </a:pPr>
            <a:endParaRPr lang="pt-BR" sz="20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72141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por Classe</a:t>
            </a:r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588776" y="2126592"/>
            <a:ext cx="3750014" cy="1335237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sujeito à Recuperação Judicial atinge a monta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R$ 2.773.443,13.</a:t>
            </a: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quantidade de credores sujeitos ao procedimento recuperatório está resumida nos quadros abaixo:</a:t>
            </a:r>
            <a:endParaRPr lang="pt-BR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Gráfico 1">
            <a:extLst>
              <a:ext uri="{FF2B5EF4-FFF2-40B4-BE49-F238E27FC236}">
                <a16:creationId xmlns:a16="http://schemas.microsoft.com/office/drawing/2014/main" id="{351C22A3-3316-4D9E-9F2E-D12D25F0FB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629438"/>
              </p:ext>
            </p:extLst>
          </p:nvPr>
        </p:nvGraphicFramePr>
        <p:xfrm>
          <a:off x="710079" y="1530827"/>
          <a:ext cx="4794794" cy="4860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C94BE9-FEC5-4068-963E-8673607E0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903361"/>
              </p:ext>
            </p:extLst>
          </p:nvPr>
        </p:nvGraphicFramePr>
        <p:xfrm>
          <a:off x="5774683" y="3820608"/>
          <a:ext cx="3378200" cy="952500"/>
        </p:xfrm>
        <a:graphic>
          <a:graphicData uri="http://schemas.openxmlformats.org/drawingml/2006/table">
            <a:tbl>
              <a:tblPr/>
              <a:tblGrid>
                <a:gridCol w="595780">
                  <a:extLst>
                    <a:ext uri="{9D8B030D-6E8A-4147-A177-3AD203B41FA5}">
                      <a16:colId xmlns:a16="http://schemas.microsoft.com/office/drawing/2014/main" val="1466931425"/>
                    </a:ext>
                  </a:extLst>
                </a:gridCol>
                <a:gridCol w="789092">
                  <a:extLst>
                    <a:ext uri="{9D8B030D-6E8A-4147-A177-3AD203B41FA5}">
                      <a16:colId xmlns:a16="http://schemas.microsoft.com/office/drawing/2014/main" val="3640674412"/>
                    </a:ext>
                  </a:extLst>
                </a:gridCol>
                <a:gridCol w="608456">
                  <a:extLst>
                    <a:ext uri="{9D8B030D-6E8A-4147-A177-3AD203B41FA5}">
                      <a16:colId xmlns:a16="http://schemas.microsoft.com/office/drawing/2014/main" val="3005900663"/>
                    </a:ext>
                  </a:extLst>
                </a:gridCol>
                <a:gridCol w="595780">
                  <a:extLst>
                    <a:ext uri="{9D8B030D-6E8A-4147-A177-3AD203B41FA5}">
                      <a16:colId xmlns:a16="http://schemas.microsoft.com/office/drawing/2014/main" val="1380306033"/>
                    </a:ext>
                  </a:extLst>
                </a:gridCol>
                <a:gridCol w="789092">
                  <a:extLst>
                    <a:ext uri="{9D8B030D-6E8A-4147-A177-3AD203B41FA5}">
                      <a16:colId xmlns:a16="http://schemas.microsoft.com/office/drawing/2014/main" val="317736874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Sr Orth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Nº Credores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Industria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Nº Credores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568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Classe 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Classe III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1969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Classe III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Classe IV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4166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Classe IV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991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551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3.2 </a:t>
            </a:r>
            <a:r>
              <a:rPr lang="pt-BR" dirty="0"/>
              <a:t>Perfil dos Credores –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Sr. Orth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46448" y="5670130"/>
            <a:ext cx="8801737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Acima estão representados 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cinco principais créditos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compõem a lista de credores. Todos os créditos supracitados compõem a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Classe III – Quirografários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e, somados, representam aproximadamente 43% do saldo total da lista de credores.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9000569-EAE0-4248-966D-4342B4CEBF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815065"/>
              </p:ext>
            </p:extLst>
          </p:nvPr>
        </p:nvGraphicFramePr>
        <p:xfrm>
          <a:off x="511650" y="1392683"/>
          <a:ext cx="8882699" cy="407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9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8332321" cy="486355"/>
          </a:xfrm>
        </p:spPr>
        <p:txBody>
          <a:bodyPr/>
          <a:lstStyle/>
          <a:p>
            <a:r>
              <a:rPr lang="en-US" dirty="0"/>
              <a:t>3.2 </a:t>
            </a:r>
            <a:r>
              <a:rPr lang="pt-BR" dirty="0"/>
              <a:t>Perfil dos Credores – </a:t>
            </a:r>
            <a:r>
              <a:rPr lang="pt-BR" sz="20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Indústrias de Máq. Agríc. Carazinho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46448" y="5670130"/>
            <a:ext cx="8801737" cy="573490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Acima estão representados 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cinco principais créditos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compõem a lista de credores. Todos os créditos supracitados compõem a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Classe III – Quirografários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e, somados, representam aproximadamente 65% do saldo total da lista de credores.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9000569-EAE0-4248-966D-4342B4CEBF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3428132"/>
              </p:ext>
            </p:extLst>
          </p:nvPr>
        </p:nvGraphicFramePr>
        <p:xfrm>
          <a:off x="511650" y="1392683"/>
          <a:ext cx="8882699" cy="407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962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1306303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4. ANÁLISE FINANCEIRA</a:t>
            </a:r>
          </a:p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INDÚSTRIA DE MÁQUINAS AGRÍCOLAS CARAZINHO LTDA.</a:t>
            </a:r>
          </a:p>
          <a:p>
            <a:pPr marL="0" indent="0">
              <a:buNone/>
            </a:pPr>
            <a:endParaRPr lang="pt-BR" sz="2800" b="1" kern="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61067" y="1590472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4.1. Ativo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4.2. Passivo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57435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a evolução do saldo das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731012" y="6037707"/>
            <a:ext cx="7952018" cy="44980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ativo.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dezembro/19 e setembro/20 de cada rubrica.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706984"/>
              </p:ext>
            </p:extLst>
          </p:nvPr>
        </p:nvGraphicFramePr>
        <p:xfrm>
          <a:off x="1617104" y="1996213"/>
          <a:ext cx="6207041" cy="3780000"/>
        </p:xfrm>
        <a:graphic>
          <a:graphicData uri="http://schemas.openxmlformats.org/drawingml/2006/table">
            <a:tbl>
              <a:tblPr/>
              <a:tblGrid>
                <a:gridCol w="2482419">
                  <a:extLst>
                    <a:ext uri="{9D8B030D-6E8A-4147-A177-3AD203B41FA5}">
                      <a16:colId xmlns:a16="http://schemas.microsoft.com/office/drawing/2014/main" val="765234755"/>
                    </a:ext>
                  </a:extLst>
                </a:gridCol>
                <a:gridCol w="734541">
                  <a:extLst>
                    <a:ext uri="{9D8B030D-6E8A-4147-A177-3AD203B41FA5}">
                      <a16:colId xmlns:a16="http://schemas.microsoft.com/office/drawing/2014/main" val="3987491479"/>
                    </a:ext>
                  </a:extLst>
                </a:gridCol>
                <a:gridCol w="345604">
                  <a:extLst>
                    <a:ext uri="{9D8B030D-6E8A-4147-A177-3AD203B41FA5}">
                      <a16:colId xmlns:a16="http://schemas.microsoft.com/office/drawing/2014/main" val="3256159901"/>
                    </a:ext>
                  </a:extLst>
                </a:gridCol>
                <a:gridCol w="440854">
                  <a:extLst>
                    <a:ext uri="{9D8B030D-6E8A-4147-A177-3AD203B41FA5}">
                      <a16:colId xmlns:a16="http://schemas.microsoft.com/office/drawing/2014/main" val="3266843956"/>
                    </a:ext>
                  </a:extLst>
                </a:gridCol>
                <a:gridCol w="734541">
                  <a:extLst>
                    <a:ext uri="{9D8B030D-6E8A-4147-A177-3AD203B41FA5}">
                      <a16:colId xmlns:a16="http://schemas.microsoft.com/office/drawing/2014/main" val="1359102285"/>
                    </a:ext>
                  </a:extLst>
                </a:gridCol>
                <a:gridCol w="734541">
                  <a:extLst>
                    <a:ext uri="{9D8B030D-6E8A-4147-A177-3AD203B41FA5}">
                      <a16:colId xmlns:a16="http://schemas.microsoft.com/office/drawing/2014/main" val="4175001933"/>
                    </a:ext>
                  </a:extLst>
                </a:gridCol>
                <a:gridCol w="734541">
                  <a:extLst>
                    <a:ext uri="{9D8B030D-6E8A-4147-A177-3AD203B41FA5}">
                      <a16:colId xmlns:a16="http://schemas.microsoft.com/office/drawing/2014/main" val="42679035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7702" marR="7702" marT="77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512694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1.887.271,93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57%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1.444.721,50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1.375.269,83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1.497.612,95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86580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Disponível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40.192,60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1.663%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860,09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5.868,32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2.279,81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328742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Clientes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1.392.589,32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42%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34%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1.051.340,17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1.011.160,71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1.042.483,77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65552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Impostos a recuperar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436.914,80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349.321,02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322.179,58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401.018,02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012692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Adiantamentos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22.379,09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174%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8.181,35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8.181,35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8.181,35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06343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Outras contas a receber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1.614,22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2.849,82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43631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Estoques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-4.803,88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-111%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33.404,65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25.030,05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43.650,00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53872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1.445.949,05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43%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36%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1.301.341,97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1.285.460,01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1.061.783,81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97273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Créditos a receber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1.412.988,85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42%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36%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1.279.776,07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1.265.733,03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1.041.896,75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905947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Consórcios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6.301,45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6.301,45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6.301,45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6.301,45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01806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Investimentos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667,52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667,52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667,52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667,52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327932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Imobilizado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26.684,20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101%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15.289,90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13.290,90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13.290,90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41456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(-) Depreciação acumulada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-692,97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86%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-692,97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-532,89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-372,81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2539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3.333.220,98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24%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2.746.063,47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2.660.729,84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2.559.396,76</a:t>
                      </a:r>
                    </a:p>
                  </a:txBody>
                  <a:tcPr marL="7702" marR="7702" marT="77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752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75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2" name="TextBox 21"/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D812F22-0ACA-4EDB-B56A-6C977C65B0D1}"/>
              </a:ext>
            </a:extLst>
          </p:cNvPr>
          <p:cNvSpPr txBox="1">
            <a:spLocks/>
          </p:cNvSpPr>
          <p:nvPr/>
        </p:nvSpPr>
        <p:spPr>
          <a:xfrm>
            <a:off x="1312018" y="3225958"/>
            <a:ext cx="1553994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786B810-17FA-463F-8C1F-06C454E07794}"/>
              </a:ext>
            </a:extLst>
          </p:cNvPr>
          <p:cNvSpPr txBox="1">
            <a:spLocks/>
          </p:cNvSpPr>
          <p:nvPr/>
        </p:nvSpPr>
        <p:spPr>
          <a:xfrm>
            <a:off x="4526281" y="685567"/>
            <a:ext cx="4202083" cy="5474318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 Introdução.................................................................................. 3</a:t>
            </a:r>
            <a:endParaRPr lang="en-US" sz="1000" b="1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1.1. Considerações Preliminares............................................ 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1.2. </a:t>
            </a:r>
            <a:r>
              <a:rPr lang="pt-BR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Estágio Processual............................................................. 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1.3. Cronograma Processual................................................... 6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 Informações sobre as </a:t>
            </a:r>
            <a:r>
              <a:rPr lang="pt-BR" sz="1000" b="1" kern="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Recuperandas</a:t>
            </a: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.....................................</a:t>
            </a:r>
            <a:r>
              <a:rPr lang="en-US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 8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2.1. Histórico..............................................................................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9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2.2. Informações Gerais 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10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2.3 Visita à Sede........................................................................ 12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 Créditos ..................................................................................... 15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3.1. Créditos por Classe...........................................................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16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3.2. Perfil dos Credores............................................................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17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 Análise Econômico-Financeira. Ind....................................... 19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4.1. Ativo..................................................................................... 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20</a:t>
            </a:r>
            <a:endParaRPr lang="en-US" sz="1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4.2. Passivo ................................................................................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22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4.3 Demonstração dos Resultados........................................ 24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 Análise Econômico-Financeira SR......................................... 26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5.1. Ativo..................................................................................... </a:t>
            </a:r>
            <a:r>
              <a:rPr lang="en-US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27</a:t>
            </a:r>
            <a:endParaRPr lang="en-US" sz="1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5.2. Passivo ................................................................................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29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5.3  Pendências Contábeis....................................................... 31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 Informações Adicionais ........................................................... 32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6. Registro Fotográfico.................................................................. 34</a:t>
            </a:r>
            <a:endParaRPr lang="pt-BR" sz="10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2CA9D-0C66-4FF6-BCA4-0A7A14CAF6CE}"/>
              </a:ext>
            </a:extLst>
          </p:cNvPr>
          <p:cNvSpPr/>
          <p:nvPr/>
        </p:nvSpPr>
        <p:spPr>
          <a:xfrm>
            <a:off x="640804" y="4014378"/>
            <a:ext cx="8582151" cy="2604816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analisarmos as contas patrimoniais da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é possível constatar que 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 não circulante – créditos a receber de terceiros,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 representa 42% do ativo total e refere-se a valores de empréstimos aos sócios e à Empresa SR. Orth;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Clientes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representam 42% do ativo total da Recuperanda, o que corresponde a R$ 1.392.589,32. Entretanto, a conta praticamente não sofreu movimentação ao longo do dia, demonstrando provável inexistência de liquidez;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saldo negativo de estoques vai de encontro as normas contábeis vigentes, demonstrando provável ausência de conciliação contábil;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Pela análise horizontal, é possível verificar que os ativos circulantes em setembro/20, quando comparado com o dezembro/19, cresceram 24%, com o aumento das seguintes rubricas: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Disponível,  Adiantamentos, Créditos a Receber de terceiros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Imobilizado.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342389"/>
              </p:ext>
            </p:extLst>
          </p:nvPr>
        </p:nvGraphicFramePr>
        <p:xfrm>
          <a:off x="997527" y="1551710"/>
          <a:ext cx="8091055" cy="2462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470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4.2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A94DE-7006-4FB2-8C06-C66400550462}"/>
              </a:ext>
            </a:extLst>
          </p:cNvPr>
          <p:cNvSpPr/>
          <p:nvPr/>
        </p:nvSpPr>
        <p:spPr>
          <a:xfrm>
            <a:off x="731012" y="6037707"/>
            <a:ext cx="7952018" cy="44980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passivo.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dezembro/19 e setembro/20 de cada rubrica.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579061"/>
              </p:ext>
            </p:extLst>
          </p:nvPr>
        </p:nvGraphicFramePr>
        <p:xfrm>
          <a:off x="930997" y="1881006"/>
          <a:ext cx="7262235" cy="4032000"/>
        </p:xfrm>
        <a:graphic>
          <a:graphicData uri="http://schemas.openxmlformats.org/drawingml/2006/table">
            <a:tbl>
              <a:tblPr/>
              <a:tblGrid>
                <a:gridCol w="2833092">
                  <a:extLst>
                    <a:ext uri="{9D8B030D-6E8A-4147-A177-3AD203B41FA5}">
                      <a16:colId xmlns:a16="http://schemas.microsoft.com/office/drawing/2014/main" val="425474029"/>
                    </a:ext>
                  </a:extLst>
                </a:gridCol>
                <a:gridCol w="875099">
                  <a:extLst>
                    <a:ext uri="{9D8B030D-6E8A-4147-A177-3AD203B41FA5}">
                      <a16:colId xmlns:a16="http://schemas.microsoft.com/office/drawing/2014/main" val="2795158108"/>
                    </a:ext>
                  </a:extLst>
                </a:gridCol>
                <a:gridCol w="424626">
                  <a:extLst>
                    <a:ext uri="{9D8B030D-6E8A-4147-A177-3AD203B41FA5}">
                      <a16:colId xmlns:a16="http://schemas.microsoft.com/office/drawing/2014/main" val="4000234920"/>
                    </a:ext>
                  </a:extLst>
                </a:gridCol>
                <a:gridCol w="504121">
                  <a:extLst>
                    <a:ext uri="{9D8B030D-6E8A-4147-A177-3AD203B41FA5}">
                      <a16:colId xmlns:a16="http://schemas.microsoft.com/office/drawing/2014/main" val="2284222462"/>
                    </a:ext>
                  </a:extLst>
                </a:gridCol>
                <a:gridCol w="875099">
                  <a:extLst>
                    <a:ext uri="{9D8B030D-6E8A-4147-A177-3AD203B41FA5}">
                      <a16:colId xmlns:a16="http://schemas.microsoft.com/office/drawing/2014/main" val="2386080846"/>
                    </a:ext>
                  </a:extLst>
                </a:gridCol>
                <a:gridCol w="875099">
                  <a:extLst>
                    <a:ext uri="{9D8B030D-6E8A-4147-A177-3AD203B41FA5}">
                      <a16:colId xmlns:a16="http://schemas.microsoft.com/office/drawing/2014/main" val="1710447667"/>
                    </a:ext>
                  </a:extLst>
                </a:gridCol>
                <a:gridCol w="875099">
                  <a:extLst>
                    <a:ext uri="{9D8B030D-6E8A-4147-A177-3AD203B41FA5}">
                      <a16:colId xmlns:a16="http://schemas.microsoft.com/office/drawing/2014/main" val="131335774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06204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2.283.896,04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69%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35%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1.758.773,07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1.749.248,97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1.695.011,16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62275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Fornecedores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685.625,81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21%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545.283,86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657.093,75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604.234,98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89509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trabalhistas e Sociais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23.464,65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433%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17.551,32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10.977,99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4.404,66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425173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Tributárias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616.929,25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19%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608.484,15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572.293,92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545.798,87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14315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214.007,49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235%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105.175,88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79.641,61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63.892,38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786914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Duplicatas descontadas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584.216,84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18%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23%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341.425,86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393.921,70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476.680,27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92899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Adiantamento de clientes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159.652,00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1589%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140.852,00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35.320,00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41797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1.056.925,29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32%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1.149.535,57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1.113.280,65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1.129.467,79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053478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806.802,44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899.412,72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863.157,80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879.344,94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25595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Dividas ajuizadas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250.122,85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250.122,85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250.122,85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250.122,85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21402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-7.600,35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-97%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-162.245,17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-201.799,78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-265.082,19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53076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Capital 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25.000,00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25.000,00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25.000,00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25.000,00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79215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Lucros (Prejuízos) acumulados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-32.600,35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-294.629,92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-326.886,97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-290.082,19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88799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Resultado do período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107.384,75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100.087,19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62629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3.333.220,98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24%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2.746.063,47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2.660.729,84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2.559.396,76</a:t>
                      </a:r>
                    </a:p>
                  </a:txBody>
                  <a:tcPr marL="7417" marR="7417" marT="74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00977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932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415636" y="3974445"/>
            <a:ext cx="8680739" cy="2123658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passivo total era de R$ 3.340.821,33. Deste valor, verifica-se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a maior obrigação está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concentrada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Empréstimos e Financiamentos de Longo Prazo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representando aproximadamente 34% do passivo total;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Já as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Obrigações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Tributárias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registradas no passivo circulante representam 20%, seguidas da conta de fornecedores com 17,7% das obrigações com terceiros;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da Recuperanda aumentou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24%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quando comparado com 31/12/2019, o que pode ser justificado, essencialmente, pelo aumento das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Obrigações Tributárias e Sociais,  Empréstimos e Financiamentos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Adiantamento de Clientes.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4390873"/>
              </p:ext>
            </p:extLst>
          </p:nvPr>
        </p:nvGraphicFramePr>
        <p:xfrm>
          <a:off x="295564" y="1662112"/>
          <a:ext cx="9319491" cy="198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447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7740415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157DA-93B4-4B70-9FD6-8E17B9ADDE5D}"/>
              </a:ext>
            </a:extLst>
          </p:cNvPr>
          <p:cNvSpPr/>
          <p:nvPr/>
        </p:nvSpPr>
        <p:spPr>
          <a:xfrm>
            <a:off x="729662" y="1250928"/>
            <a:ext cx="8122919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 de Resultado do Exercício  do Grupo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 janeiro até setembro/20: (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valores em R$ mil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9662" y="5790108"/>
            <a:ext cx="86094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a Receita Líquida de Vendas.</a:t>
            </a:r>
            <a:endParaRPr lang="pt-BR" sz="105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FBA509-8D54-49AF-A4C1-360303C11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93256"/>
              </p:ext>
            </p:extLst>
          </p:nvPr>
        </p:nvGraphicFramePr>
        <p:xfrm>
          <a:off x="729662" y="1808305"/>
          <a:ext cx="8688622" cy="3744000"/>
        </p:xfrm>
        <a:graphic>
          <a:graphicData uri="http://schemas.openxmlformats.org/drawingml/2006/table">
            <a:tbl>
              <a:tblPr/>
              <a:tblGrid>
                <a:gridCol w="2201307">
                  <a:extLst>
                    <a:ext uri="{9D8B030D-6E8A-4147-A177-3AD203B41FA5}">
                      <a16:colId xmlns:a16="http://schemas.microsoft.com/office/drawing/2014/main" val="9909728"/>
                    </a:ext>
                  </a:extLst>
                </a:gridCol>
                <a:gridCol w="682069">
                  <a:extLst>
                    <a:ext uri="{9D8B030D-6E8A-4147-A177-3AD203B41FA5}">
                      <a16:colId xmlns:a16="http://schemas.microsoft.com/office/drawing/2014/main" val="2629068009"/>
                    </a:ext>
                  </a:extLst>
                </a:gridCol>
                <a:gridCol w="348694">
                  <a:extLst>
                    <a:ext uri="{9D8B030D-6E8A-4147-A177-3AD203B41FA5}">
                      <a16:colId xmlns:a16="http://schemas.microsoft.com/office/drawing/2014/main" val="2414002041"/>
                    </a:ext>
                  </a:extLst>
                </a:gridCol>
                <a:gridCol w="682069">
                  <a:extLst>
                    <a:ext uri="{9D8B030D-6E8A-4147-A177-3AD203B41FA5}">
                      <a16:colId xmlns:a16="http://schemas.microsoft.com/office/drawing/2014/main" val="287851634"/>
                    </a:ext>
                  </a:extLst>
                </a:gridCol>
                <a:gridCol w="682069">
                  <a:extLst>
                    <a:ext uri="{9D8B030D-6E8A-4147-A177-3AD203B41FA5}">
                      <a16:colId xmlns:a16="http://schemas.microsoft.com/office/drawing/2014/main" val="2253781265"/>
                    </a:ext>
                  </a:extLst>
                </a:gridCol>
                <a:gridCol w="682069">
                  <a:extLst>
                    <a:ext uri="{9D8B030D-6E8A-4147-A177-3AD203B41FA5}">
                      <a16:colId xmlns:a16="http://schemas.microsoft.com/office/drawing/2014/main" val="679695183"/>
                    </a:ext>
                  </a:extLst>
                </a:gridCol>
                <a:gridCol w="682069">
                  <a:extLst>
                    <a:ext uri="{9D8B030D-6E8A-4147-A177-3AD203B41FA5}">
                      <a16:colId xmlns:a16="http://schemas.microsoft.com/office/drawing/2014/main" val="318284943"/>
                    </a:ext>
                  </a:extLst>
                </a:gridCol>
                <a:gridCol w="682069">
                  <a:extLst>
                    <a:ext uri="{9D8B030D-6E8A-4147-A177-3AD203B41FA5}">
                      <a16:colId xmlns:a16="http://schemas.microsoft.com/office/drawing/2014/main" val="2245738381"/>
                    </a:ext>
                  </a:extLst>
                </a:gridCol>
                <a:gridCol w="682069">
                  <a:extLst>
                    <a:ext uri="{9D8B030D-6E8A-4147-A177-3AD203B41FA5}">
                      <a16:colId xmlns:a16="http://schemas.microsoft.com/office/drawing/2014/main" val="874846790"/>
                    </a:ext>
                  </a:extLst>
                </a:gridCol>
                <a:gridCol w="682069">
                  <a:extLst>
                    <a:ext uri="{9D8B030D-6E8A-4147-A177-3AD203B41FA5}">
                      <a16:colId xmlns:a16="http://schemas.microsoft.com/office/drawing/2014/main" val="720218309"/>
                    </a:ext>
                  </a:extLst>
                </a:gridCol>
                <a:gridCol w="682069">
                  <a:extLst>
                    <a:ext uri="{9D8B030D-6E8A-4147-A177-3AD203B41FA5}">
                      <a16:colId xmlns:a16="http://schemas.microsoft.com/office/drawing/2014/main" val="376903348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9247" marR="9247" marT="924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set/2020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ago/2020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jul/2020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jun/2020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mai/2020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abr/2020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mar/2020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fev/2020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jan/2020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0102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 BRUTA DE VENDAS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594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114%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495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397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234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267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201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213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236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326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179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Deduções da receita bruta das vendas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-74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-14%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-65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-18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-31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-15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-16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-21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-26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31243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 LÍQUIDA DE VENDAS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520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430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357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216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237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186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198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215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9299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Custo dos produtos vendidos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-317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-61%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-289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-161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-204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-106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-68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-79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-106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-106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898295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BRUTO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203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39%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141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196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131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118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119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109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194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406407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RECEITAS (DESPESAS)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-262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-50%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-201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-176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-171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-132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-125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-230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-136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-259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35796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Gerais e administrativas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-114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-22%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-106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-93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-114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-71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-53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-47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-144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1073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Despesas com pessoal SR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-95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-18%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-79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-53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-46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-41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-47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-74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-71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-87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8387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Despesas financeiras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-27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-16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-11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-18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-33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-18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-28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3048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Receitas financeiras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4806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IRPJ e CSLL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-26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-23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6456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LUCRO OU PREJUÍZO DO EXERCÍCIO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-58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-11%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-59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-158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-111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-27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-65</a:t>
                      </a:r>
                    </a:p>
                  </a:txBody>
                  <a:tcPr marL="9247" marR="9247" marT="924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3289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83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990038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13F70-1F95-463F-BFDB-8B15297559E4}"/>
              </a:ext>
            </a:extLst>
          </p:cNvPr>
          <p:cNvSpPr/>
          <p:nvPr/>
        </p:nvSpPr>
        <p:spPr>
          <a:xfrm>
            <a:off x="332509" y="1479944"/>
            <a:ext cx="5098474" cy="3874394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bruta de vendas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somou R$ 2.963.299,20, de modo a justificar média mensal de R$ 329.255,47. No ano de 2019, a média mensal foi de R$ 465.486,93, ou seja, 30% maior que os valores no período analisado;</a:t>
            </a: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demonstrativo de resultado das Empresas foi apresentado de forma conjunta, na medida em que a S.R. Orth não teve receitas, somente despesas operacionais e com funcionários;</a:t>
            </a: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O custo da mercadoria vendida representa em média 53% do preço total. Importante ressaltar que o estoque apresentava saldo negativo, sugerindo que as vendas teriam sido superiores às disponibilidades de estoque. Sobre o ponto, esta Equipe Técnica solicitou esclarecimentos;</a:t>
            </a: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Até setembro de 2020, as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apuraram prejuízo contábil acumulado de R$  466.418,38.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 descr="Compounding Growth Histogram">
                <a:extLst>
                  <a:ext uri="{FF2B5EF4-FFF2-40B4-BE49-F238E27FC236}">
                    <a16:creationId xmlns:a16="http://schemas.microsoft.com/office/drawing/2014/main" id="{89539409-FFD6-41D8-A0CB-CF847D724B2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1985028"/>
                  </p:ext>
                </p:extLst>
              </p:nvPr>
            </p:nvGraphicFramePr>
            <p:xfrm>
              <a:off x="5259189" y="2112856"/>
              <a:ext cx="3007119" cy="339699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007119" cy="3396990"/>
                    </a:xfrm>
                    <a:prstGeom prst="rect">
                      <a:avLst/>
                    </a:prstGeom>
                  </am3d:spPr>
                  <am3d:camera>
                    <am3d:pos x="0" y="0" z="6243491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47826" d="1000000"/>
                    <am3d:preTrans dx="0" dy="-29793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23608" ay="-2452288" az="80905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402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Compounding Growth Histogram">
                <a:extLst>
                  <a:ext uri="{FF2B5EF4-FFF2-40B4-BE49-F238E27FC236}">
                    <a16:creationId xmlns:a16="http://schemas.microsoft.com/office/drawing/2014/main" id="{89539409-FFD6-41D8-A0CB-CF847D724B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9189" y="2112856"/>
                <a:ext cx="3007119" cy="33969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43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1306303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5. ANÁLISE FINANCEIRA</a:t>
            </a:r>
          </a:p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SR. ORTH &amp; CIA LTDA.</a:t>
            </a:r>
          </a:p>
          <a:p>
            <a:pPr marL="0" indent="0">
              <a:buNone/>
            </a:pPr>
            <a:endParaRPr lang="pt-BR" sz="2800" b="1" kern="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61067" y="1590472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5.1. Ativo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5.2. Passivo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9255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5.1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a evolução do saldo das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731012" y="6037707"/>
            <a:ext cx="7952018" cy="44980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ativo.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dezembro/19 e setembro/20 de cada rubrica.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524605"/>
              </p:ext>
            </p:extLst>
          </p:nvPr>
        </p:nvGraphicFramePr>
        <p:xfrm>
          <a:off x="1915994" y="2192152"/>
          <a:ext cx="6074011" cy="2930660"/>
        </p:xfrm>
        <a:graphic>
          <a:graphicData uri="http://schemas.openxmlformats.org/drawingml/2006/table">
            <a:tbl>
              <a:tblPr/>
              <a:tblGrid>
                <a:gridCol w="2402203">
                  <a:extLst>
                    <a:ext uri="{9D8B030D-6E8A-4147-A177-3AD203B41FA5}">
                      <a16:colId xmlns:a16="http://schemas.microsoft.com/office/drawing/2014/main" val="22949816"/>
                    </a:ext>
                  </a:extLst>
                </a:gridCol>
                <a:gridCol w="734999">
                  <a:extLst>
                    <a:ext uri="{9D8B030D-6E8A-4147-A177-3AD203B41FA5}">
                      <a16:colId xmlns:a16="http://schemas.microsoft.com/office/drawing/2014/main" val="3006060465"/>
                    </a:ext>
                  </a:extLst>
                </a:gridCol>
                <a:gridCol w="346062">
                  <a:extLst>
                    <a:ext uri="{9D8B030D-6E8A-4147-A177-3AD203B41FA5}">
                      <a16:colId xmlns:a16="http://schemas.microsoft.com/office/drawing/2014/main" val="3485603662"/>
                    </a:ext>
                  </a:extLst>
                </a:gridCol>
                <a:gridCol w="385750">
                  <a:extLst>
                    <a:ext uri="{9D8B030D-6E8A-4147-A177-3AD203B41FA5}">
                      <a16:colId xmlns:a16="http://schemas.microsoft.com/office/drawing/2014/main" val="473336494"/>
                    </a:ext>
                  </a:extLst>
                </a:gridCol>
                <a:gridCol w="734999">
                  <a:extLst>
                    <a:ext uri="{9D8B030D-6E8A-4147-A177-3AD203B41FA5}">
                      <a16:colId xmlns:a16="http://schemas.microsoft.com/office/drawing/2014/main" val="3853089634"/>
                    </a:ext>
                  </a:extLst>
                </a:gridCol>
                <a:gridCol w="734999">
                  <a:extLst>
                    <a:ext uri="{9D8B030D-6E8A-4147-A177-3AD203B41FA5}">
                      <a16:colId xmlns:a16="http://schemas.microsoft.com/office/drawing/2014/main" val="1107840790"/>
                    </a:ext>
                  </a:extLst>
                </a:gridCol>
                <a:gridCol w="734999">
                  <a:extLst>
                    <a:ext uri="{9D8B030D-6E8A-4147-A177-3AD203B41FA5}">
                      <a16:colId xmlns:a16="http://schemas.microsoft.com/office/drawing/2014/main" val="435365599"/>
                    </a:ext>
                  </a:extLst>
                </a:gridCol>
              </a:tblGrid>
              <a:tr h="166543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7931" marR="7931" marT="79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445334"/>
                  </a:ext>
                </a:extLst>
              </a:tr>
              <a:tr h="1665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1.181.307,59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71%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1.180.909,06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1.179.593,68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1.158.524,74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812218"/>
                  </a:ext>
                </a:extLst>
              </a:tr>
              <a:tr h="1586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Disponível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-1.406,43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-157%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-197,09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1.450,25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2.465,44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429360"/>
                  </a:ext>
                </a:extLst>
              </a:tr>
              <a:tr h="1586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Clientes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1.136.680,00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68%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1.136.680,00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1.136.680,00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1.136.680,00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0433281"/>
                  </a:ext>
                </a:extLst>
              </a:tr>
              <a:tr h="1586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Impostos a recuperar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1.742,73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1.504,99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1.227,58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327527"/>
                  </a:ext>
                </a:extLst>
              </a:tr>
              <a:tr h="1586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Adiantamentos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4.545,08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381088"/>
                  </a:ext>
                </a:extLst>
              </a:tr>
              <a:tr h="1586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Outras contas a receber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11.007,71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11.007,71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11.007,71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11.007,71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44308"/>
                  </a:ext>
                </a:extLst>
              </a:tr>
              <a:tr h="1586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Estoques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24.911,99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23.541,86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16.311,47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977586"/>
                  </a:ext>
                </a:extLst>
              </a:tr>
              <a:tr h="1586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Despesas Antecipadas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8.371,59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8.371,59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8.371,59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8.371,59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1799779"/>
                  </a:ext>
                </a:extLst>
              </a:tr>
              <a:tr h="1665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485.520,60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29%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-19%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569.012,13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582.836,99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596.324,45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660366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Créditos a receber empresa grupo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255.321,88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15%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-24%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337.757,61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337.757,61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337.757,61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900165"/>
                  </a:ext>
                </a:extLst>
              </a:tr>
              <a:tr h="1586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Adiantamentos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37.165,56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37.165,56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37.165,56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37.165,56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053565"/>
                  </a:ext>
                </a:extLst>
              </a:tr>
              <a:tr h="1586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Imobilizado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490.395,91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29%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490.395,91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490.095,91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490.095,91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397856"/>
                  </a:ext>
                </a:extLst>
              </a:tr>
              <a:tr h="23633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(-) Depreciação acumulada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-322.081,69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-19%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-322.081,69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-308.756,83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-295.269,37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816757"/>
                  </a:ext>
                </a:extLst>
              </a:tr>
              <a:tr h="1586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Ativo compensado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24.718,94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-7%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25.774,74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26.574,74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26.574,74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237518"/>
                  </a:ext>
                </a:extLst>
              </a:tr>
              <a:tr h="16654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1.666.828,19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1.749.921,19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1.762.430,67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1.754.849,19</a:t>
                      </a:r>
                    </a:p>
                  </a:txBody>
                  <a:tcPr marL="7931" marR="7931" marT="793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607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66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5.1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2CA9D-0C66-4FF6-BCA4-0A7A14CAF6CE}"/>
              </a:ext>
            </a:extLst>
          </p:cNvPr>
          <p:cNvSpPr/>
          <p:nvPr/>
        </p:nvSpPr>
        <p:spPr>
          <a:xfrm>
            <a:off x="710079" y="4374603"/>
            <a:ext cx="8582151" cy="1843069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analisarmos as contas patrimoniais da Recuperanda, foi possível verificar que 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Clientes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representavam 69% do ativo total;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Créditos a Receber com Empresa do Grupo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relativos ao empréstimos da SR Orth representam 16%, seguidos pela conta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Imobilizado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que soma 10% ativo;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Pela análise horizontal foi possível verificar que os ativos circulantes de setembro/20, quando comparado com os de dezembro/19, reduziram 5% em razão da paralisação das operações da SR Orth.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622591"/>
              </p:ext>
            </p:extLst>
          </p:nvPr>
        </p:nvGraphicFramePr>
        <p:xfrm>
          <a:off x="1274618" y="1939637"/>
          <a:ext cx="7564582" cy="207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44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5.2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A94DE-7006-4FB2-8C06-C66400550462}"/>
              </a:ext>
            </a:extLst>
          </p:cNvPr>
          <p:cNvSpPr/>
          <p:nvPr/>
        </p:nvSpPr>
        <p:spPr>
          <a:xfrm>
            <a:off x="731012" y="6037707"/>
            <a:ext cx="7952018" cy="44980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passivo.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dezembro/19 e setembro/20 de cada rubrica.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665270"/>
              </p:ext>
            </p:extLst>
          </p:nvPr>
        </p:nvGraphicFramePr>
        <p:xfrm>
          <a:off x="1816364" y="1836072"/>
          <a:ext cx="6273271" cy="4104000"/>
        </p:xfrm>
        <a:graphic>
          <a:graphicData uri="http://schemas.openxmlformats.org/drawingml/2006/table">
            <a:tbl>
              <a:tblPr/>
              <a:tblGrid>
                <a:gridCol w="2459328">
                  <a:extLst>
                    <a:ext uri="{9D8B030D-6E8A-4147-A177-3AD203B41FA5}">
                      <a16:colId xmlns:a16="http://schemas.microsoft.com/office/drawing/2014/main" val="3491182659"/>
                    </a:ext>
                  </a:extLst>
                </a:gridCol>
                <a:gridCol w="774828">
                  <a:extLst>
                    <a:ext uri="{9D8B030D-6E8A-4147-A177-3AD203B41FA5}">
                      <a16:colId xmlns:a16="http://schemas.microsoft.com/office/drawing/2014/main" val="3034914358"/>
                    </a:ext>
                  </a:extLst>
                </a:gridCol>
                <a:gridCol w="397003">
                  <a:extLst>
                    <a:ext uri="{9D8B030D-6E8A-4147-A177-3AD203B41FA5}">
                      <a16:colId xmlns:a16="http://schemas.microsoft.com/office/drawing/2014/main" val="2146225743"/>
                    </a:ext>
                  </a:extLst>
                </a:gridCol>
                <a:gridCol w="317628">
                  <a:extLst>
                    <a:ext uri="{9D8B030D-6E8A-4147-A177-3AD203B41FA5}">
                      <a16:colId xmlns:a16="http://schemas.microsoft.com/office/drawing/2014/main" val="1396396617"/>
                    </a:ext>
                  </a:extLst>
                </a:gridCol>
                <a:gridCol w="774828">
                  <a:extLst>
                    <a:ext uri="{9D8B030D-6E8A-4147-A177-3AD203B41FA5}">
                      <a16:colId xmlns:a16="http://schemas.microsoft.com/office/drawing/2014/main" val="79961953"/>
                    </a:ext>
                  </a:extLst>
                </a:gridCol>
                <a:gridCol w="774828">
                  <a:extLst>
                    <a:ext uri="{9D8B030D-6E8A-4147-A177-3AD203B41FA5}">
                      <a16:colId xmlns:a16="http://schemas.microsoft.com/office/drawing/2014/main" val="3898332272"/>
                    </a:ext>
                  </a:extLst>
                </a:gridCol>
                <a:gridCol w="774828">
                  <a:extLst>
                    <a:ext uri="{9D8B030D-6E8A-4147-A177-3AD203B41FA5}">
                      <a16:colId xmlns:a16="http://schemas.microsoft.com/office/drawing/2014/main" val="2420381899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147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2.859.675,35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172%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2.777.836,37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2.672.657,37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2.628.187,80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48318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Fornecedores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623.450,50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37%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618.434,00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626.156,56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609.503,25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94066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trabalhistas e Sociais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407.311,70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332.529,43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306.382,48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254.291,10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91159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Tributárias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527.885,72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32%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521.225,61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513.849,41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505.689,21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38212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896.203,89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54%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896.203,89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837.958,89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897.219,08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72692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Títulos a pagar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268.390,62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19%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273.010,52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251.877,11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225.052,24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07177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de impostos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136.432,92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136.432,92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136.432,92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136.432,92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6101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5.109.816,29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307%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5.069.975,04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5.010.192,71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4.750.516,03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85229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105.555,44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105.555,44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105.555,44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105.555,44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94724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de pessoas ligadas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4.525.625,03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272%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4.484.727,98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4.424.145,65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4.164.468,97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26460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longo prazo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453.916,88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453.916,88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453.916,88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453.916,88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859839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 compensado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24.718,94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25.774,74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26.574,74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26.574,74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195113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-6.302.663,45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-378%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12%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-6.097.890,22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-5.920.419,41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-5.623.854,64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2897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Capital 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25.000,00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25.000,00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25.000,00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25.000,00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66914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Ajustes de avaliação patrimonial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34049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Lucros (Prejuízos) acumulados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-6.120.155,32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-367%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-5.942.552,82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-5.642.784,60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-5.648.854,64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997372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Resultado do período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-207.508,13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-12%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-180.337,40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-302.634,81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2554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1.666.828,19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1.749.921,19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1.762.430,67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1.754.849,19</a:t>
                      </a:r>
                    </a:p>
                  </a:txBody>
                  <a:tcPr marL="7208" marR="7208" marT="72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9788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064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5.2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387926" y="4279250"/>
            <a:ext cx="8908471" cy="1843069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passivo total era de R$ 7.869.491,64. Desta quantia, verifica-se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a maior obrigação está concentrada nos empréstimos e parcelamentos de tributos de longo prazo, representando aproximadamente 65% do passivo total;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Também com representatividade nas obrigações da Recuperanda, os empréstimos e financiamentos representam 11% e os fornecedores com 8%;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Através da análise horizontal foi possível verificar que os passivos de setembro/20, quando comparado com os de dezembro/19, aumentaram 8% em função da falta de pagamento das obrigações e encargos sociais e dos empréstimos de longo prazo.</a:t>
            </a:r>
            <a:endParaRPr lang="pt-BR" sz="1100" dirty="0"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5444194"/>
              </p:ext>
            </p:extLst>
          </p:nvPr>
        </p:nvGraphicFramePr>
        <p:xfrm>
          <a:off x="387926" y="1485899"/>
          <a:ext cx="8714510" cy="2531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9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420015" y="2511813"/>
            <a:ext cx="4953000" cy="1454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Estágio Processual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1.3. Cronograma Processual</a:t>
            </a:r>
            <a:endParaRPr lang="en-US" sz="22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5.3 </a:t>
            </a:r>
            <a:r>
              <a:rPr lang="en-US" dirty="0" err="1"/>
              <a:t>Pendências</a:t>
            </a:r>
            <a:r>
              <a:rPr lang="en-US" dirty="0"/>
              <a:t>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Contábeis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893524" y="1796111"/>
            <a:ext cx="4224784" cy="340158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45A7CB3E-6400-4B14-8F7F-706C343EC101}"/>
              </a:ext>
            </a:extLst>
          </p:cNvPr>
          <p:cNvSpPr/>
          <p:nvPr/>
        </p:nvSpPr>
        <p:spPr>
          <a:xfrm>
            <a:off x="1009650" y="2453548"/>
            <a:ext cx="2390775" cy="2390775"/>
          </a:xfrm>
          <a:prstGeom prst="ellipse">
            <a:avLst/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3863974" y="1460112"/>
            <a:ext cx="5487844" cy="4636141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Desde sua nomeação como Administradora Juidicial, esta Equipe Técnica solicita esclarecimentos sobre determniadas práticas contábeis, abaixo delineadas: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mês de setembro, o estoque da Devedora Indústria de Máquinas Agrícolas Carazinho Ltda. era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–R$ 4.803,88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fato que não é compatível com as práticas contábeis vigentes. Significa dizer que a Empresa teria vendido ou produzido mais do que teria em produzido;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As Recuperandas possuem saldos extremamente elevados nas rubricas de clientes, sem que tenham sido constatadas movimentações relevantes desde dezembro de 2019;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Outra constatação relevante está relacionada com os empréstimos entre as Devedoras. Na Industria de Máquinas constam valores a receber no montante de R$ 1.378.189,74, já nos valores a pagar (passivo não circulante) da SR Orth consta o valor de R$ 2.701.096,77, ou seja, uma diferença significativa de R$ 1.322.907,33.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Contudo, até a finalização desta relatório de atividades as justificativas não haviam sido fornecidas pelas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áfico 3" descr="Prancheta Parcialmente Marcada">
            <a:extLst>
              <a:ext uri="{FF2B5EF4-FFF2-40B4-BE49-F238E27FC236}">
                <a16:creationId xmlns:a16="http://schemas.microsoft.com/office/drawing/2014/main" id="{72582488-9FEE-4342-8902-2E2730237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3199" y="2899634"/>
            <a:ext cx="1456465" cy="14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8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6. INFORMAÇÕES ADICIONAIS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2667" y="2890952"/>
            <a:ext cx="42832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6.1. Cumprimento das Obrigações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6.1 </a:t>
            </a:r>
            <a:r>
              <a:rPr lang="en-US" dirty="0" err="1"/>
              <a:t>Cumprimento</a:t>
            </a:r>
            <a:r>
              <a:rPr lang="en-US" dirty="0"/>
              <a:t> das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Obrigações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893524" y="1796111"/>
            <a:ext cx="4224784" cy="340158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2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45A7CB3E-6400-4B14-8F7F-706C343EC101}"/>
              </a:ext>
            </a:extLst>
          </p:cNvPr>
          <p:cNvSpPr/>
          <p:nvPr/>
        </p:nvSpPr>
        <p:spPr>
          <a:xfrm>
            <a:off x="1009650" y="2453548"/>
            <a:ext cx="2390775" cy="2390775"/>
          </a:xfrm>
          <a:prstGeom prst="ellipse">
            <a:avLst/>
          </a:prstGeom>
          <a:noFill/>
          <a:ln w="190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011708" y="1544542"/>
            <a:ext cx="4987737" cy="2858731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05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Na qualidade de auxiliar do Juízo, além de manter os credores informados acerca do andamento das atividades das </a:t>
            </a:r>
            <a:r>
              <a:rPr lang="pt-BR" sz="1100" dirty="0" err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dos trâmites processuais, um dos papeis da equipe de Administração Judicial é o de fiscalizar as atividades das Devedoras, especialmente no que tange ao cumprimento das obrigações que lhe são impostas pela Lei nº 11.101/05.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Em virtude do atual contexto pandêmico, esta Equipe Técnica não realizou inspeção </a:t>
            </a:r>
            <a:r>
              <a:rPr lang="pt-BR" sz="110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in loco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nas dependências das </a:t>
            </a:r>
            <a:r>
              <a:rPr lang="pt-BR" sz="1100" dirty="0" err="1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Recuperandas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 Contudo, realizou conferências virtuais nos dias </a:t>
            </a: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08 de outubro e 08 de dezembro de 2020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momentos em que a administração das Empresas informou que as atividades estavam ocorrendo de acordo com os decretos municipais.</a:t>
            </a:r>
          </a:p>
        </p:txBody>
      </p:sp>
      <p:pic>
        <p:nvPicPr>
          <p:cNvPr id="4" name="Gráfico 3" descr="Checkmark with solid fill">
            <a:extLst>
              <a:ext uri="{FF2B5EF4-FFF2-40B4-BE49-F238E27FC236}">
                <a16:creationId xmlns:a16="http://schemas.microsoft.com/office/drawing/2014/main" id="{72582488-9FEE-4342-8902-2E2730237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473199" y="2899634"/>
            <a:ext cx="1456465" cy="14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7. REGISTRO FOTOGRÁFICO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5048747" y="2609700"/>
            <a:ext cx="3287533" cy="60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7.1. Registro Fotográfico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8275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07975" y="1404748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34</a:t>
            </a:fld>
            <a:endParaRPr lang="en-US" sz="97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Roboto Black" pitchFamily="2" charset="0"/>
                <a:ea typeface="Roboto Black" pitchFamily="2" charset="0"/>
              </a:rPr>
              <a:t>6.1 Registry </a:t>
            </a:r>
            <a:r>
              <a:rPr lang="en-US" sz="26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 dirty="0"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4938"/>
            <a:ext cx="4329113" cy="26035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	</a:t>
            </a:r>
          </a:p>
        </p:txBody>
      </p:sp>
      <p:sp>
        <p:nvSpPr>
          <p:cNvPr id="3" name="AutoShape 2" descr="blob:https://web.whatsapp.com/9fa73f85-9d96-4613-959f-15c8f6959ab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 txBox="1">
            <a:spLocks/>
          </p:cNvSpPr>
          <p:nvPr/>
        </p:nvSpPr>
        <p:spPr>
          <a:xfrm>
            <a:off x="450276" y="1446498"/>
            <a:ext cx="4329113" cy="2603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788" b="0" kern="1200" cap="all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37147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3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	</a:t>
            </a:r>
            <a:endParaRPr lang="pt-BR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1186"/>
          <a:stretch>
            <a:fillRect/>
          </a:stretch>
        </p:blipFill>
        <p:spPr/>
      </p:pic>
      <p:pic>
        <p:nvPicPr>
          <p:cNvPr id="6" name="Espaço Reservado para Imagem 5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1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8299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Pátio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657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35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dirty="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 dirty="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 dirty="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1186"/>
          <a:stretch>
            <a:fillRect/>
          </a:stretch>
        </p:blipFill>
        <p:spPr/>
      </p:pic>
      <p:pic>
        <p:nvPicPr>
          <p:cNvPr id="4" name="Espaço Reservado para Imagem 3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1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01673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097264" y="1471170"/>
            <a:ext cx="5711471" cy="260540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Lançamento</a:t>
            </a:r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DIVULGADO Na </a:t>
            </a:r>
            <a:r>
              <a:rPr lang="en-US" sz="13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página</a:t>
            </a:r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do </a:t>
            </a:r>
            <a:r>
              <a:rPr lang="en-US" sz="1300" b="1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FACEBOOK</a:t>
            </a:r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EMPRESA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3074" name="Picture 2" descr="A imagem pode conter: 1 pessoa, texto que diz &quot;#VEM NOVIDADES SR&quot;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1693"/>
          <a:stretch>
            <a:fillRect/>
          </a:stretch>
        </p:blipFill>
        <p:spPr bwMode="auto">
          <a:xfrm>
            <a:off x="452850" y="1879477"/>
            <a:ext cx="4313238" cy="41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278582" y="3155157"/>
            <a:ext cx="411316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“No dia de ontem 10 de dezembro, recebemos a visita do renomado biólogo e engenheiro agrônomo Fernando Rebello e do pesquisador Ernst Götsch, pai e referência mundial da Agricultura Sintrópica! </a:t>
            </a:r>
          </a:p>
          <a:p>
            <a:pPr algn="just"/>
            <a:endParaRPr lang="pt-BR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</a:endParaRPr>
          </a:p>
          <a:p>
            <a:pPr algn="just"/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Foi dado início no processo colaborativo para desenvolvimento e produção de novos implementos que venham a ajudar na mecanização da agricultura de maneira sustentável e com extremo cuidado na conservação do solo gerando alta rentabilidade no campo.”</a:t>
            </a:r>
          </a:p>
        </p:txBody>
      </p:sp>
    </p:spTree>
    <p:extLst>
      <p:ext uri="{BB962C8B-B14F-4D97-AF65-F5344CB8AC3E}">
        <p14:creationId xmlns:p14="http://schemas.microsoft.com/office/powerpoint/2010/main" val="4166019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2D751-5B3E-4FF2-807F-D082B5D9A348}"/>
              </a:ext>
            </a:extLst>
          </p:cNvPr>
          <p:cNvSpPr/>
          <p:nvPr/>
        </p:nvSpPr>
        <p:spPr>
          <a:xfrm>
            <a:off x="457201" y="359299"/>
            <a:ext cx="8520544" cy="90024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Diante das informações prestadas, a Administração Judicial requer a juntada deste relatório mensal de atividades,</a:t>
            </a:r>
          </a:p>
          <a:p>
            <a:pPr indent="237668" algn="ctr" defTabSz="237668">
              <a:lnSpc>
                <a:spcPct val="150000"/>
              </a:lnSpc>
            </a:pP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formulado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precipuamente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pelos seguintes profissionais, todos da </a:t>
            </a:r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permanente </a:t>
            </a:r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desta auxiliar do Juízo: 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28179-6754-4FA1-BF3A-9A1693C411D5}"/>
              </a:ext>
            </a:extLst>
          </p:cNvPr>
          <p:cNvSpPr/>
          <p:nvPr/>
        </p:nvSpPr>
        <p:spPr>
          <a:xfrm>
            <a:off x="2154495" y="2632508"/>
            <a:ext cx="2061526" cy="646331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/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Rafael Brizola Marques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Coordenador Geral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76787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9A5E06-D040-452B-B16F-641D04330750}"/>
              </a:ext>
            </a:extLst>
          </p:cNvPr>
          <p:cNvSpPr/>
          <p:nvPr/>
        </p:nvSpPr>
        <p:spPr>
          <a:xfrm>
            <a:off x="1397175" y="5202791"/>
            <a:ext cx="1744153" cy="646331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/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Daniel Kops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096647/O-9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EB6BB41-962D-435E-B7B8-F057041DE934}"/>
              </a:ext>
            </a:extLst>
          </p:cNvPr>
          <p:cNvSpPr/>
          <p:nvPr/>
        </p:nvSpPr>
        <p:spPr>
          <a:xfrm>
            <a:off x="6995097" y="5202791"/>
            <a:ext cx="1512815" cy="646331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/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Mirna Murraro</a:t>
            </a:r>
          </a:p>
          <a:p>
            <a:pPr indent="237668" algn="just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237668" algn="just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64137</a:t>
            </a:r>
          </a:p>
        </p:txBody>
      </p:sp>
      <p:pic>
        <p:nvPicPr>
          <p:cNvPr id="21" name="Imagem 20" descr="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E8F0A727-1B0C-4BE9-BD4E-B0D2400B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54" y="3735515"/>
            <a:ext cx="1467276" cy="14672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1" name="Imagem 30" descr="Foto preta e branca de 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64B2D76D-A14E-4AD1-89A1-743A2FAC2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747" y="1155533"/>
            <a:ext cx="1467276" cy="146662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3" name="Imagem 3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F8C131BA-9EEB-4D5C-AF0D-F394DC2FD4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574" y="3740424"/>
            <a:ext cx="1467277" cy="146727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3CEBF8F4-905D-4DAB-A40A-967E6F4C8C7F}"/>
              </a:ext>
            </a:extLst>
          </p:cNvPr>
          <p:cNvSpPr/>
          <p:nvPr/>
        </p:nvSpPr>
        <p:spPr>
          <a:xfrm>
            <a:off x="4171191" y="5340507"/>
            <a:ext cx="1630660" cy="646331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/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Felipe Camardelli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CRA/RS 31349/O</a:t>
            </a:r>
          </a:p>
        </p:txBody>
      </p:sp>
      <p:pic>
        <p:nvPicPr>
          <p:cNvPr id="6" name="Picture 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6F67BA-7A44-43BE-BBAC-0E29795E23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2796" y="3670847"/>
            <a:ext cx="1429064" cy="146727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Imagem 7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BD866F76-02F6-450A-9EB5-8AC3DE8079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0789" y="1222720"/>
            <a:ext cx="1469455" cy="1468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Rectangle 6">
            <a:extLst>
              <a:ext uri="{FF2B5EF4-FFF2-40B4-BE49-F238E27FC236}">
                <a16:creationId xmlns:a16="http://schemas.microsoft.com/office/drawing/2014/main" id="{9D35D8C8-B043-465B-BC89-06A7BCD6A7B8}"/>
              </a:ext>
            </a:extLst>
          </p:cNvPr>
          <p:cNvSpPr/>
          <p:nvPr/>
        </p:nvSpPr>
        <p:spPr>
          <a:xfrm>
            <a:off x="5309455" y="2675768"/>
            <a:ext cx="2124949" cy="646331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ctr" defTabSz="237668"/>
            <a:r>
              <a:rPr lang="pt-BR" sz="1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Guilherme Falceta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Advogado responsável</a:t>
            </a:r>
          </a:p>
          <a:p>
            <a:pPr indent="237668" algn="ctr" defTabSz="237668"/>
            <a:r>
              <a:rPr lang="pt-BR" sz="12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97.137</a:t>
            </a:r>
          </a:p>
        </p:txBody>
      </p:sp>
    </p:spTree>
    <p:extLst>
      <p:ext uri="{BB962C8B-B14F-4D97-AF65-F5344CB8AC3E}">
        <p14:creationId xmlns:p14="http://schemas.microsoft.com/office/powerpoint/2010/main" val="915357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93CA9B-9786-4F1A-BB1F-48BDBC45C4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78" y="2480707"/>
            <a:ext cx="5028843" cy="189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00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298" y="415216"/>
            <a:ext cx="7483153" cy="486355"/>
          </a:xfrm>
        </p:spPr>
        <p:txBody>
          <a:bodyPr/>
          <a:lstStyle/>
          <a:p>
            <a:r>
              <a:rPr lang="en-US" dirty="0"/>
              <a:t>1.1 </a:t>
            </a:r>
            <a:r>
              <a:rPr lang="en-US" dirty="0" err="1"/>
              <a:t>Considerações</a:t>
            </a:r>
            <a:r>
              <a:rPr lang="en-US" dirty="0"/>
              <a:t>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051091"/>
            <a:ext cx="8604115" cy="5040000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primeiro lugar, cumpre referir as premissas que embasaram este relatório, bem como destacar alguns pontos que esta Equipe Técnica julga pertinentes para uma melhor compreensão do trabalho desenvolvido.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Para esta Equipe Técnica chegar às conclusões apresentadas no presente relatório, entre outros aspectos: (i) foram tomadas como boas e válidas as informações contidas nas demonstrações contábeis da S.R. Orth &amp; Cia Ltda. e da Indústria de Máquinas Agrícolas Carazinho Ltda.., as quais foram fornecidas por seus administradores; e (ii) foram conduzidas discussões com membros integrantes da administração e as operações das referidas sociedades empresárias.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Nenhum dos profissionais que participaram da elaboração deste relatório têm qualquer interesse financeiro nas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ou qualquer relação com quaisquer das partes envolvidas, o que caracteriza a independência desta Equipe Técnica em relação ao presente trabalho.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A administração da  S.R. Orth &amp; Cia Ltda. e Indústria de Máquinas Agrícolas Carazinho Ltda. e seus sócios não impuseram qualquer restrição para que esta Equipe Técnica pudesse: (i) obter todas as informações solicitadas para produzir este relatório; e (ii) chegar de forma independente às conclusões aqui contidas.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Este relatório e as opiniões aqui contidas têm a finalidade de prestar informações a todos os interessados no presente processo, observando o fato de que qualquer leitor deste relatório deve estar ciente das condições que nortearam este trabalho.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Exceto quando expressamente mencionado, os valores indicados neste relatório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estão expressos em reais (R$).</a:t>
            </a:r>
            <a:endParaRPr 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angle 315">
            <a:extLst>
              <a:ext uri="{FF2B5EF4-FFF2-40B4-BE49-F238E27FC236}">
                <a16:creationId xmlns:a16="http://schemas.microsoft.com/office/drawing/2014/main" id="{28FC824D-1364-4FE0-8A8D-062B0915A460}"/>
              </a:ext>
            </a:extLst>
          </p:cNvPr>
          <p:cNvSpPr/>
          <p:nvPr/>
        </p:nvSpPr>
        <p:spPr>
          <a:xfrm>
            <a:off x="573932" y="983687"/>
            <a:ext cx="8594387" cy="5040000"/>
          </a:xfrm>
          <a:prstGeom prst="rect">
            <a:avLst/>
          </a:prstGeom>
          <a:ln>
            <a:noFill/>
          </a:ln>
        </p:spPr>
        <p:txBody>
          <a:bodyPr wrap="square" numCol="2" spcCol="180000">
            <a:no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Trata-se de Recuperação Judicial ajuizada em 21/11/2019 pelas sociedades empresárias  da S.R. Orth &amp; Cia LTDA e Indústria de Máquinas Agrícolas Carazinho LTDA. (Evento 1).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11/12/2019, seguindo a Recomendação n. 57/2019 do Conselho Nacional de Justiça, o Juízo determinou a realização de constatação prévia (Evento 5), cujo laudo pericial foi protocolado nos autos por esta equipe no dia 18/12/2019 (Evento 10).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deferimento do processamento da Recuperação Judicial ocorreu em 24/03/2020, em decisão que nomeou esta equipe para exercer a Administração Judicial.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forma de contagem dos prazos foi definida por meio do despacho do Evento 58.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edital do art. 52, §1º, da Lei 11.101/05 foi publicado em 06/05/2020, dando início ao prazo de 15 dias para os credores apresentarem divergências e habilitações diretamente à Administração Judicial.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Após análise atenta das manifestações dos credores, a Administração Judicial apresentou o relatório de verificação de créditos (Evento 142).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Outrossim, em 03/07/2020 as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apresentaram seu Plano de Recuperação Judicial (Evento 111).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Dessa forma, o edital conjunto contendo a relação de credores formulada pela Administração Judicial e o aviso aos credores sobre o recebimento do plano (art. 7º, §2º, c/c art. 53, parágrafo único, da LRF), foi publicado em 02/09/2020, abrindo-se o prazo de 10 dias para impugnações e 30 dias para objeções.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Apresentadas objeções tempestivas, houve a convocação da assembleia-geral de credores para as datas de 02/03/2021 (1ª convocação) e 16/03/2021 (2ª convocação).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É como se encontra o processo.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2CA0A16-7085-48E8-BE85-BA362481A0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298" y="415216"/>
            <a:ext cx="7483153" cy="486355"/>
          </a:xfrm>
        </p:spPr>
        <p:txBody>
          <a:bodyPr/>
          <a:lstStyle/>
          <a:p>
            <a:r>
              <a:rPr lang="en-US" dirty="0"/>
              <a:t>1.2 </a:t>
            </a:r>
            <a:r>
              <a:rPr lang="en-US" dirty="0" err="1"/>
              <a:t>Estágio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8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5" name="Straight Connector 36">
            <a:extLst>
              <a:ext uri="{FF2B5EF4-FFF2-40B4-BE49-F238E27FC236}">
                <a16:creationId xmlns:a16="http://schemas.microsoft.com/office/drawing/2014/main" id="{69C78807-BE8D-4B92-B4C0-ABDA38AF4AD9}"/>
              </a:ext>
            </a:extLst>
          </p:cNvPr>
          <p:cNvCxnSpPr>
            <a:cxnSpLocks/>
          </p:cNvCxnSpPr>
          <p:nvPr/>
        </p:nvCxnSpPr>
        <p:spPr>
          <a:xfrm flipV="1">
            <a:off x="1394623" y="2376439"/>
            <a:ext cx="9232" cy="1462500"/>
          </a:xfrm>
          <a:prstGeom prst="line">
            <a:avLst/>
          </a:prstGeom>
          <a:ln>
            <a:solidFill>
              <a:srgbClr val="8AC843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5FF0446D-A188-4F0C-AF97-DB19E516BFFB}"/>
              </a:ext>
            </a:extLst>
          </p:cNvPr>
          <p:cNvSpPr txBox="1"/>
          <p:nvPr/>
        </p:nvSpPr>
        <p:spPr>
          <a:xfrm>
            <a:off x="1419830" y="2387299"/>
            <a:ext cx="1013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7" name="Straight Connector 42">
            <a:extLst>
              <a:ext uri="{FF2B5EF4-FFF2-40B4-BE49-F238E27FC236}">
                <a16:creationId xmlns:a16="http://schemas.microsoft.com/office/drawing/2014/main" id="{213E20C7-A334-4358-99C8-9CE58FEE519F}"/>
              </a:ext>
            </a:extLst>
          </p:cNvPr>
          <p:cNvCxnSpPr>
            <a:cxnSpLocks/>
          </p:cNvCxnSpPr>
          <p:nvPr/>
        </p:nvCxnSpPr>
        <p:spPr>
          <a:xfrm flipV="1">
            <a:off x="2903875" y="2359337"/>
            <a:ext cx="0" cy="1601476"/>
          </a:xfrm>
          <a:prstGeom prst="line">
            <a:avLst/>
          </a:prstGeom>
          <a:ln>
            <a:solidFill>
              <a:srgbClr val="92D050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8C3E11BF-5ABD-4B7E-AF67-7C4640CC2005}"/>
              </a:ext>
            </a:extLst>
          </p:cNvPr>
          <p:cNvSpPr txBox="1"/>
          <p:nvPr/>
        </p:nvSpPr>
        <p:spPr>
          <a:xfrm>
            <a:off x="2918213" y="2363995"/>
            <a:ext cx="1191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52, §1º, da LRF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9" name="Straight Connector 46">
            <a:extLst>
              <a:ext uri="{FF2B5EF4-FFF2-40B4-BE49-F238E27FC236}">
                <a16:creationId xmlns:a16="http://schemas.microsoft.com/office/drawing/2014/main" id="{8103DA50-99E5-4777-908D-24B6C25C0E47}"/>
              </a:ext>
            </a:extLst>
          </p:cNvPr>
          <p:cNvCxnSpPr>
            <a:cxnSpLocks/>
            <a:stCxn id="357" idx="0"/>
          </p:cNvCxnSpPr>
          <p:nvPr/>
        </p:nvCxnSpPr>
        <p:spPr>
          <a:xfrm flipH="1" flipV="1">
            <a:off x="4416857" y="2364229"/>
            <a:ext cx="2868" cy="147258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EEB9D0F7-CE1B-4105-8F63-0AB26636C7B0}"/>
              </a:ext>
            </a:extLst>
          </p:cNvPr>
          <p:cNvSpPr txBox="1"/>
          <p:nvPr/>
        </p:nvSpPr>
        <p:spPr>
          <a:xfrm>
            <a:off x="4431316" y="2373231"/>
            <a:ext cx="1429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com o aviso de recebimento do PRJ (art. 53, parágrafo único, da LRF)</a:t>
            </a:r>
          </a:p>
        </p:txBody>
      </p:sp>
      <p:cxnSp>
        <p:nvCxnSpPr>
          <p:cNvPr id="331" name="Straight Connector 52">
            <a:extLst>
              <a:ext uri="{FF2B5EF4-FFF2-40B4-BE49-F238E27FC236}">
                <a16:creationId xmlns:a16="http://schemas.microsoft.com/office/drawing/2014/main" id="{09FE79D4-231B-45F6-97F9-C19B1568440A}"/>
              </a:ext>
            </a:extLst>
          </p:cNvPr>
          <p:cNvCxnSpPr/>
          <p:nvPr/>
        </p:nvCxnSpPr>
        <p:spPr>
          <a:xfrm flipV="1">
            <a:off x="2160093" y="4091628"/>
            <a:ext cx="0" cy="1462500"/>
          </a:xfrm>
          <a:prstGeom prst="line">
            <a:avLst/>
          </a:prstGeom>
          <a:ln>
            <a:solidFill>
              <a:srgbClr val="8AC843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D0BFAEF1-C1CA-4854-B06A-4D1E3E218196}"/>
              </a:ext>
            </a:extLst>
          </p:cNvPr>
          <p:cNvSpPr txBox="1"/>
          <p:nvPr/>
        </p:nvSpPr>
        <p:spPr>
          <a:xfrm>
            <a:off x="2169331" y="4948286"/>
            <a:ext cx="1256220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33" name="Straight Connector 56">
            <a:extLst>
              <a:ext uri="{FF2B5EF4-FFF2-40B4-BE49-F238E27FC236}">
                <a16:creationId xmlns:a16="http://schemas.microsoft.com/office/drawing/2014/main" id="{98600B65-298F-4D10-8F89-741287971E2A}"/>
              </a:ext>
            </a:extLst>
          </p:cNvPr>
          <p:cNvCxnSpPr>
            <a:cxnSpLocks/>
          </p:cNvCxnSpPr>
          <p:nvPr/>
        </p:nvCxnSpPr>
        <p:spPr>
          <a:xfrm flipH="1" flipV="1">
            <a:off x="3660024" y="4065529"/>
            <a:ext cx="7224" cy="1514697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TextBox 333">
            <a:extLst>
              <a:ext uri="{FF2B5EF4-FFF2-40B4-BE49-F238E27FC236}">
                <a16:creationId xmlns:a16="http://schemas.microsoft.com/office/drawing/2014/main" id="{DE77C883-2CE8-4202-866C-A37BD47901B7}"/>
              </a:ext>
            </a:extLst>
          </p:cNvPr>
          <p:cNvSpPr txBox="1"/>
          <p:nvPr/>
        </p:nvSpPr>
        <p:spPr>
          <a:xfrm>
            <a:off x="3665336" y="4948286"/>
            <a:ext cx="1276021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53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36082F1A-EF62-4169-A304-BC87A56BB89C}"/>
              </a:ext>
            </a:extLst>
          </p:cNvPr>
          <p:cNvSpPr txBox="1"/>
          <p:nvPr/>
        </p:nvSpPr>
        <p:spPr>
          <a:xfrm>
            <a:off x="616808" y="4178310"/>
            <a:ext cx="160666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21/11/2019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C999262F-8734-4D39-9CE6-EDB071D30A4B}"/>
              </a:ext>
            </a:extLst>
          </p:cNvPr>
          <p:cNvSpPr txBox="1"/>
          <p:nvPr/>
        </p:nvSpPr>
        <p:spPr>
          <a:xfrm>
            <a:off x="1587832" y="3580386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24/03/2020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CB194C39-7050-4594-AE10-43570A9112C0}"/>
              </a:ext>
            </a:extLst>
          </p:cNvPr>
          <p:cNvSpPr txBox="1"/>
          <p:nvPr/>
        </p:nvSpPr>
        <p:spPr>
          <a:xfrm>
            <a:off x="3176381" y="3580386"/>
            <a:ext cx="977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04/07/2020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4" name="Straight Connector 56">
            <a:extLst>
              <a:ext uri="{FF2B5EF4-FFF2-40B4-BE49-F238E27FC236}">
                <a16:creationId xmlns:a16="http://schemas.microsoft.com/office/drawing/2014/main" id="{2DBC047C-0FEE-44E7-8B60-DC38FD13E898}"/>
              </a:ext>
            </a:extLst>
          </p:cNvPr>
          <p:cNvCxnSpPr>
            <a:cxnSpLocks/>
          </p:cNvCxnSpPr>
          <p:nvPr/>
        </p:nvCxnSpPr>
        <p:spPr>
          <a:xfrm flipV="1">
            <a:off x="5187580" y="4109762"/>
            <a:ext cx="1" cy="1487449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AA326395-AE4C-454D-B426-437805A1C379}"/>
              </a:ext>
            </a:extLst>
          </p:cNvPr>
          <p:cNvSpPr txBox="1"/>
          <p:nvPr/>
        </p:nvSpPr>
        <p:spPr>
          <a:xfrm>
            <a:off x="5190848" y="5117563"/>
            <a:ext cx="1004563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Objeções</a:t>
            </a:r>
          </a:p>
          <a:p>
            <a:r>
              <a:rPr lang="en-US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55 LRF)</a:t>
            </a:r>
            <a:endParaRPr lang="ko-KR" altLang="en-US" sz="1100" b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366" name="Oval 33">
            <a:extLst>
              <a:ext uri="{FF2B5EF4-FFF2-40B4-BE49-F238E27FC236}">
                <a16:creationId xmlns:a16="http://schemas.microsoft.com/office/drawing/2014/main" id="{7A49F761-0C0D-427D-8EA1-D2237F9F188D}"/>
              </a:ext>
            </a:extLst>
          </p:cNvPr>
          <p:cNvSpPr/>
          <p:nvPr/>
        </p:nvSpPr>
        <p:spPr>
          <a:xfrm>
            <a:off x="5762937" y="3841932"/>
            <a:ext cx="297817" cy="299345"/>
          </a:xfrm>
          <a:prstGeom prst="ellipse">
            <a:avLst/>
          </a:prstGeom>
          <a:solidFill>
            <a:srgbClr val="377023"/>
          </a:solidFill>
          <a:ln>
            <a:solidFill>
              <a:srgbClr val="377023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Oval 33">
            <a:extLst>
              <a:ext uri="{FF2B5EF4-FFF2-40B4-BE49-F238E27FC236}">
                <a16:creationId xmlns:a16="http://schemas.microsoft.com/office/drawing/2014/main" id="{ABC9E396-BDDB-4518-98EA-D6AF8FCF9896}"/>
              </a:ext>
            </a:extLst>
          </p:cNvPr>
          <p:cNvSpPr/>
          <p:nvPr/>
        </p:nvSpPr>
        <p:spPr>
          <a:xfrm>
            <a:off x="6532692" y="3836148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Oval 33">
            <a:extLst>
              <a:ext uri="{FF2B5EF4-FFF2-40B4-BE49-F238E27FC236}">
                <a16:creationId xmlns:a16="http://schemas.microsoft.com/office/drawing/2014/main" id="{46E2CFFC-0B88-4995-9BB2-792AA4BA1574}"/>
              </a:ext>
            </a:extLst>
          </p:cNvPr>
          <p:cNvSpPr/>
          <p:nvPr/>
        </p:nvSpPr>
        <p:spPr>
          <a:xfrm>
            <a:off x="7301233" y="3830910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9" name="Straight Connector 56">
            <a:extLst>
              <a:ext uri="{FF2B5EF4-FFF2-40B4-BE49-F238E27FC236}">
                <a16:creationId xmlns:a16="http://schemas.microsoft.com/office/drawing/2014/main" id="{F646A448-157A-4B17-AEAB-ED6D317C2D86}"/>
              </a:ext>
            </a:extLst>
          </p:cNvPr>
          <p:cNvCxnSpPr>
            <a:cxnSpLocks/>
            <a:endCxn id="368" idx="0"/>
          </p:cNvCxnSpPr>
          <p:nvPr/>
        </p:nvCxnSpPr>
        <p:spPr>
          <a:xfrm>
            <a:off x="7439818" y="2409221"/>
            <a:ext cx="10324" cy="1421689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EDE15B24-296E-4263-85C5-356F22AD2EF6}"/>
              </a:ext>
            </a:extLst>
          </p:cNvPr>
          <p:cNvSpPr txBox="1"/>
          <p:nvPr/>
        </p:nvSpPr>
        <p:spPr>
          <a:xfrm>
            <a:off x="5941499" y="2383194"/>
            <a:ext cx="1004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</a:t>
            </a:r>
          </a:p>
          <a:p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56 LRF) – 02/03/2021 (1ª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convocação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16/03/2021 (2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convocação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65CED45-8F91-4582-8803-C08455E10CC6}"/>
              </a:ext>
            </a:extLst>
          </p:cNvPr>
          <p:cNvSpPr txBox="1"/>
          <p:nvPr/>
        </p:nvSpPr>
        <p:spPr>
          <a:xfrm>
            <a:off x="6676526" y="5117563"/>
            <a:ext cx="12137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Concessão da RJ</a:t>
            </a:r>
          </a:p>
          <a:p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D30C1494-FA0B-435E-B5CC-085FEC07ADDF}"/>
              </a:ext>
            </a:extLst>
          </p:cNvPr>
          <p:cNvSpPr txBox="1"/>
          <p:nvPr/>
        </p:nvSpPr>
        <p:spPr>
          <a:xfrm>
            <a:off x="7496334" y="2379967"/>
            <a:ext cx="1445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cxnSp>
        <p:nvCxnSpPr>
          <p:cNvPr id="373" name="Straight Connector 42">
            <a:extLst>
              <a:ext uri="{FF2B5EF4-FFF2-40B4-BE49-F238E27FC236}">
                <a16:creationId xmlns:a16="http://schemas.microsoft.com/office/drawing/2014/main" id="{2657164F-2813-4B69-A6C6-1BEAA62916BD}"/>
              </a:ext>
            </a:extLst>
          </p:cNvPr>
          <p:cNvCxnSpPr>
            <a:cxnSpLocks/>
          </p:cNvCxnSpPr>
          <p:nvPr/>
        </p:nvCxnSpPr>
        <p:spPr>
          <a:xfrm>
            <a:off x="6681600" y="4102712"/>
            <a:ext cx="0" cy="1479423"/>
          </a:xfrm>
          <a:prstGeom prst="line">
            <a:avLst/>
          </a:prstGeom>
          <a:ln w="25400">
            <a:solidFill>
              <a:srgbClr val="A7A7A7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46">
            <a:extLst>
              <a:ext uri="{FF2B5EF4-FFF2-40B4-BE49-F238E27FC236}">
                <a16:creationId xmlns:a16="http://schemas.microsoft.com/office/drawing/2014/main" id="{0A60D836-2CEC-4924-A342-A5D062145BAD}"/>
              </a:ext>
            </a:extLst>
          </p:cNvPr>
          <p:cNvCxnSpPr>
            <a:cxnSpLocks/>
          </p:cNvCxnSpPr>
          <p:nvPr/>
        </p:nvCxnSpPr>
        <p:spPr>
          <a:xfrm flipV="1">
            <a:off x="5900889" y="2420267"/>
            <a:ext cx="0" cy="1441940"/>
          </a:xfrm>
          <a:prstGeom prst="line">
            <a:avLst/>
          </a:prstGeom>
          <a:ln w="25400">
            <a:solidFill>
              <a:srgbClr val="37702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do processo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1852B2DB-C278-4D39-9CCC-69913205509F}"/>
              </a:ext>
            </a:extLst>
          </p:cNvPr>
          <p:cNvSpPr txBox="1"/>
          <p:nvPr/>
        </p:nvSpPr>
        <p:spPr>
          <a:xfrm>
            <a:off x="2420579" y="4178310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06/05/2020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Oval 15">
            <a:extLst>
              <a:ext uri="{FF2B5EF4-FFF2-40B4-BE49-F238E27FC236}">
                <a16:creationId xmlns:a16="http://schemas.microsoft.com/office/drawing/2014/main" id="{D3CC5E86-03E0-431D-9105-D14AA69D2EB9}"/>
              </a:ext>
            </a:extLst>
          </p:cNvPr>
          <p:cNvSpPr/>
          <p:nvPr/>
        </p:nvSpPr>
        <p:spPr>
          <a:xfrm>
            <a:off x="685875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Oval 16">
            <a:extLst>
              <a:ext uri="{FF2B5EF4-FFF2-40B4-BE49-F238E27FC236}">
                <a16:creationId xmlns:a16="http://schemas.microsoft.com/office/drawing/2014/main" id="{8A026150-43C4-4C3D-ABD2-DC4FA533A88C}"/>
              </a:ext>
            </a:extLst>
          </p:cNvPr>
          <p:cNvSpPr/>
          <p:nvPr/>
        </p:nvSpPr>
        <p:spPr>
          <a:xfrm>
            <a:off x="705923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Oval 15">
            <a:extLst>
              <a:ext uri="{FF2B5EF4-FFF2-40B4-BE49-F238E27FC236}">
                <a16:creationId xmlns:a16="http://schemas.microsoft.com/office/drawing/2014/main" id="{6B88BAE5-92BD-49E4-A869-1159AE6B3551}"/>
              </a:ext>
            </a:extLst>
          </p:cNvPr>
          <p:cNvSpPr/>
          <p:nvPr/>
        </p:nvSpPr>
        <p:spPr>
          <a:xfrm>
            <a:off x="6106910" y="389828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Oval 16">
            <a:extLst>
              <a:ext uri="{FF2B5EF4-FFF2-40B4-BE49-F238E27FC236}">
                <a16:creationId xmlns:a16="http://schemas.microsoft.com/office/drawing/2014/main" id="{6E19047A-7940-47C9-92D7-112E86DA9DA2}"/>
              </a:ext>
            </a:extLst>
          </p:cNvPr>
          <p:cNvSpPr/>
          <p:nvPr/>
        </p:nvSpPr>
        <p:spPr>
          <a:xfrm>
            <a:off x="6307399" y="389828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Oval 15">
            <a:extLst>
              <a:ext uri="{FF2B5EF4-FFF2-40B4-BE49-F238E27FC236}">
                <a16:creationId xmlns:a16="http://schemas.microsoft.com/office/drawing/2014/main" id="{48B12D9A-31B6-4105-ADD9-73571C0610A5}"/>
              </a:ext>
            </a:extLst>
          </p:cNvPr>
          <p:cNvSpPr/>
          <p:nvPr/>
        </p:nvSpPr>
        <p:spPr>
          <a:xfrm>
            <a:off x="765123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Oval 16">
            <a:extLst>
              <a:ext uri="{FF2B5EF4-FFF2-40B4-BE49-F238E27FC236}">
                <a16:creationId xmlns:a16="http://schemas.microsoft.com/office/drawing/2014/main" id="{E93C3859-A9A4-477F-A35C-196E63CAFA9C}"/>
              </a:ext>
            </a:extLst>
          </p:cNvPr>
          <p:cNvSpPr/>
          <p:nvPr/>
        </p:nvSpPr>
        <p:spPr>
          <a:xfrm>
            <a:off x="785171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TextBox 19">
            <a:extLst>
              <a:ext uri="{FF2B5EF4-FFF2-40B4-BE49-F238E27FC236}">
                <a16:creationId xmlns:a16="http://schemas.microsoft.com/office/drawing/2014/main" id="{0FC3E8D3-6064-40CA-BF91-EE92CB040D12}"/>
              </a:ext>
            </a:extLst>
          </p:cNvPr>
          <p:cNvSpPr txBox="1"/>
          <p:nvPr/>
        </p:nvSpPr>
        <p:spPr>
          <a:xfrm>
            <a:off x="4669581" y="3580386"/>
            <a:ext cx="1036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02/10/2020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TextBox 19">
            <a:extLst>
              <a:ext uri="{FF2B5EF4-FFF2-40B4-BE49-F238E27FC236}">
                <a16:creationId xmlns:a16="http://schemas.microsoft.com/office/drawing/2014/main" id="{EE262B77-7679-437E-8597-301FB1572735}"/>
              </a:ext>
            </a:extLst>
          </p:cNvPr>
          <p:cNvSpPr txBox="1"/>
          <p:nvPr/>
        </p:nvSpPr>
        <p:spPr>
          <a:xfrm>
            <a:off x="6150288" y="3580386"/>
            <a:ext cx="1067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" name="그룹 1">
            <a:extLst>
              <a:ext uri="{FF2B5EF4-FFF2-40B4-BE49-F238E27FC236}">
                <a16:creationId xmlns:a16="http://schemas.microsoft.com/office/drawing/2014/main" id="{56E3E1C8-13BA-461A-8A78-A54AA2134D9A}"/>
              </a:ext>
            </a:extLst>
          </p:cNvPr>
          <p:cNvGrpSpPr/>
          <p:nvPr/>
        </p:nvGrpSpPr>
        <p:grpSpPr>
          <a:xfrm>
            <a:off x="783882" y="3726871"/>
            <a:ext cx="7650041" cy="447182"/>
            <a:chOff x="940256" y="3599562"/>
            <a:chExt cx="9463719" cy="550375"/>
          </a:xfr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9" name="Oval 2">
              <a:extLst>
                <a:ext uri="{FF2B5EF4-FFF2-40B4-BE49-F238E27FC236}">
                  <a16:creationId xmlns:a16="http://schemas.microsoft.com/office/drawing/2014/main" id="{BE7F8465-D905-4B99-A95E-50755D582B8F}"/>
                </a:ext>
              </a:extLst>
            </p:cNvPr>
            <p:cNvSpPr/>
            <p:nvPr/>
          </p:nvSpPr>
          <p:spPr>
            <a:xfrm>
              <a:off x="940256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Oval 4">
              <a:extLst>
                <a:ext uri="{FF2B5EF4-FFF2-40B4-BE49-F238E27FC236}">
                  <a16:creationId xmlns:a16="http://schemas.microsoft.com/office/drawing/2014/main" id="{318FB5A7-D604-4755-9B48-F815B08ECCEA}"/>
                </a:ext>
              </a:extLst>
            </p:cNvPr>
            <p:cNvSpPr/>
            <p:nvPr/>
          </p:nvSpPr>
          <p:spPr>
            <a:xfrm>
              <a:off x="1228237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Oval 5">
              <a:extLst>
                <a:ext uri="{FF2B5EF4-FFF2-40B4-BE49-F238E27FC236}">
                  <a16:creationId xmlns:a16="http://schemas.microsoft.com/office/drawing/2014/main" id="{8CC17D56-E06F-4B76-8583-51166EA64763}"/>
                </a:ext>
              </a:extLst>
            </p:cNvPr>
            <p:cNvSpPr/>
            <p:nvPr/>
          </p:nvSpPr>
          <p:spPr>
            <a:xfrm>
              <a:off x="1929960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Oval 6">
              <a:extLst>
                <a:ext uri="{FF2B5EF4-FFF2-40B4-BE49-F238E27FC236}">
                  <a16:creationId xmlns:a16="http://schemas.microsoft.com/office/drawing/2014/main" id="{9F1F4587-423B-49B7-8D6A-1475BF585143}"/>
                </a:ext>
              </a:extLst>
            </p:cNvPr>
            <p:cNvSpPr/>
            <p:nvPr/>
          </p:nvSpPr>
          <p:spPr>
            <a:xfrm>
              <a:off x="2532563" y="3810538"/>
              <a:ext cx="216024" cy="2160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Oval 7">
              <a:extLst>
                <a:ext uri="{FF2B5EF4-FFF2-40B4-BE49-F238E27FC236}">
                  <a16:creationId xmlns:a16="http://schemas.microsoft.com/office/drawing/2014/main" id="{39283E58-3CC1-4A9F-BC1B-BC2EADF59242}"/>
                </a:ext>
              </a:extLst>
            </p:cNvPr>
            <p:cNvSpPr/>
            <p:nvPr/>
          </p:nvSpPr>
          <p:spPr>
            <a:xfrm>
              <a:off x="2860504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Oval 8">
              <a:extLst>
                <a:ext uri="{FF2B5EF4-FFF2-40B4-BE49-F238E27FC236}">
                  <a16:creationId xmlns:a16="http://schemas.microsoft.com/office/drawing/2014/main" id="{B8149366-AC1A-4EB9-B254-922B677BC3A2}"/>
                </a:ext>
              </a:extLst>
            </p:cNvPr>
            <p:cNvSpPr/>
            <p:nvPr/>
          </p:nvSpPr>
          <p:spPr>
            <a:xfrm>
              <a:off x="3135166" y="3810538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Oval 9">
              <a:extLst>
                <a:ext uri="{FF2B5EF4-FFF2-40B4-BE49-F238E27FC236}">
                  <a16:creationId xmlns:a16="http://schemas.microsoft.com/office/drawing/2014/main" id="{57E853D5-49EB-4F61-9A17-BB906840EB50}"/>
                </a:ext>
              </a:extLst>
            </p:cNvPr>
            <p:cNvSpPr/>
            <p:nvPr/>
          </p:nvSpPr>
          <p:spPr>
            <a:xfrm>
              <a:off x="3783608" y="3810538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Oval 11">
              <a:extLst>
                <a:ext uri="{FF2B5EF4-FFF2-40B4-BE49-F238E27FC236}">
                  <a16:creationId xmlns:a16="http://schemas.microsoft.com/office/drawing/2014/main" id="{AD615258-6824-4A51-9356-BACBC4BA767E}"/>
                </a:ext>
              </a:extLst>
            </p:cNvPr>
            <p:cNvSpPr/>
            <p:nvPr/>
          </p:nvSpPr>
          <p:spPr>
            <a:xfrm>
              <a:off x="4700833" y="3810538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Oval 12">
              <a:extLst>
                <a:ext uri="{FF2B5EF4-FFF2-40B4-BE49-F238E27FC236}">
                  <a16:creationId xmlns:a16="http://schemas.microsoft.com/office/drawing/2014/main" id="{DD3ECEF0-41F0-44F9-A78A-68C21F4EC69D}"/>
                </a:ext>
              </a:extLst>
            </p:cNvPr>
            <p:cNvSpPr/>
            <p:nvPr/>
          </p:nvSpPr>
          <p:spPr>
            <a:xfrm>
              <a:off x="4975495" y="3810538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Oval 13">
              <a:extLst>
                <a:ext uri="{FF2B5EF4-FFF2-40B4-BE49-F238E27FC236}">
                  <a16:creationId xmlns:a16="http://schemas.microsoft.com/office/drawing/2014/main" id="{72ED4BA9-03E0-4F52-B1F1-3373D83D2C63}"/>
                </a:ext>
              </a:extLst>
            </p:cNvPr>
            <p:cNvSpPr/>
            <p:nvPr/>
          </p:nvSpPr>
          <p:spPr>
            <a:xfrm>
              <a:off x="5663897" y="3810538"/>
              <a:ext cx="216024" cy="216024"/>
            </a:xfrm>
            <a:prstGeom prst="ellipse">
              <a:avLst/>
            </a:prstGeom>
            <a:solidFill>
              <a:schemeClr val="accent2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Oval 15">
              <a:extLst>
                <a:ext uri="{FF2B5EF4-FFF2-40B4-BE49-F238E27FC236}">
                  <a16:creationId xmlns:a16="http://schemas.microsoft.com/office/drawing/2014/main" id="{38BF9ED5-5D2D-4BA6-8B72-632AB792535E}"/>
                </a:ext>
              </a:extLst>
            </p:cNvPr>
            <p:cNvSpPr/>
            <p:nvPr/>
          </p:nvSpPr>
          <p:spPr>
            <a:xfrm>
              <a:off x="6607761" y="3810538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Oval 16">
              <a:extLst>
                <a:ext uri="{FF2B5EF4-FFF2-40B4-BE49-F238E27FC236}">
                  <a16:creationId xmlns:a16="http://schemas.microsoft.com/office/drawing/2014/main" id="{4B0ADB2C-F0A4-4EB8-8F9E-0D6BAF17EA82}"/>
                </a:ext>
              </a:extLst>
            </p:cNvPr>
            <p:cNvSpPr/>
            <p:nvPr/>
          </p:nvSpPr>
          <p:spPr>
            <a:xfrm>
              <a:off x="6855783" y="3810538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2" name="Group 27">
              <a:extLst>
                <a:ext uri="{FF2B5EF4-FFF2-40B4-BE49-F238E27FC236}">
                  <a16:creationId xmlns:a16="http://schemas.microsoft.com/office/drawing/2014/main" id="{4ADE8117-036E-49DE-8941-3069925D6CB8}"/>
                </a:ext>
              </a:extLst>
            </p:cNvPr>
            <p:cNvGrpSpPr/>
            <p:nvPr/>
          </p:nvGrpSpPr>
          <p:grpSpPr>
            <a:xfrm>
              <a:off x="9699146" y="3599562"/>
              <a:ext cx="704829" cy="550375"/>
              <a:chOff x="5605214" y="4422832"/>
              <a:chExt cx="704828" cy="550376"/>
            </a:xfrm>
            <a:grpFill/>
          </p:grpSpPr>
          <p:sp>
            <p:nvSpPr>
              <p:cNvPr id="361" name="Rounded Rectangle 25">
                <a:extLst>
                  <a:ext uri="{FF2B5EF4-FFF2-40B4-BE49-F238E27FC236}">
                    <a16:creationId xmlns:a16="http://schemas.microsoft.com/office/drawing/2014/main" id="{2777167F-6FE5-45F2-9F54-D366B2F27AA6}"/>
                  </a:ext>
                </a:extLst>
              </p:cNvPr>
              <p:cNvSpPr/>
              <p:nvPr/>
            </p:nvSpPr>
            <p:spPr>
              <a:xfrm rot="2624939">
                <a:off x="5605214" y="4422832"/>
                <a:ext cx="682843" cy="180000"/>
              </a:xfrm>
              <a:prstGeom prst="roundRect">
                <a:avLst>
                  <a:gd name="adj" fmla="val 50000"/>
                </a:avLst>
              </a:prstGeom>
              <a:solidFill>
                <a:srgbClr val="A7A7A7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75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Rounded Rectangle 26">
                <a:extLst>
                  <a:ext uri="{FF2B5EF4-FFF2-40B4-BE49-F238E27FC236}">
                    <a16:creationId xmlns:a16="http://schemas.microsoft.com/office/drawing/2014/main" id="{D2C1A0B3-50AF-4444-A6E3-D80CBFFF8151}"/>
                  </a:ext>
                </a:extLst>
              </p:cNvPr>
              <p:cNvSpPr/>
              <p:nvPr/>
            </p:nvSpPr>
            <p:spPr>
              <a:xfrm rot="18900000">
                <a:off x="5627197" y="4793208"/>
                <a:ext cx="682845" cy="180000"/>
              </a:xfrm>
              <a:prstGeom prst="roundRect">
                <a:avLst>
                  <a:gd name="adj" fmla="val 50000"/>
                </a:avLst>
              </a:prstGeom>
              <a:solidFill>
                <a:srgbClr val="A7A7A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975">
                  <a:solidFill>
                    <a:schemeClr val="bg2">
                      <a:lumMod val="10000"/>
                    </a:schemeClr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3" name="Oval 29">
              <a:extLst>
                <a:ext uri="{FF2B5EF4-FFF2-40B4-BE49-F238E27FC236}">
                  <a16:creationId xmlns:a16="http://schemas.microsoft.com/office/drawing/2014/main" id="{3559FD64-85AC-4D46-82D1-90D156264D78}"/>
                </a:ext>
              </a:extLst>
            </p:cNvPr>
            <p:cNvSpPr/>
            <p:nvPr/>
          </p:nvSpPr>
          <p:spPr>
            <a:xfrm>
              <a:off x="1516218" y="3734339"/>
              <a:ext cx="368425" cy="368423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Oval 30">
              <a:extLst>
                <a:ext uri="{FF2B5EF4-FFF2-40B4-BE49-F238E27FC236}">
                  <a16:creationId xmlns:a16="http://schemas.microsoft.com/office/drawing/2014/main" id="{ACE53688-A4D0-4786-9339-C0F19A317068}"/>
                </a:ext>
              </a:extLst>
            </p:cNvPr>
            <p:cNvSpPr/>
            <p:nvPr/>
          </p:nvSpPr>
          <p:spPr>
            <a:xfrm>
              <a:off x="2464929" y="3734339"/>
              <a:ext cx="368425" cy="368423"/>
            </a:xfrm>
            <a:prstGeom prst="ellipse">
              <a:avLst/>
            </a:prstGeom>
            <a:solidFill>
              <a:srgbClr val="88C641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Oval 31">
              <a:extLst>
                <a:ext uri="{FF2B5EF4-FFF2-40B4-BE49-F238E27FC236}">
                  <a16:creationId xmlns:a16="http://schemas.microsoft.com/office/drawing/2014/main" id="{2329FC1A-E925-4112-808B-0F5382929CE6}"/>
                </a:ext>
              </a:extLst>
            </p:cNvPr>
            <p:cNvSpPr/>
            <p:nvPr/>
          </p:nvSpPr>
          <p:spPr>
            <a:xfrm>
              <a:off x="3384605" y="3743132"/>
              <a:ext cx="368425" cy="36842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highlight>
                  <a:srgbClr val="FF9933"/>
                </a:highlight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Oval 33">
              <a:extLst>
                <a:ext uri="{FF2B5EF4-FFF2-40B4-BE49-F238E27FC236}">
                  <a16:creationId xmlns:a16="http://schemas.microsoft.com/office/drawing/2014/main" id="{2B8CB685-DCB8-48EF-9E4D-68B79C242462}"/>
                </a:ext>
              </a:extLst>
            </p:cNvPr>
            <p:cNvSpPr/>
            <p:nvPr/>
          </p:nvSpPr>
          <p:spPr>
            <a:xfrm>
              <a:off x="5253875" y="3734867"/>
              <a:ext cx="368425" cy="3684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Oval 5">
              <a:extLst>
                <a:ext uri="{FF2B5EF4-FFF2-40B4-BE49-F238E27FC236}">
                  <a16:creationId xmlns:a16="http://schemas.microsoft.com/office/drawing/2014/main" id="{AFFEAF0F-7232-42FC-BAD3-0F5E2849A2D7}"/>
                </a:ext>
              </a:extLst>
            </p:cNvPr>
            <p:cNvSpPr/>
            <p:nvPr/>
          </p:nvSpPr>
          <p:spPr>
            <a:xfrm>
              <a:off x="2217941" y="3810543"/>
              <a:ext cx="216024" cy="216024"/>
            </a:xfrm>
            <a:prstGeom prst="ellipse">
              <a:avLst/>
            </a:prstGeom>
            <a:solidFill>
              <a:srgbClr val="84C23D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Oval 9">
              <a:extLst>
                <a:ext uri="{FF2B5EF4-FFF2-40B4-BE49-F238E27FC236}">
                  <a16:creationId xmlns:a16="http://schemas.microsoft.com/office/drawing/2014/main" id="{B4B0CF9E-D91E-4BC3-9BAC-85A4D7CF9BF5}"/>
                </a:ext>
              </a:extLst>
            </p:cNvPr>
            <p:cNvSpPr/>
            <p:nvPr/>
          </p:nvSpPr>
          <p:spPr>
            <a:xfrm>
              <a:off x="4044950" y="3810546"/>
              <a:ext cx="216024" cy="2160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Oval 13">
              <a:extLst>
                <a:ext uri="{FF2B5EF4-FFF2-40B4-BE49-F238E27FC236}">
                  <a16:creationId xmlns:a16="http://schemas.microsoft.com/office/drawing/2014/main" id="{45EA0230-847D-4651-90C7-733E133BBBDF}"/>
                </a:ext>
              </a:extLst>
            </p:cNvPr>
            <p:cNvSpPr/>
            <p:nvPr/>
          </p:nvSpPr>
          <p:spPr>
            <a:xfrm>
              <a:off x="5938551" y="3810546"/>
              <a:ext cx="216024" cy="2160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75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Oval 33">
            <a:extLst>
              <a:ext uri="{FF2B5EF4-FFF2-40B4-BE49-F238E27FC236}">
                <a16:creationId xmlns:a16="http://schemas.microsoft.com/office/drawing/2014/main" id="{EEAC8FC8-576E-40FF-87C7-493990BDF0C3}"/>
              </a:ext>
            </a:extLst>
          </p:cNvPr>
          <p:cNvSpPr/>
          <p:nvPr/>
        </p:nvSpPr>
        <p:spPr>
          <a:xfrm>
            <a:off x="5036296" y="3847360"/>
            <a:ext cx="297818" cy="2993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36">
            <a:extLst>
              <a:ext uri="{FF2B5EF4-FFF2-40B4-BE49-F238E27FC236}">
                <a16:creationId xmlns:a16="http://schemas.microsoft.com/office/drawing/2014/main" id="{C1BC8EAC-5EB6-4D83-9608-64898CADFF15}"/>
              </a:ext>
            </a:extLst>
          </p:cNvPr>
          <p:cNvSpPr txBox="1"/>
          <p:nvPr/>
        </p:nvSpPr>
        <p:spPr>
          <a:xfrm>
            <a:off x="3938841" y="4178310"/>
            <a:ext cx="977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02/09/2020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val 31">
            <a:extLst>
              <a:ext uri="{FF2B5EF4-FFF2-40B4-BE49-F238E27FC236}">
                <a16:creationId xmlns:a16="http://schemas.microsoft.com/office/drawing/2014/main" id="{89EDABA6-31ED-4B64-8DEA-B6933FF85027}"/>
              </a:ext>
            </a:extLst>
          </p:cNvPr>
          <p:cNvSpPr/>
          <p:nvPr/>
        </p:nvSpPr>
        <p:spPr>
          <a:xfrm>
            <a:off x="3503208" y="3838124"/>
            <a:ext cx="297818" cy="299346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 Placeholder 1">
            <a:extLst>
              <a:ext uri="{FF2B5EF4-FFF2-40B4-BE49-F238E27FC236}">
                <a16:creationId xmlns:a16="http://schemas.microsoft.com/office/drawing/2014/main" id="{24BC1DA0-D635-460D-A2D5-798A2B73BA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298" y="415216"/>
            <a:ext cx="7483153" cy="486355"/>
          </a:xfrm>
        </p:spPr>
        <p:txBody>
          <a:bodyPr/>
          <a:lstStyle/>
          <a:p>
            <a:r>
              <a:rPr lang="en-US" dirty="0"/>
              <a:t>1.3 </a:t>
            </a:r>
            <a:r>
              <a:rPr lang="en-US" dirty="0" err="1"/>
              <a:t>Cronograma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BF2F5D97-BC65-416C-A4D1-EF3E2A8E3252}"/>
              </a:ext>
            </a:extLst>
          </p:cNvPr>
          <p:cNvCxnSpPr>
            <a:cxnSpLocks/>
          </p:cNvCxnSpPr>
          <p:nvPr/>
        </p:nvCxnSpPr>
        <p:spPr>
          <a:xfrm>
            <a:off x="5489025" y="2237704"/>
            <a:ext cx="0" cy="1753364"/>
          </a:xfrm>
          <a:prstGeom prst="line">
            <a:avLst/>
          </a:prstGeom>
          <a:ln w="25400">
            <a:solidFill>
              <a:srgbClr val="88C64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66AFF60A-9F44-4D59-881C-FB57053888F2}"/>
              </a:ext>
            </a:extLst>
          </p:cNvPr>
          <p:cNvCxnSpPr>
            <a:cxnSpLocks/>
          </p:cNvCxnSpPr>
          <p:nvPr/>
        </p:nvCxnSpPr>
        <p:spPr>
          <a:xfrm>
            <a:off x="3416259" y="2253821"/>
            <a:ext cx="0" cy="1709330"/>
          </a:xfrm>
          <a:prstGeom prst="line">
            <a:avLst/>
          </a:prstGeom>
          <a:ln w="25400">
            <a:solidFill>
              <a:srgbClr val="88C64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1578B613-2B4A-4818-AAE1-ED5276B34E5A}"/>
              </a:ext>
            </a:extLst>
          </p:cNvPr>
          <p:cNvCxnSpPr>
            <a:cxnSpLocks/>
          </p:cNvCxnSpPr>
          <p:nvPr/>
        </p:nvCxnSpPr>
        <p:spPr>
          <a:xfrm>
            <a:off x="1398334" y="2253821"/>
            <a:ext cx="0" cy="1753364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513291A4-671A-4996-9B75-0F02C5FDA820}"/>
              </a:ext>
            </a:extLst>
          </p:cNvPr>
          <p:cNvCxnSpPr>
            <a:cxnSpLocks/>
          </p:cNvCxnSpPr>
          <p:nvPr/>
        </p:nvCxnSpPr>
        <p:spPr>
          <a:xfrm flipV="1">
            <a:off x="2437240" y="4131740"/>
            <a:ext cx="3521" cy="1638497"/>
          </a:xfrm>
          <a:prstGeom prst="line">
            <a:avLst/>
          </a:prstGeom>
          <a:ln w="25400">
            <a:solidFill>
              <a:srgbClr val="92D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8B4CE6A0-F8C5-4980-8AA5-34351886B877}"/>
              </a:ext>
            </a:extLst>
          </p:cNvPr>
          <p:cNvSpPr txBox="1"/>
          <p:nvPr/>
        </p:nvSpPr>
        <p:spPr>
          <a:xfrm>
            <a:off x="1441959" y="2211453"/>
            <a:ext cx="102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581DC6AD-6DFC-47DE-BC42-7C7519B0C43F}"/>
              </a:ext>
            </a:extLst>
          </p:cNvPr>
          <p:cNvSpPr txBox="1"/>
          <p:nvPr/>
        </p:nvSpPr>
        <p:spPr>
          <a:xfrm>
            <a:off x="4461640" y="5211615"/>
            <a:ext cx="163058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pela Administração Judicial do relatório de verificação de créditos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7F0D65E2-50B1-489C-A6CC-B5C0B70F72C3}"/>
              </a:ext>
            </a:extLst>
          </p:cNvPr>
          <p:cNvSpPr txBox="1"/>
          <p:nvPr/>
        </p:nvSpPr>
        <p:spPr>
          <a:xfrm>
            <a:off x="597285" y="4134258"/>
            <a:ext cx="16066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cs typeface="Arial" panose="020B0604020202020204" pitchFamily="34" charset="0"/>
              </a:rPr>
              <a:t>21/11/2019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Oval 33">
            <a:extLst>
              <a:ext uri="{FF2B5EF4-FFF2-40B4-BE49-F238E27FC236}">
                <a16:creationId xmlns:a16="http://schemas.microsoft.com/office/drawing/2014/main" id="{F75F967D-0174-43CB-B340-E99F9CB8BEC7}"/>
              </a:ext>
            </a:extLst>
          </p:cNvPr>
          <p:cNvSpPr/>
          <p:nvPr/>
        </p:nvSpPr>
        <p:spPr>
          <a:xfrm>
            <a:off x="7441653" y="3819690"/>
            <a:ext cx="297817" cy="299345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Oval 75">
            <a:extLst>
              <a:ext uri="{FF2B5EF4-FFF2-40B4-BE49-F238E27FC236}">
                <a16:creationId xmlns:a16="http://schemas.microsoft.com/office/drawing/2014/main" id="{57AFD584-C3B4-4220-AC80-4B7646D515CA}"/>
              </a:ext>
            </a:extLst>
          </p:cNvPr>
          <p:cNvSpPr/>
          <p:nvPr/>
        </p:nvSpPr>
        <p:spPr>
          <a:xfrm>
            <a:off x="8062345" y="3890714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Oval 75">
            <a:extLst>
              <a:ext uri="{FF2B5EF4-FFF2-40B4-BE49-F238E27FC236}">
                <a16:creationId xmlns:a16="http://schemas.microsoft.com/office/drawing/2014/main" id="{35A0FBEB-6262-459B-A1C1-ADB617D45E57}"/>
              </a:ext>
            </a:extLst>
          </p:cNvPr>
          <p:cNvSpPr/>
          <p:nvPr/>
        </p:nvSpPr>
        <p:spPr>
          <a:xfrm>
            <a:off x="8292746" y="3886467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D25B1227-5EAD-4C8D-A660-11B453E1CF4B}"/>
              </a:ext>
            </a:extLst>
          </p:cNvPr>
          <p:cNvSpPr/>
          <p:nvPr/>
        </p:nvSpPr>
        <p:spPr>
          <a:xfrm>
            <a:off x="7603764" y="2211453"/>
            <a:ext cx="7184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396" name="Oval 33">
            <a:extLst>
              <a:ext uri="{FF2B5EF4-FFF2-40B4-BE49-F238E27FC236}">
                <a16:creationId xmlns:a16="http://schemas.microsoft.com/office/drawing/2014/main" id="{2C4A654F-F0F7-4F6B-BE02-C5635C2083A5}"/>
              </a:ext>
            </a:extLst>
          </p:cNvPr>
          <p:cNvSpPr/>
          <p:nvPr/>
        </p:nvSpPr>
        <p:spPr>
          <a:xfrm>
            <a:off x="5340116" y="3834324"/>
            <a:ext cx="297817" cy="299345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6BAF83DF-4B3A-4ED7-B98F-7D4017ADC8FD}"/>
              </a:ext>
            </a:extLst>
          </p:cNvPr>
          <p:cNvSpPr/>
          <p:nvPr/>
        </p:nvSpPr>
        <p:spPr>
          <a:xfrm>
            <a:off x="5503520" y="2211453"/>
            <a:ext cx="14396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2º edital contendo a relação de credores da Administração Judicial (art. 7º, §1º, LRF)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8EB1AA5B-DFE4-463E-9495-ED8A49410832}"/>
              </a:ext>
            </a:extLst>
          </p:cNvPr>
          <p:cNvCxnSpPr>
            <a:cxnSpLocks/>
          </p:cNvCxnSpPr>
          <p:nvPr/>
        </p:nvCxnSpPr>
        <p:spPr>
          <a:xfrm flipV="1">
            <a:off x="4447625" y="3976760"/>
            <a:ext cx="0" cy="1753364"/>
          </a:xfrm>
          <a:prstGeom prst="line">
            <a:avLst/>
          </a:prstGeom>
          <a:ln w="25400">
            <a:solidFill>
              <a:srgbClr val="88C64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Oval 9">
            <a:extLst>
              <a:ext uri="{FF2B5EF4-FFF2-40B4-BE49-F238E27FC236}">
                <a16:creationId xmlns:a16="http://schemas.microsoft.com/office/drawing/2014/main" id="{3A6CCA59-C2ED-4B21-8ABB-394649396524}"/>
              </a:ext>
            </a:extLst>
          </p:cNvPr>
          <p:cNvSpPr/>
          <p:nvPr/>
        </p:nvSpPr>
        <p:spPr>
          <a:xfrm>
            <a:off x="3604631" y="3903103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A7A7A7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Oval 30">
            <a:extLst>
              <a:ext uri="{FF2B5EF4-FFF2-40B4-BE49-F238E27FC236}">
                <a16:creationId xmlns:a16="http://schemas.microsoft.com/office/drawing/2014/main" id="{56D56C58-9459-42B7-BCAC-05866F86812A}"/>
              </a:ext>
            </a:extLst>
          </p:cNvPr>
          <p:cNvSpPr/>
          <p:nvPr/>
        </p:nvSpPr>
        <p:spPr>
          <a:xfrm>
            <a:off x="2288332" y="3842415"/>
            <a:ext cx="297817" cy="29934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45BCC31E-A046-4424-A115-4932E5020388}"/>
              </a:ext>
            </a:extLst>
          </p:cNvPr>
          <p:cNvSpPr txBox="1"/>
          <p:nvPr/>
        </p:nvSpPr>
        <p:spPr>
          <a:xfrm>
            <a:off x="1949854" y="3623034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06/05/2020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Oval 74">
            <a:extLst>
              <a:ext uri="{FF2B5EF4-FFF2-40B4-BE49-F238E27FC236}">
                <a16:creationId xmlns:a16="http://schemas.microsoft.com/office/drawing/2014/main" id="{7FA0C04A-6F32-43BF-B614-ED669BCA6DFF}"/>
              </a:ext>
            </a:extLst>
          </p:cNvPr>
          <p:cNvSpPr/>
          <p:nvPr/>
        </p:nvSpPr>
        <p:spPr>
          <a:xfrm>
            <a:off x="5691581" y="3900372"/>
            <a:ext cx="174624" cy="175520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Oval 74">
            <a:extLst>
              <a:ext uri="{FF2B5EF4-FFF2-40B4-BE49-F238E27FC236}">
                <a16:creationId xmlns:a16="http://schemas.microsoft.com/office/drawing/2014/main" id="{4F91F2B4-FEBD-4E84-AC3C-51D8A4C45E2F}"/>
              </a:ext>
            </a:extLst>
          </p:cNvPr>
          <p:cNvSpPr/>
          <p:nvPr/>
        </p:nvSpPr>
        <p:spPr>
          <a:xfrm>
            <a:off x="5920285" y="3901733"/>
            <a:ext cx="174624" cy="175520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Oval 74">
            <a:extLst>
              <a:ext uri="{FF2B5EF4-FFF2-40B4-BE49-F238E27FC236}">
                <a16:creationId xmlns:a16="http://schemas.microsoft.com/office/drawing/2014/main" id="{DB380252-8047-488F-AC2D-FD3E64FA2353}"/>
              </a:ext>
            </a:extLst>
          </p:cNvPr>
          <p:cNvSpPr/>
          <p:nvPr/>
        </p:nvSpPr>
        <p:spPr>
          <a:xfrm>
            <a:off x="7810418" y="3890714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Oval 29">
            <a:extLst>
              <a:ext uri="{FF2B5EF4-FFF2-40B4-BE49-F238E27FC236}">
                <a16:creationId xmlns:a16="http://schemas.microsoft.com/office/drawing/2014/main" id="{8E087595-4DC2-4577-BFE1-19F895F92BDC}"/>
              </a:ext>
            </a:extLst>
          </p:cNvPr>
          <p:cNvSpPr/>
          <p:nvPr/>
        </p:nvSpPr>
        <p:spPr>
          <a:xfrm>
            <a:off x="1251178" y="3844802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Oval 9">
            <a:extLst>
              <a:ext uri="{FF2B5EF4-FFF2-40B4-BE49-F238E27FC236}">
                <a16:creationId xmlns:a16="http://schemas.microsoft.com/office/drawing/2014/main" id="{119227F0-DA64-434F-A26E-6C7FE9E9C1E5}"/>
              </a:ext>
            </a:extLst>
          </p:cNvPr>
          <p:cNvSpPr/>
          <p:nvPr/>
        </p:nvSpPr>
        <p:spPr>
          <a:xfrm>
            <a:off x="2629271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Oval 10">
            <a:extLst>
              <a:ext uri="{FF2B5EF4-FFF2-40B4-BE49-F238E27FC236}">
                <a16:creationId xmlns:a16="http://schemas.microsoft.com/office/drawing/2014/main" id="{A5009677-BF98-41FB-AA3D-E7944E39910E}"/>
              </a:ext>
            </a:extLst>
          </p:cNvPr>
          <p:cNvSpPr/>
          <p:nvPr/>
        </p:nvSpPr>
        <p:spPr>
          <a:xfrm>
            <a:off x="3065841" y="3902374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Oval 9">
            <a:extLst>
              <a:ext uri="{FF2B5EF4-FFF2-40B4-BE49-F238E27FC236}">
                <a16:creationId xmlns:a16="http://schemas.microsoft.com/office/drawing/2014/main" id="{A0BE2DBD-A5E9-46FD-8075-9BB2ED69CDA9}"/>
              </a:ext>
            </a:extLst>
          </p:cNvPr>
          <p:cNvSpPr/>
          <p:nvPr/>
        </p:nvSpPr>
        <p:spPr>
          <a:xfrm>
            <a:off x="2841219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Oval 9">
            <a:extLst>
              <a:ext uri="{FF2B5EF4-FFF2-40B4-BE49-F238E27FC236}">
                <a16:creationId xmlns:a16="http://schemas.microsoft.com/office/drawing/2014/main" id="{4A41440F-5ED4-4479-8B08-2984A5503E7B}"/>
              </a:ext>
            </a:extLst>
          </p:cNvPr>
          <p:cNvSpPr/>
          <p:nvPr/>
        </p:nvSpPr>
        <p:spPr>
          <a:xfrm>
            <a:off x="1603543" y="3904399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Oval 10">
            <a:extLst>
              <a:ext uri="{FF2B5EF4-FFF2-40B4-BE49-F238E27FC236}">
                <a16:creationId xmlns:a16="http://schemas.microsoft.com/office/drawing/2014/main" id="{2AE4CE7B-E388-4D88-8BB1-C6E1DA6DB231}"/>
              </a:ext>
            </a:extLst>
          </p:cNvPr>
          <p:cNvSpPr/>
          <p:nvPr/>
        </p:nvSpPr>
        <p:spPr>
          <a:xfrm>
            <a:off x="2049841" y="3908102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Oval 9">
            <a:extLst>
              <a:ext uri="{FF2B5EF4-FFF2-40B4-BE49-F238E27FC236}">
                <a16:creationId xmlns:a16="http://schemas.microsoft.com/office/drawing/2014/main" id="{FAB8CAE0-BFAF-418F-B515-A0AC4540BD67}"/>
              </a:ext>
            </a:extLst>
          </p:cNvPr>
          <p:cNvSpPr/>
          <p:nvPr/>
        </p:nvSpPr>
        <p:spPr>
          <a:xfrm>
            <a:off x="1825219" y="3909263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Oval 33">
            <a:extLst>
              <a:ext uri="{FF2B5EF4-FFF2-40B4-BE49-F238E27FC236}">
                <a16:creationId xmlns:a16="http://schemas.microsoft.com/office/drawing/2014/main" id="{4B597CD9-F975-4617-8B0C-E28DF1C8E89B}"/>
              </a:ext>
            </a:extLst>
          </p:cNvPr>
          <p:cNvSpPr/>
          <p:nvPr/>
        </p:nvSpPr>
        <p:spPr>
          <a:xfrm>
            <a:off x="4315810" y="3831235"/>
            <a:ext cx="297817" cy="299345"/>
          </a:xfrm>
          <a:prstGeom prst="ellipse">
            <a:avLst/>
          </a:prstGeom>
          <a:solidFill>
            <a:srgbClr val="88C641"/>
          </a:solidFill>
          <a:ln>
            <a:solidFill>
              <a:srgbClr val="A7A7A7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734707D8-3375-4A59-B374-AEBCCB651576}"/>
              </a:ext>
            </a:extLst>
          </p:cNvPr>
          <p:cNvSpPr txBox="1"/>
          <p:nvPr/>
        </p:nvSpPr>
        <p:spPr>
          <a:xfrm>
            <a:off x="2456924" y="4971519"/>
            <a:ext cx="1309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1º edital contendo a relação de credores das Devedoras (art. 52, § 1º, da LRF)</a:t>
            </a:r>
          </a:p>
        </p:txBody>
      </p:sp>
      <p:sp>
        <p:nvSpPr>
          <p:cNvPr id="419" name="Oval 33">
            <a:extLst>
              <a:ext uri="{FF2B5EF4-FFF2-40B4-BE49-F238E27FC236}">
                <a16:creationId xmlns:a16="http://schemas.microsoft.com/office/drawing/2014/main" id="{93E0BD17-2A81-4081-BE35-EC13A12AE7A3}"/>
              </a:ext>
            </a:extLst>
          </p:cNvPr>
          <p:cNvSpPr/>
          <p:nvPr/>
        </p:nvSpPr>
        <p:spPr>
          <a:xfrm>
            <a:off x="3271257" y="3840888"/>
            <a:ext cx="297817" cy="299345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Oval 9">
            <a:extLst>
              <a:ext uri="{FF2B5EF4-FFF2-40B4-BE49-F238E27FC236}">
                <a16:creationId xmlns:a16="http://schemas.microsoft.com/office/drawing/2014/main" id="{A5C41771-E0E2-4832-91C6-23846F5DA67D}"/>
              </a:ext>
            </a:extLst>
          </p:cNvPr>
          <p:cNvSpPr/>
          <p:nvPr/>
        </p:nvSpPr>
        <p:spPr>
          <a:xfrm>
            <a:off x="4657490" y="3911131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Oval 10">
            <a:extLst>
              <a:ext uri="{FF2B5EF4-FFF2-40B4-BE49-F238E27FC236}">
                <a16:creationId xmlns:a16="http://schemas.microsoft.com/office/drawing/2014/main" id="{4D4B4530-33B0-49F5-A248-E2DD0EB2C384}"/>
              </a:ext>
            </a:extLst>
          </p:cNvPr>
          <p:cNvSpPr/>
          <p:nvPr/>
        </p:nvSpPr>
        <p:spPr>
          <a:xfrm>
            <a:off x="5094060" y="3909970"/>
            <a:ext cx="174624" cy="175519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Oval 9">
            <a:extLst>
              <a:ext uri="{FF2B5EF4-FFF2-40B4-BE49-F238E27FC236}">
                <a16:creationId xmlns:a16="http://schemas.microsoft.com/office/drawing/2014/main" id="{E266C632-1A5B-4AA6-96B0-524B86F75807}"/>
              </a:ext>
            </a:extLst>
          </p:cNvPr>
          <p:cNvSpPr/>
          <p:nvPr/>
        </p:nvSpPr>
        <p:spPr>
          <a:xfrm>
            <a:off x="4869438" y="3911131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ABDEE751-FB3A-4391-B325-B918A20EF7FF}"/>
              </a:ext>
            </a:extLst>
          </p:cNvPr>
          <p:cNvSpPr/>
          <p:nvPr/>
        </p:nvSpPr>
        <p:spPr>
          <a:xfrm>
            <a:off x="3429159" y="2211453"/>
            <a:ext cx="146331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para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recebimento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Habilitações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Divergências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27B4BE76-D1C4-46AE-84C0-14D92C370AF6}"/>
              </a:ext>
            </a:extLst>
          </p:cNvPr>
          <p:cNvSpPr txBox="1"/>
          <p:nvPr/>
        </p:nvSpPr>
        <p:spPr>
          <a:xfrm>
            <a:off x="6573326" y="5377822"/>
            <a:ext cx="1137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 (art. 8º LFR)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4F6C74D6-ECB7-43ED-87FB-2CA7216F92AA}"/>
              </a:ext>
            </a:extLst>
          </p:cNvPr>
          <p:cNvCxnSpPr>
            <a:cxnSpLocks/>
          </p:cNvCxnSpPr>
          <p:nvPr/>
        </p:nvCxnSpPr>
        <p:spPr>
          <a:xfrm flipV="1">
            <a:off x="6550745" y="3976760"/>
            <a:ext cx="0" cy="1753364"/>
          </a:xfrm>
          <a:prstGeom prst="line">
            <a:avLst/>
          </a:prstGeom>
          <a:ln w="25400">
            <a:solidFill>
              <a:srgbClr val="37702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Oval 33">
            <a:extLst>
              <a:ext uri="{FF2B5EF4-FFF2-40B4-BE49-F238E27FC236}">
                <a16:creationId xmlns:a16="http://schemas.microsoft.com/office/drawing/2014/main" id="{949EE1CE-85E1-4782-8679-7329B7CF10CC}"/>
              </a:ext>
            </a:extLst>
          </p:cNvPr>
          <p:cNvSpPr/>
          <p:nvPr/>
        </p:nvSpPr>
        <p:spPr>
          <a:xfrm>
            <a:off x="6395173" y="3829850"/>
            <a:ext cx="297817" cy="299345"/>
          </a:xfrm>
          <a:prstGeom prst="ellipse">
            <a:avLst/>
          </a:prstGeom>
          <a:solidFill>
            <a:srgbClr val="377023"/>
          </a:solidFill>
          <a:ln>
            <a:solidFill>
              <a:srgbClr val="37702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Oval 74">
            <a:extLst>
              <a:ext uri="{FF2B5EF4-FFF2-40B4-BE49-F238E27FC236}">
                <a16:creationId xmlns:a16="http://schemas.microsoft.com/office/drawing/2014/main" id="{028D4E97-D8C9-46DA-8BF9-0B7A93E78822}"/>
              </a:ext>
            </a:extLst>
          </p:cNvPr>
          <p:cNvSpPr/>
          <p:nvPr/>
        </p:nvSpPr>
        <p:spPr>
          <a:xfrm>
            <a:off x="6143805" y="3901733"/>
            <a:ext cx="174624" cy="175520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Oval 74">
            <a:extLst>
              <a:ext uri="{FF2B5EF4-FFF2-40B4-BE49-F238E27FC236}">
                <a16:creationId xmlns:a16="http://schemas.microsoft.com/office/drawing/2014/main" id="{D9020246-2596-4F08-AB45-BFA9319C6D72}"/>
              </a:ext>
            </a:extLst>
          </p:cNvPr>
          <p:cNvSpPr/>
          <p:nvPr/>
        </p:nvSpPr>
        <p:spPr>
          <a:xfrm>
            <a:off x="6768541" y="3890212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Oval 74">
            <a:extLst>
              <a:ext uri="{FF2B5EF4-FFF2-40B4-BE49-F238E27FC236}">
                <a16:creationId xmlns:a16="http://schemas.microsoft.com/office/drawing/2014/main" id="{A6DAE08D-B3F5-4FBA-AC8B-3DE2AAB43036}"/>
              </a:ext>
            </a:extLst>
          </p:cNvPr>
          <p:cNvSpPr/>
          <p:nvPr/>
        </p:nvSpPr>
        <p:spPr>
          <a:xfrm>
            <a:off x="6997245" y="3891573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Oval 74">
            <a:extLst>
              <a:ext uri="{FF2B5EF4-FFF2-40B4-BE49-F238E27FC236}">
                <a16:creationId xmlns:a16="http://schemas.microsoft.com/office/drawing/2014/main" id="{DADD42E6-A15C-44AF-9633-1FAAA459DE7D}"/>
              </a:ext>
            </a:extLst>
          </p:cNvPr>
          <p:cNvSpPr/>
          <p:nvPr/>
        </p:nvSpPr>
        <p:spPr>
          <a:xfrm>
            <a:off x="7220765" y="3891573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ECEF1B01-6DBA-435D-B4BA-926D3AB9F79A}"/>
              </a:ext>
            </a:extLst>
          </p:cNvPr>
          <p:cNvCxnSpPr>
            <a:cxnSpLocks/>
          </p:cNvCxnSpPr>
          <p:nvPr/>
        </p:nvCxnSpPr>
        <p:spPr>
          <a:xfrm>
            <a:off x="7592145" y="2227544"/>
            <a:ext cx="0" cy="1753364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TextBox 19">
            <a:extLst>
              <a:ext uri="{FF2B5EF4-FFF2-40B4-BE49-F238E27FC236}">
                <a16:creationId xmlns:a16="http://schemas.microsoft.com/office/drawing/2014/main" id="{503B9F40-5758-4227-97EC-BDB7AC947A26}"/>
              </a:ext>
            </a:extLst>
          </p:cNvPr>
          <p:cNvSpPr txBox="1"/>
          <p:nvPr/>
        </p:nvSpPr>
        <p:spPr>
          <a:xfrm>
            <a:off x="2972183" y="4007185"/>
            <a:ext cx="9520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27/05/2020</a:t>
            </a:r>
          </a:p>
          <a:p>
            <a:pPr algn="ctr"/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TextBox 19">
            <a:extLst>
              <a:ext uri="{FF2B5EF4-FFF2-40B4-BE49-F238E27FC236}">
                <a16:creationId xmlns:a16="http://schemas.microsoft.com/office/drawing/2014/main" id="{5EE3C341-A87A-4E5C-AF16-7FAB03C16801}"/>
              </a:ext>
            </a:extLst>
          </p:cNvPr>
          <p:cNvSpPr txBox="1"/>
          <p:nvPr/>
        </p:nvSpPr>
        <p:spPr>
          <a:xfrm>
            <a:off x="3976657" y="3623034"/>
            <a:ext cx="937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08/07/2020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TextBox 19">
            <a:extLst>
              <a:ext uri="{FF2B5EF4-FFF2-40B4-BE49-F238E27FC236}">
                <a16:creationId xmlns:a16="http://schemas.microsoft.com/office/drawing/2014/main" id="{72AA53C9-8A01-44EA-8CCA-B55746DAAC00}"/>
              </a:ext>
            </a:extLst>
          </p:cNvPr>
          <p:cNvSpPr txBox="1"/>
          <p:nvPr/>
        </p:nvSpPr>
        <p:spPr>
          <a:xfrm>
            <a:off x="7092710" y="4134258"/>
            <a:ext cx="1016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</a:t>
            </a:r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Oval 10">
            <a:extLst>
              <a:ext uri="{FF2B5EF4-FFF2-40B4-BE49-F238E27FC236}">
                <a16:creationId xmlns:a16="http://schemas.microsoft.com/office/drawing/2014/main" id="{5A828003-26E4-4AC3-AACF-183F35311694}"/>
              </a:ext>
            </a:extLst>
          </p:cNvPr>
          <p:cNvSpPr/>
          <p:nvPr/>
        </p:nvSpPr>
        <p:spPr>
          <a:xfrm>
            <a:off x="4066913" y="3905440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A7A7A7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Oval 9">
            <a:extLst>
              <a:ext uri="{FF2B5EF4-FFF2-40B4-BE49-F238E27FC236}">
                <a16:creationId xmlns:a16="http://schemas.microsoft.com/office/drawing/2014/main" id="{D1B8D993-B039-45D6-9B24-C16E447A069C}"/>
              </a:ext>
            </a:extLst>
          </p:cNvPr>
          <p:cNvSpPr/>
          <p:nvPr/>
        </p:nvSpPr>
        <p:spPr>
          <a:xfrm>
            <a:off x="3836931" y="3904580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A7A7A7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Rounded Rectangle 25">
            <a:extLst>
              <a:ext uri="{FF2B5EF4-FFF2-40B4-BE49-F238E27FC236}">
                <a16:creationId xmlns:a16="http://schemas.microsoft.com/office/drawing/2014/main" id="{2F78900C-D83B-49D0-B00F-9FDC29BE918A}"/>
              </a:ext>
            </a:extLst>
          </p:cNvPr>
          <p:cNvSpPr/>
          <p:nvPr/>
        </p:nvSpPr>
        <p:spPr>
          <a:xfrm rot="2624939">
            <a:off x="8325602" y="3756503"/>
            <a:ext cx="551980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Rounded Rectangle 26">
            <a:extLst>
              <a:ext uri="{FF2B5EF4-FFF2-40B4-BE49-F238E27FC236}">
                <a16:creationId xmlns:a16="http://schemas.microsoft.com/office/drawing/2014/main" id="{DEDD5689-8517-40C6-8235-517C2BA38A54}"/>
              </a:ext>
            </a:extLst>
          </p:cNvPr>
          <p:cNvSpPr/>
          <p:nvPr/>
        </p:nvSpPr>
        <p:spPr>
          <a:xfrm rot="18900000">
            <a:off x="8343372" y="4057435"/>
            <a:ext cx="551982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975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36">
            <a:extLst>
              <a:ext uri="{FF2B5EF4-FFF2-40B4-BE49-F238E27FC236}">
                <a16:creationId xmlns:a16="http://schemas.microsoft.com/office/drawing/2014/main" id="{4FEEC509-0355-4DBB-9703-908D81A2252F}"/>
              </a:ext>
            </a:extLst>
          </p:cNvPr>
          <p:cNvSpPr txBox="1"/>
          <p:nvPr/>
        </p:nvSpPr>
        <p:spPr>
          <a:xfrm>
            <a:off x="5049539" y="4133413"/>
            <a:ext cx="9778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02/09/2020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36">
            <a:extLst>
              <a:ext uri="{FF2B5EF4-FFF2-40B4-BE49-F238E27FC236}">
                <a16:creationId xmlns:a16="http://schemas.microsoft.com/office/drawing/2014/main" id="{503E8E15-01C3-4E59-A629-E2FAEB372D75}"/>
              </a:ext>
            </a:extLst>
          </p:cNvPr>
          <p:cNvSpPr txBox="1"/>
          <p:nvPr/>
        </p:nvSpPr>
        <p:spPr>
          <a:xfrm>
            <a:off x="6068596" y="3576215"/>
            <a:ext cx="977823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/>
                <a:ea typeface="Source Sans Pro Light"/>
                <a:cs typeface="Arial"/>
              </a:rPr>
              <a:t>16/09/2020</a:t>
            </a:r>
          </a:p>
        </p:txBody>
      </p:sp>
      <p:sp>
        <p:nvSpPr>
          <p:cNvPr id="57" name="Text Placeholder 1">
            <a:extLst>
              <a:ext uri="{FF2B5EF4-FFF2-40B4-BE49-F238E27FC236}">
                <a16:creationId xmlns:a16="http://schemas.microsoft.com/office/drawing/2014/main" id="{CB5F386A-E18A-42E4-8D76-31DADEA46F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298" y="415216"/>
            <a:ext cx="7483153" cy="486355"/>
          </a:xfrm>
        </p:spPr>
        <p:txBody>
          <a:bodyPr/>
          <a:lstStyle/>
          <a:p>
            <a:r>
              <a:rPr lang="en-US" dirty="0"/>
              <a:t>1.3 </a:t>
            </a:r>
            <a:r>
              <a:rPr lang="en-US" dirty="0" err="1"/>
              <a:t>Cronograma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AS RECUPERANDAS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61067" y="1590472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2.1. Histórico das Empresas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2.2. Informações Gerais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2.3. Reunião com a Administração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2.4. Impactos da Covid-19</a:t>
            </a:r>
          </a:p>
          <a:p>
            <a:pPr>
              <a:lnSpc>
                <a:spcPct val="150000"/>
              </a:lnSpc>
            </a:pPr>
            <a:endParaRPr lang="pt-BR" sz="22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lock Arc 25">
            <a:extLst>
              <a:ext uri="{FF2B5EF4-FFF2-40B4-BE49-F238E27FC236}">
                <a16:creationId xmlns:a16="http://schemas.microsoft.com/office/drawing/2014/main" id="{6C5A5EE6-212F-4985-B829-0439F05DBE11}"/>
              </a:ext>
            </a:extLst>
          </p:cNvPr>
          <p:cNvSpPr/>
          <p:nvPr/>
        </p:nvSpPr>
        <p:spPr>
          <a:xfrm flipV="1">
            <a:off x="580816" y="2723414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E0CF2256-C44C-419A-84A0-BBF3AFE0D812}"/>
              </a:ext>
            </a:extLst>
          </p:cNvPr>
          <p:cNvSpPr/>
          <p:nvPr/>
        </p:nvSpPr>
        <p:spPr>
          <a:xfrm>
            <a:off x="1801096" y="2744744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8" name="Block Arc 27">
            <a:extLst>
              <a:ext uri="{FF2B5EF4-FFF2-40B4-BE49-F238E27FC236}">
                <a16:creationId xmlns:a16="http://schemas.microsoft.com/office/drawing/2014/main" id="{5B79628F-B641-40B0-89A0-BECE9E0C9FF7}"/>
              </a:ext>
            </a:extLst>
          </p:cNvPr>
          <p:cNvSpPr/>
          <p:nvPr/>
        </p:nvSpPr>
        <p:spPr>
          <a:xfrm flipV="1">
            <a:off x="3011431" y="2734358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F39554E9-232D-42DA-86B8-50F09B162426}"/>
              </a:ext>
            </a:extLst>
          </p:cNvPr>
          <p:cNvSpPr/>
          <p:nvPr/>
        </p:nvSpPr>
        <p:spPr>
          <a:xfrm>
            <a:off x="4231357" y="2744744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7FDF1F2C-42A7-473B-A4AD-6DA1B3305B3C}"/>
              </a:ext>
            </a:extLst>
          </p:cNvPr>
          <p:cNvSpPr/>
          <p:nvPr/>
        </p:nvSpPr>
        <p:spPr>
          <a:xfrm flipV="1">
            <a:off x="5442047" y="2744744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8F38D053-8E43-4284-A233-C98CB74C26E7}"/>
              </a:ext>
            </a:extLst>
          </p:cNvPr>
          <p:cNvSpPr/>
          <p:nvPr/>
        </p:nvSpPr>
        <p:spPr>
          <a:xfrm>
            <a:off x="6661973" y="2744744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1BBA5D-9C57-4E37-AE2B-8C2D58905E5D}"/>
              </a:ext>
            </a:extLst>
          </p:cNvPr>
          <p:cNvGrpSpPr/>
          <p:nvPr/>
        </p:nvGrpSpPr>
        <p:grpSpPr>
          <a:xfrm>
            <a:off x="-1398" y="2721740"/>
            <a:ext cx="820574" cy="730672"/>
            <a:chOff x="589827" y="1142034"/>
            <a:chExt cx="741240" cy="67446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388370-1C88-4720-962F-ADCE5D3BF1CA}"/>
                </a:ext>
              </a:extLst>
            </p:cNvPr>
            <p:cNvSpPr/>
            <p:nvPr/>
          </p:nvSpPr>
          <p:spPr>
            <a:xfrm>
              <a:off x="1120286" y="1142941"/>
              <a:ext cx="210781" cy="673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699A78B-A97C-423B-894F-2246CAF8352B}"/>
                </a:ext>
              </a:extLst>
            </p:cNvPr>
            <p:cNvSpPr/>
            <p:nvPr/>
          </p:nvSpPr>
          <p:spPr>
            <a:xfrm rot="5400000">
              <a:off x="848670" y="883191"/>
              <a:ext cx="215893" cy="7335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A34604B-9667-4F75-BDA1-8A7CDC3CB969}"/>
              </a:ext>
            </a:extLst>
          </p:cNvPr>
          <p:cNvSpPr/>
          <p:nvPr/>
        </p:nvSpPr>
        <p:spPr>
          <a:xfrm>
            <a:off x="18788" y="4710734"/>
            <a:ext cx="2555629" cy="1834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Constituição sob a forma de sociedade empresarial de responsabilidade limitada, com atividade principal a  fabricação de partes de máquinas e equipamentos para agricultura e pecuária, além do comércio atacadista de peças e reparos de máquinas e aparelhos para agricultura e pecuária.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5ECB8B-4285-4EFE-B06B-D63E7B22DC3F}"/>
              </a:ext>
            </a:extLst>
          </p:cNvPr>
          <p:cNvSpPr/>
          <p:nvPr/>
        </p:nvSpPr>
        <p:spPr>
          <a:xfrm>
            <a:off x="5050885" y="4729198"/>
            <a:ext cx="2249767" cy="161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Agravamento da situação financeira das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em razão da concorrência com grandes produtores de plantadeiras,</a:t>
            </a: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margens de vendas reduzidas, necessidade de assistência técnica e reposição de peças.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6AE15F-D80D-438D-816B-BA440E73A924}"/>
              </a:ext>
            </a:extLst>
          </p:cNvPr>
          <p:cNvSpPr/>
          <p:nvPr/>
        </p:nvSpPr>
        <p:spPr>
          <a:xfrm>
            <a:off x="6326496" y="1180671"/>
            <a:ext cx="2052877" cy="117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Agravamento constante da saúde financeira, até a realização do pedido de Recuperação Judicial ocorrido em 21/11/2019.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7B0E9B7-0C2B-46D0-9574-75A476C85D6B}"/>
              </a:ext>
            </a:extLst>
          </p:cNvPr>
          <p:cNvSpPr/>
          <p:nvPr/>
        </p:nvSpPr>
        <p:spPr>
          <a:xfrm>
            <a:off x="983438" y="3135124"/>
            <a:ext cx="677574" cy="677574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B1D1E8E-EAA0-41D2-A614-822D42E0ABEF}"/>
              </a:ext>
            </a:extLst>
          </p:cNvPr>
          <p:cNvSpPr/>
          <p:nvPr/>
        </p:nvSpPr>
        <p:spPr>
          <a:xfrm>
            <a:off x="3407326" y="3135124"/>
            <a:ext cx="677574" cy="677574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D9E3F1E-560B-4188-AC83-3E892D677461}"/>
              </a:ext>
            </a:extLst>
          </p:cNvPr>
          <p:cNvSpPr/>
          <p:nvPr/>
        </p:nvSpPr>
        <p:spPr>
          <a:xfrm>
            <a:off x="2180413" y="3142003"/>
            <a:ext cx="677574" cy="677574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187E155-D906-48A6-8F1D-C93133F31EA3}"/>
              </a:ext>
            </a:extLst>
          </p:cNvPr>
          <p:cNvSpPr/>
          <p:nvPr/>
        </p:nvSpPr>
        <p:spPr>
          <a:xfrm>
            <a:off x="4618016" y="3142003"/>
            <a:ext cx="677574" cy="677574"/>
          </a:xfrm>
          <a:prstGeom prst="ellipse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8DE839A-DF9C-4F46-B809-E0E772992273}"/>
              </a:ext>
            </a:extLst>
          </p:cNvPr>
          <p:cNvSpPr/>
          <p:nvPr/>
        </p:nvSpPr>
        <p:spPr>
          <a:xfrm>
            <a:off x="5808427" y="3128244"/>
            <a:ext cx="677574" cy="677574"/>
          </a:xfrm>
          <a:prstGeom prst="ellipse">
            <a:avLst/>
          </a:prstGeom>
          <a:noFill/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AE1D70D-81B3-4E29-8FC3-A07E0024C166}"/>
              </a:ext>
            </a:extLst>
          </p:cNvPr>
          <p:cNvSpPr/>
          <p:nvPr/>
        </p:nvSpPr>
        <p:spPr>
          <a:xfrm>
            <a:off x="7027359" y="3128244"/>
            <a:ext cx="677574" cy="677574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pic>
        <p:nvPicPr>
          <p:cNvPr id="50" name="Graphic 49" descr="Group brainstorm">
            <a:extLst>
              <a:ext uri="{FF2B5EF4-FFF2-40B4-BE49-F238E27FC236}">
                <a16:creationId xmlns:a16="http://schemas.microsoft.com/office/drawing/2014/main" id="{B48BDDAC-C6F8-4D75-88DE-3E2FB8231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9495" y="3218552"/>
            <a:ext cx="445459" cy="445459"/>
          </a:xfrm>
          <a:prstGeom prst="rect">
            <a:avLst/>
          </a:prstGeom>
        </p:spPr>
      </p:pic>
      <p:pic>
        <p:nvPicPr>
          <p:cNvPr id="51" name="Graphic 50" descr="Downward trend graph">
            <a:extLst>
              <a:ext uri="{FF2B5EF4-FFF2-40B4-BE49-F238E27FC236}">
                <a16:creationId xmlns:a16="http://schemas.microsoft.com/office/drawing/2014/main" id="{F27E84BE-9B8B-44CF-9547-3B6C07E6CE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309460" y="3250140"/>
            <a:ext cx="446027" cy="446027"/>
          </a:xfrm>
          <a:prstGeom prst="rect">
            <a:avLst/>
          </a:prstGeom>
        </p:spPr>
      </p:pic>
      <p:pic>
        <p:nvPicPr>
          <p:cNvPr id="52" name="Graphic 51" descr="Thought">
            <a:extLst>
              <a:ext uri="{FF2B5EF4-FFF2-40B4-BE49-F238E27FC236}">
                <a16:creationId xmlns:a16="http://schemas.microsoft.com/office/drawing/2014/main" id="{62CA24D8-6A55-4F24-A86E-69720749F6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496809" y="3188201"/>
            <a:ext cx="519559" cy="519559"/>
          </a:xfrm>
          <a:prstGeom prst="rect">
            <a:avLst/>
          </a:prstGeom>
        </p:spPr>
      </p:pic>
      <p:pic>
        <p:nvPicPr>
          <p:cNvPr id="53" name="Graphic 52" descr="Tractor">
            <a:extLst>
              <a:ext uri="{FF2B5EF4-FFF2-40B4-BE49-F238E27FC236}">
                <a16:creationId xmlns:a16="http://schemas.microsoft.com/office/drawing/2014/main" id="{13AF8289-A326-45A0-8CFB-CC2933859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720007" y="3236474"/>
            <a:ext cx="474871" cy="47487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EE305019-54CB-43C9-961C-2D1A9868CC1F}"/>
              </a:ext>
            </a:extLst>
          </p:cNvPr>
          <p:cNvSpPr txBox="1"/>
          <p:nvPr/>
        </p:nvSpPr>
        <p:spPr>
          <a:xfrm>
            <a:off x="902333" y="4523685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C3FF2C-1B2C-45B3-8E76-BE27FDD48F01}"/>
              </a:ext>
            </a:extLst>
          </p:cNvPr>
          <p:cNvCxnSpPr>
            <a:cxnSpLocks/>
          </p:cNvCxnSpPr>
          <p:nvPr/>
        </p:nvCxnSpPr>
        <p:spPr>
          <a:xfrm>
            <a:off x="1308005" y="3823741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0D07E69-77D2-4B8A-A15B-DA71450CA019}"/>
              </a:ext>
            </a:extLst>
          </p:cNvPr>
          <p:cNvCxnSpPr>
            <a:cxnSpLocks/>
          </p:cNvCxnSpPr>
          <p:nvPr/>
        </p:nvCxnSpPr>
        <p:spPr>
          <a:xfrm>
            <a:off x="3750776" y="3798937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C141CC-A98D-403A-8352-5EADFA2FB6FC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2516129" y="2644994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6824436-76A3-4B43-87DC-04C845362B95}"/>
              </a:ext>
            </a:extLst>
          </p:cNvPr>
          <p:cNvSpPr txBox="1"/>
          <p:nvPr/>
        </p:nvSpPr>
        <p:spPr>
          <a:xfrm>
            <a:off x="2165821" y="2353203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DBA9B5-3ACE-4C22-B76A-8FAB7CAFB1A7}"/>
              </a:ext>
            </a:extLst>
          </p:cNvPr>
          <p:cNvCxnSpPr>
            <a:cxnSpLocks/>
          </p:cNvCxnSpPr>
          <p:nvPr/>
        </p:nvCxnSpPr>
        <p:spPr>
          <a:xfrm>
            <a:off x="4948950" y="2661829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1FE4455-BFC3-4932-BFDC-4152C058E6D0}"/>
              </a:ext>
            </a:extLst>
          </p:cNvPr>
          <p:cNvSpPr txBox="1"/>
          <p:nvPr/>
        </p:nvSpPr>
        <p:spPr>
          <a:xfrm>
            <a:off x="4443896" y="2341902"/>
            <a:ext cx="1048355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2016/2017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AEDA2FD-388A-4A76-848D-3DC7DB9AC9DF}"/>
              </a:ext>
            </a:extLst>
          </p:cNvPr>
          <p:cNvSpPr txBox="1"/>
          <p:nvPr/>
        </p:nvSpPr>
        <p:spPr>
          <a:xfrm>
            <a:off x="5739563" y="4427200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47A90C5-562B-4DEA-B4CD-F01626B27079}"/>
              </a:ext>
            </a:extLst>
          </p:cNvPr>
          <p:cNvCxnSpPr>
            <a:cxnSpLocks/>
          </p:cNvCxnSpPr>
          <p:nvPr/>
        </p:nvCxnSpPr>
        <p:spPr>
          <a:xfrm>
            <a:off x="6145235" y="3810386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13F8DBB-4A96-4887-B121-52F345058B6A}"/>
              </a:ext>
            </a:extLst>
          </p:cNvPr>
          <p:cNvCxnSpPr>
            <a:cxnSpLocks/>
          </p:cNvCxnSpPr>
          <p:nvPr/>
        </p:nvCxnSpPr>
        <p:spPr>
          <a:xfrm>
            <a:off x="7362564" y="2648892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EDA70D3-C8A6-4E1F-B5CE-06D2372D9904}"/>
              </a:ext>
            </a:extLst>
          </p:cNvPr>
          <p:cNvSpPr txBox="1"/>
          <p:nvPr/>
        </p:nvSpPr>
        <p:spPr>
          <a:xfrm>
            <a:off x="7012256" y="2357101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138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Block Arc 94">
            <a:extLst>
              <a:ext uri="{FF2B5EF4-FFF2-40B4-BE49-F238E27FC236}">
                <a16:creationId xmlns:a16="http://schemas.microsoft.com/office/drawing/2014/main" id="{0FC42E54-D826-4C6B-919E-7124AF5077BA}"/>
              </a:ext>
            </a:extLst>
          </p:cNvPr>
          <p:cNvSpPr/>
          <p:nvPr/>
        </p:nvSpPr>
        <p:spPr>
          <a:xfrm flipV="1">
            <a:off x="7873587" y="2753522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582BAF2-9002-4778-887C-9A74E3198987}"/>
              </a:ext>
            </a:extLst>
          </p:cNvPr>
          <p:cNvSpPr/>
          <p:nvPr/>
        </p:nvSpPr>
        <p:spPr>
          <a:xfrm>
            <a:off x="8258319" y="3128787"/>
            <a:ext cx="677574" cy="677574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E8B0BE-2DAC-45B4-95E3-261BE458FB07}"/>
              </a:ext>
            </a:extLst>
          </p:cNvPr>
          <p:cNvSpPr txBox="1"/>
          <p:nvPr/>
        </p:nvSpPr>
        <p:spPr>
          <a:xfrm>
            <a:off x="8190505" y="449888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6CA347-1E00-4ECF-88C2-EE255A970EB2}"/>
              </a:ext>
            </a:extLst>
          </p:cNvPr>
          <p:cNvCxnSpPr>
            <a:cxnSpLocks/>
          </p:cNvCxnSpPr>
          <p:nvPr/>
        </p:nvCxnSpPr>
        <p:spPr>
          <a:xfrm>
            <a:off x="8596177" y="3798937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E103699B-9DE5-4BA8-9EF8-583F9DB65522}"/>
              </a:ext>
            </a:extLst>
          </p:cNvPr>
          <p:cNvSpPr/>
          <p:nvPr/>
        </p:nvSpPr>
        <p:spPr>
          <a:xfrm>
            <a:off x="7742562" y="4729198"/>
            <a:ext cx="1698787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Deferimento do processamento da Recuperação Judicial em 24/03/2020.</a:t>
            </a:r>
          </a:p>
        </p:txBody>
      </p:sp>
      <p:pic>
        <p:nvPicPr>
          <p:cNvPr id="100" name="Graphic 99" descr="Scales of justice">
            <a:extLst>
              <a:ext uri="{FF2B5EF4-FFF2-40B4-BE49-F238E27FC236}">
                <a16:creationId xmlns:a16="http://schemas.microsoft.com/office/drawing/2014/main" id="{E7072B43-D1B9-46A0-8924-72720D5F9C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27511" y="3223122"/>
            <a:ext cx="476511" cy="476511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0A7F224-3B9A-4D05-8755-9545955FFDF6}"/>
              </a:ext>
            </a:extLst>
          </p:cNvPr>
          <p:cNvGrpSpPr/>
          <p:nvPr/>
        </p:nvGrpSpPr>
        <p:grpSpPr>
          <a:xfrm rot="5400000">
            <a:off x="9115295" y="2736624"/>
            <a:ext cx="754974" cy="826697"/>
            <a:chOff x="8447097" y="3401355"/>
            <a:chExt cx="696897" cy="710797"/>
          </a:xfrm>
          <a:solidFill>
            <a:schemeClr val="accent6">
              <a:lumMod val="50000"/>
            </a:schemeClr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378EEA1-E7FF-4A7B-A14C-9EE7375367B5}"/>
                </a:ext>
              </a:extLst>
            </p:cNvPr>
            <p:cNvSpPr/>
            <p:nvPr/>
          </p:nvSpPr>
          <p:spPr>
            <a:xfrm>
              <a:off x="8449432" y="3401355"/>
              <a:ext cx="215893" cy="6955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F8B57BB-05CC-40E3-B8AE-D9E6EC2CD1E2}"/>
                </a:ext>
              </a:extLst>
            </p:cNvPr>
            <p:cNvSpPr/>
            <p:nvPr/>
          </p:nvSpPr>
          <p:spPr>
            <a:xfrm rot="5400000">
              <a:off x="8692393" y="3660551"/>
              <a:ext cx="206305" cy="696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72E5E540-3B95-4F49-B7EB-F506000B1B3E}"/>
              </a:ext>
            </a:extLst>
          </p:cNvPr>
          <p:cNvSpPr/>
          <p:nvPr/>
        </p:nvSpPr>
        <p:spPr>
          <a:xfrm>
            <a:off x="3779898" y="2060912"/>
            <a:ext cx="2353458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Ingresso no mercado de plantadeiras.</a:t>
            </a:r>
          </a:p>
        </p:txBody>
      </p:sp>
      <p:sp>
        <p:nvSpPr>
          <p:cNvPr id="54" name="Rectangle 38">
            <a:extLst>
              <a:ext uri="{FF2B5EF4-FFF2-40B4-BE49-F238E27FC236}">
                <a16:creationId xmlns:a16="http://schemas.microsoft.com/office/drawing/2014/main" id="{34C49830-3977-46BC-B0A4-0AE9BF3A379D}"/>
              </a:ext>
            </a:extLst>
          </p:cNvPr>
          <p:cNvSpPr/>
          <p:nvPr/>
        </p:nvSpPr>
        <p:spPr>
          <a:xfrm>
            <a:off x="1354203" y="1180671"/>
            <a:ext cx="2285118" cy="1174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Após o auge do setor de máquinas agrícolas, houve restrição de crédito no mercado, sendo que os clientes passaram a internalizar os processos antes executados pela Sr. Orth.</a:t>
            </a:r>
          </a:p>
        </p:txBody>
      </p:sp>
      <p:sp>
        <p:nvSpPr>
          <p:cNvPr id="55" name="Rectangle 38">
            <a:extLst>
              <a:ext uri="{FF2B5EF4-FFF2-40B4-BE49-F238E27FC236}">
                <a16:creationId xmlns:a16="http://schemas.microsoft.com/office/drawing/2014/main" id="{53CE7668-B8BB-4710-A4F2-2F60D22E1463}"/>
              </a:ext>
            </a:extLst>
          </p:cNvPr>
          <p:cNvSpPr/>
          <p:nvPr/>
        </p:nvSpPr>
        <p:spPr>
          <a:xfrm>
            <a:off x="2535311" y="4729198"/>
            <a:ext cx="2513663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Início da fabricação de implementos próprios a partir de projetos desenvolvidos  pelos sócios Sandro Orth e Jairo Orth. </a:t>
            </a:r>
          </a:p>
        </p:txBody>
      </p:sp>
      <p:sp>
        <p:nvSpPr>
          <p:cNvPr id="56" name="TextBox 62">
            <a:extLst>
              <a:ext uri="{FF2B5EF4-FFF2-40B4-BE49-F238E27FC236}">
                <a16:creationId xmlns:a16="http://schemas.microsoft.com/office/drawing/2014/main" id="{78D5BD6D-4A3E-47B0-B5EC-186989CE8430}"/>
              </a:ext>
            </a:extLst>
          </p:cNvPr>
          <p:cNvSpPr txBox="1"/>
          <p:nvPr/>
        </p:nvSpPr>
        <p:spPr>
          <a:xfrm>
            <a:off x="3443636" y="4475078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Graphic 59" descr="Gavel">
            <a:extLst>
              <a:ext uri="{FF2B5EF4-FFF2-40B4-BE49-F238E27FC236}">
                <a16:creationId xmlns:a16="http://schemas.microsoft.com/office/drawing/2014/main" id="{E852398A-F989-4956-9ED8-D8B9D33D979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346498" y="3185022"/>
            <a:ext cx="476511" cy="476511"/>
          </a:xfrm>
          <a:prstGeom prst="rect">
            <a:avLst/>
          </a:prstGeom>
        </p:spPr>
      </p:pic>
      <p:pic>
        <p:nvPicPr>
          <p:cNvPr id="64" name="Graphic 63" descr="Downward trend graph">
            <a:extLst>
              <a:ext uri="{FF2B5EF4-FFF2-40B4-BE49-F238E27FC236}">
                <a16:creationId xmlns:a16="http://schemas.microsoft.com/office/drawing/2014/main" id="{4346778D-0CB7-4192-925F-E1F56814A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923704" y="3233632"/>
            <a:ext cx="446027" cy="446027"/>
          </a:xfrm>
          <a:prstGeom prst="rect">
            <a:avLst/>
          </a:prstGeom>
        </p:spPr>
      </p:pic>
      <p:sp>
        <p:nvSpPr>
          <p:cNvPr id="65" name="Text Placeholder 1">
            <a:extLst>
              <a:ext uri="{FF2B5EF4-FFF2-40B4-BE49-F238E27FC236}">
                <a16:creationId xmlns:a16="http://schemas.microsoft.com/office/drawing/2014/main" id="{4301D4A8-7F90-4998-87C0-5E75AD9A140E}"/>
              </a:ext>
            </a:extLst>
          </p:cNvPr>
          <p:cNvSpPr txBox="1">
            <a:spLocks/>
          </p:cNvSpPr>
          <p:nvPr/>
        </p:nvSpPr>
        <p:spPr>
          <a:xfrm>
            <a:off x="632298" y="415216"/>
            <a:ext cx="7483153" cy="486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2600" kern="12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2.1 </a:t>
            </a:r>
            <a:r>
              <a:rPr lang="en-US" dirty="0" err="1"/>
              <a:t>Histórico</a:t>
            </a:r>
            <a:r>
              <a:rPr lang="en-US" dirty="0"/>
              <a:t> das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Devedoras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9" grpId="0"/>
      <p:bldP spid="42" grpId="0"/>
      <p:bldP spid="43" grpId="0"/>
      <p:bldP spid="95" grpId="0" animBg="1"/>
      <p:bldP spid="99" grpId="0"/>
      <p:bldP spid="66" grpId="0"/>
      <p:bldP spid="54" grpId="0"/>
      <p:bldP spid="55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28182ff-5b7c-42a0-853e-d54b6befd95f">
      <Terms xmlns="http://schemas.microsoft.com/office/infopath/2007/PartnerControls"/>
    </lcf76f155ced4ddcb4097134ff3c332f>
    <TaxCatchAll xmlns="10f10aa4-5702-47bb-b7f6-1e31cf998bd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6" ma:contentTypeDescription="Create a new document." ma:contentTypeScope="" ma:versionID="f2b0fdc843d7471f455c51b38a1e7f3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16cb20e37379de3b791980fc0309cd14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8cef530-b7a7-45b6-9e40-b54026029e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0e11f1e-42ac-4242-96d3-b0d9854f5654}" ma:internalName="TaxCatchAll" ma:showField="CatchAllData" ma:web="10f10aa4-5702-47bb-b7f6-1e31cf998b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E411A3-BCF9-49A3-8C04-17FD0895E94C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0f10aa4-5702-47bb-b7f6-1e31cf998bd6"/>
    <ds:schemaRef ds:uri="428182ff-5b7c-42a0-853e-d54b6befd95f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BB7A555-910D-4FE8-982E-17D954C67291}"/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7754</TotalTime>
  <Words>4526</Words>
  <Application>Microsoft Office PowerPoint</Application>
  <PresentationFormat>Papel A4 (210 x 297 mm)</PresentationFormat>
  <Paragraphs>977</Paragraphs>
  <Slides>38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38</vt:i4>
      </vt:variant>
    </vt:vector>
  </HeadingPairs>
  <TitlesOfParts>
    <vt:vector size="49" baseType="lpstr">
      <vt:lpstr>Arial</vt:lpstr>
      <vt:lpstr>Calibri</vt:lpstr>
      <vt:lpstr>Calibri Light</vt:lpstr>
      <vt:lpstr>Roboto Black</vt:lpstr>
      <vt:lpstr>Source Sans Pro</vt:lpstr>
      <vt:lpstr>Source Sans Pro Light</vt:lpstr>
      <vt:lpstr>Wingdings</vt:lpstr>
      <vt:lpstr>Custom Design</vt:lpstr>
      <vt:lpstr>Office Theme</vt:lpstr>
      <vt:lpstr>1_Office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Atendimento</cp:lastModifiedBy>
  <cp:revision>277</cp:revision>
  <cp:lastPrinted>2020-04-20T01:32:50Z</cp:lastPrinted>
  <dcterms:created xsi:type="dcterms:W3CDTF">2019-11-30T16:43:25Z</dcterms:created>
  <dcterms:modified xsi:type="dcterms:W3CDTF">2021-02-10T13:21:39Z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