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4"/>
    <p:sldMasterId id="2147483648" r:id="rId5"/>
    <p:sldMasterId id="2147483696" r:id="rId6"/>
    <p:sldMasterId id="2147483711" r:id="rId7"/>
  </p:sldMasterIdLst>
  <p:notesMasterIdLst>
    <p:notesMasterId r:id="rId38"/>
  </p:notesMasterIdLst>
  <p:handoutMasterIdLst>
    <p:handoutMasterId r:id="rId39"/>
  </p:handoutMasterIdLst>
  <p:sldIdLst>
    <p:sldId id="1343" r:id="rId8"/>
    <p:sldId id="749" r:id="rId9"/>
    <p:sldId id="1344" r:id="rId10"/>
    <p:sldId id="1342" r:id="rId11"/>
    <p:sldId id="1325" r:id="rId12"/>
    <p:sldId id="1339" r:id="rId13"/>
    <p:sldId id="1321" r:id="rId14"/>
    <p:sldId id="1347" r:id="rId15"/>
    <p:sldId id="1338" r:id="rId16"/>
    <p:sldId id="1315" r:id="rId17"/>
    <p:sldId id="1377" r:id="rId18"/>
    <p:sldId id="1400" r:id="rId19"/>
    <p:sldId id="1346" r:id="rId20"/>
    <p:sldId id="1317" r:id="rId21"/>
    <p:sldId id="1374" r:id="rId22"/>
    <p:sldId id="1397" r:id="rId23"/>
    <p:sldId id="1333" r:id="rId24"/>
    <p:sldId id="1350" r:id="rId25"/>
    <p:sldId id="1390" r:id="rId26"/>
    <p:sldId id="1395" r:id="rId27"/>
    <p:sldId id="1396" r:id="rId28"/>
    <p:sldId id="1365" r:id="rId29"/>
    <p:sldId id="1349" r:id="rId30"/>
    <p:sldId id="1334" r:id="rId31"/>
    <p:sldId id="1398" r:id="rId32"/>
    <p:sldId id="1360" r:id="rId33"/>
    <p:sldId id="311" r:id="rId34"/>
    <p:sldId id="1378" r:id="rId35"/>
    <p:sldId id="1379" r:id="rId36"/>
    <p:sldId id="275" r:id="rId37"/>
  </p:sldIdLst>
  <p:sldSz cx="9906000" cy="6858000" type="A4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ogotipo" id="{91D89390-D174-415C-ACB1-9BCBCDAC7AD5}">
          <p14:sldIdLst>
            <p14:sldId id="1343"/>
            <p14:sldId id="749"/>
            <p14:sldId id="1344"/>
            <p14:sldId id="1342"/>
            <p14:sldId id="1325"/>
            <p14:sldId id="1339"/>
            <p14:sldId id="1321"/>
            <p14:sldId id="1347"/>
            <p14:sldId id="1338"/>
            <p14:sldId id="1315"/>
            <p14:sldId id="1377"/>
            <p14:sldId id="1400"/>
            <p14:sldId id="1346"/>
            <p14:sldId id="1317"/>
            <p14:sldId id="1374"/>
            <p14:sldId id="1397"/>
            <p14:sldId id="1333"/>
            <p14:sldId id="1350"/>
            <p14:sldId id="1390"/>
            <p14:sldId id="1395"/>
            <p14:sldId id="1396"/>
            <p14:sldId id="1365"/>
            <p14:sldId id="1349"/>
            <p14:sldId id="1334"/>
            <p14:sldId id="1398"/>
            <p14:sldId id="1360"/>
            <p14:sldId id="311"/>
            <p14:sldId id="1378"/>
            <p14:sldId id="1379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lipe Camardelli" initials="FC" lastIdx="1" clrIdx="0">
    <p:extLst>
      <p:ext uri="{19B8F6BF-5375-455C-9EA6-DF929625EA0E}">
        <p15:presenceInfo xmlns:p15="http://schemas.microsoft.com/office/powerpoint/2012/main" userId="Felipe Camardell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023"/>
    <a:srgbClr val="F4C85A"/>
    <a:srgbClr val="A7A7A7"/>
    <a:srgbClr val="7CB342"/>
    <a:srgbClr val="88C641"/>
    <a:srgbClr val="8BC944"/>
    <a:srgbClr val="F9EBB9"/>
    <a:srgbClr val="C2C2C2"/>
    <a:srgbClr val="CC3300"/>
    <a:srgbClr val="12A5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494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commentAuthors" Target="commentAuthors.xml"/><Relationship Id="rId45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theme" Target="theme/theme1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notesMaster" Target="notesMasters/notesMaster1.xml"/><Relationship Id="rId20" Type="http://schemas.openxmlformats.org/officeDocument/2006/relationships/slide" Target="slides/slide13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Kops" userId="89bb4887-0d96-4749-a719-a73ae3625c92" providerId="ADAL" clId="{7B6B5E77-4A41-4605-A33F-6326E062492E}"/>
    <pc:docChg chg="modSld">
      <pc:chgData name="Daniel Kops" userId="89bb4887-0d96-4749-a719-a73ae3625c92" providerId="ADAL" clId="{7B6B5E77-4A41-4605-A33F-6326E062492E}" dt="2021-02-09T21:11:57.419" v="0" actId="6549"/>
      <pc:docMkLst>
        <pc:docMk/>
      </pc:docMkLst>
      <pc:sldChg chg="modSp mod">
        <pc:chgData name="Daniel Kops" userId="89bb4887-0d96-4749-a719-a73ae3625c92" providerId="ADAL" clId="{7B6B5E77-4A41-4605-A33F-6326E062492E}" dt="2021-02-09T21:11:57.419" v="0" actId="6549"/>
        <pc:sldMkLst>
          <pc:docMk/>
          <pc:sldMk cId="660923624" sldId="1315"/>
        </pc:sldMkLst>
        <pc:spChg chg="mod">
          <ac:chgData name="Daniel Kops" userId="89bb4887-0d96-4749-a719-a73ae3625c92" providerId="ADAL" clId="{7B6B5E77-4A41-4605-A33F-6326E062492E}" dt="2021-02-09T21:11:57.419" v="0" actId="6549"/>
          <ac:spMkLst>
            <pc:docMk/>
            <pc:sldMk cId="660923624" sldId="1315"/>
            <ac:spMk id="3" creationId="{B438BBFE-86B0-40B1-9403-2DF45865E3C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ocuments\Mirna%20Drive%202020\Documentos\RECUPERA&#199;&#195;O%20JUDICIAL%202019\SUPLAN\RMA%205%20BIMESTRE%202019\Balan&#231;os%20Mirna%20SUPLAN%20RMA%205%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ocuments\Mirna%20Drive%202020\Documentos\RECUPERA&#199;&#195;O%20JUDICIAL%202019\SUPLAN\RMA%205%20BIMESTRE%202019\Balan&#231;os%20Mirna%20SUPLAN%20RMA%205%20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Dell\Documents\Mirna%20Drive%202020\Documentos\RECUPERA&#199;&#195;O%20JUDICIAL%202020\SUPLAN\DOCUMENTOS%20RMA%201-2020\Balan&#231;os%20Mirna%20%20RMA%20Suplan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ocuments\Mirna%20Drive%202020\Documentos\RECUPERA&#199;&#195;O%20JUDICIAL%202020\SUPLAN\DOCUMENTOS%20RMA%201-2020\Balan&#231;os%20Mirna%20%20RMA%20Supla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ocuments\Mirna%20Drive%202020\Documentos\RECUPERA&#199;&#195;O%20JUDICIAL%202020\SUPLAN\DOCUMENTOS%20RMA%201-2020\Balan&#231;os%20Mirna%20%20RMA%20Suplan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Perfil dos Credores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47C-44ED-8EDF-FC39C1A04DD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47C-44ED-8EDF-FC39C1A04DD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Credores!$A$2:$A$4</c:f>
              <c:strCache>
                <c:ptCount val="3"/>
                <c:pt idx="0">
                  <c:v>Classe I</c:v>
                </c:pt>
                <c:pt idx="1">
                  <c:v>Classe II</c:v>
                </c:pt>
                <c:pt idx="2">
                  <c:v>Classe IV</c:v>
                </c:pt>
              </c:strCache>
            </c:strRef>
          </c:cat>
          <c:val>
            <c:numRef>
              <c:f>Credores!$B$2:$B$4</c:f>
              <c:numCache>
                <c:formatCode>#,##0.00</c:formatCode>
                <c:ptCount val="3"/>
                <c:pt idx="0">
                  <c:v>139206.81</c:v>
                </c:pt>
                <c:pt idx="1">
                  <c:v>2110847.11</c:v>
                </c:pt>
                <c:pt idx="2">
                  <c:v>5062.74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7C-44ED-8EDF-FC39C1A04D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5007856"/>
        <c:axId val="203168016"/>
      </c:barChart>
      <c:catAx>
        <c:axId val="20500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3168016"/>
        <c:crosses val="autoZero"/>
        <c:auto val="1"/>
        <c:lblAlgn val="ctr"/>
        <c:lblOffset val="100"/>
        <c:noMultiLvlLbl val="0"/>
      </c:catAx>
      <c:valAx>
        <c:axId val="20316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5007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>
                <a:solidFill>
                  <a:schemeClr val="tx2"/>
                </a:solidFill>
              </a:rPr>
              <a:t>Principais</a:t>
            </a:r>
            <a:r>
              <a:rPr lang="pt-BR" baseline="0">
                <a:solidFill>
                  <a:schemeClr val="tx2"/>
                </a:solidFill>
              </a:rPr>
              <a:t> Credores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10A-4ADE-BE34-34DA38E30A9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10A-4ADE-BE34-34DA38E30A9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10A-4ADE-BE34-34DA38E30A9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10A-4ADE-BE34-34DA38E30A9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10A-4ADE-BE34-34DA38E30A9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10A-4ADE-BE34-34DA38E30A9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10A-4ADE-BE34-34DA38E30A9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510A-4ADE-BE34-34DA38E30A9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Credores!$A$33:$A$40</c:f>
              <c:strCache>
                <c:ptCount val="8"/>
                <c:pt idx="0">
                  <c:v>Banco do Brasil</c:v>
                </c:pt>
                <c:pt idx="1">
                  <c:v>Coop. Crédito Sicredi</c:v>
                </c:pt>
                <c:pt idx="2">
                  <c:v>Paulo Buchabqui Rodrigues</c:v>
                </c:pt>
                <c:pt idx="3">
                  <c:v>Bohrer &amp; Boher Advogados</c:v>
                </c:pt>
                <c:pt idx="4">
                  <c:v>Caixa Federal</c:v>
                </c:pt>
                <c:pt idx="5">
                  <c:v>Gelcogelatinas Ltda</c:v>
                </c:pt>
                <c:pt idx="6">
                  <c:v>Milton Bonini</c:v>
                </c:pt>
                <c:pt idx="7">
                  <c:v>Demais Clientes</c:v>
                </c:pt>
              </c:strCache>
            </c:strRef>
          </c:cat>
          <c:val>
            <c:numRef>
              <c:f>Credores!$B$33:$B$40</c:f>
              <c:numCache>
                <c:formatCode>#,##0.00</c:formatCode>
                <c:ptCount val="8"/>
                <c:pt idx="0">
                  <c:v>786214.04</c:v>
                </c:pt>
                <c:pt idx="1">
                  <c:v>427239.54</c:v>
                </c:pt>
                <c:pt idx="2">
                  <c:v>419814.58</c:v>
                </c:pt>
                <c:pt idx="3">
                  <c:v>139206.81</c:v>
                </c:pt>
                <c:pt idx="4">
                  <c:v>156855.67000000001</c:v>
                </c:pt>
                <c:pt idx="5">
                  <c:v>150246</c:v>
                </c:pt>
                <c:pt idx="6">
                  <c:v>51362.43</c:v>
                </c:pt>
                <c:pt idx="7">
                  <c:v>124177.59000000032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10A-4ADE-BE34-34DA38E30A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B99-445F-A75A-33431F4B88E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B99-445F-A75A-33431F4B88E1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B99-445F-A75A-33431F4B88E1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B99-445F-A75A-33431F4B88E1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B99-445F-A75A-33431F4B88E1}"/>
              </c:ext>
            </c:extLst>
          </c:dPt>
          <c:dPt>
            <c:idx val="5"/>
            <c:invertIfNegative val="0"/>
            <c:bubble3D val="0"/>
            <c:spPr>
              <a:solidFill>
                <a:srgbClr val="F79646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B99-445F-A75A-33431F4B88E1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B99-445F-A75A-33431F4B88E1}"/>
              </c:ext>
            </c:extLst>
          </c:dPt>
          <c:dPt>
            <c:idx val="7"/>
            <c:invertIfNegative val="0"/>
            <c:bubble3D val="0"/>
            <c:spPr>
              <a:solidFill>
                <a:srgbClr val="EEECE1">
                  <a:lumMod val="7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B99-445F-A75A-33431F4B88E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8B99-445F-A75A-33431F4B88E1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8B99-445F-A75A-33431F4B88E1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8B99-445F-A75A-33431F4B88E1}"/>
              </c:ext>
            </c:extLst>
          </c:dPt>
          <c:dLbls>
            <c:dLbl>
              <c:idx val="0"/>
              <c:layout>
                <c:manualLayout>
                  <c:x val="1.9652957005511919E-3"/>
                  <c:y val="7.572010120341236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99-445F-A75A-33431F4B88E1}"/>
                </c:ext>
              </c:extLst>
            </c:dLbl>
            <c:dLbl>
              <c:idx val="1"/>
              <c:layout>
                <c:manualLayout>
                  <c:x val="9.4479842064526683E-4"/>
                  <c:y val="1.0165617870619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99-445F-A75A-33431F4B88E1}"/>
                </c:ext>
              </c:extLst>
            </c:dLbl>
            <c:dLbl>
              <c:idx val="2"/>
              <c:layout>
                <c:manualLayout>
                  <c:x val="4.7996909624870082E-3"/>
                  <c:y val="1.26440067252695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99-445F-A75A-33431F4B88E1}"/>
                </c:ext>
              </c:extLst>
            </c:dLbl>
            <c:dLbl>
              <c:idx val="3"/>
              <c:layout>
                <c:manualLayout>
                  <c:x val="1.4927596025987842E-3"/>
                  <c:y val="3.04637408500646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B99-445F-A75A-33431F4B88E1}"/>
                </c:ext>
              </c:extLst>
            </c:dLbl>
            <c:dLbl>
              <c:idx val="4"/>
              <c:layout>
                <c:manualLayout>
                  <c:x val="4.5350871741486263E-4"/>
                  <c:y val="2.3486746786034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B99-445F-A75A-33431F4B88E1}"/>
                </c:ext>
              </c:extLst>
            </c:dLbl>
            <c:dLbl>
              <c:idx val="5"/>
              <c:layout>
                <c:manualLayout>
                  <c:x val="1.7384728980288455E-3"/>
                  <c:y val="1.7164574480737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B99-445F-A75A-33431F4B88E1}"/>
                </c:ext>
              </c:extLst>
            </c:dLbl>
            <c:dLbl>
              <c:idx val="6"/>
              <c:layout>
                <c:manualLayout>
                  <c:x val="0"/>
                  <c:y val="1.28734308605533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B99-445F-A75A-33431F4B88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Source Sans Pro" panose="020B0503030403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'Ativo 1'!$B$31:$B$36</c:f>
              <c:strCache>
                <c:ptCount val="6"/>
                <c:pt idx="0">
                  <c:v>Disponível</c:v>
                </c:pt>
                <c:pt idx="1">
                  <c:v>Clientes</c:v>
                </c:pt>
                <c:pt idx="2">
                  <c:v>Outras contas a receber</c:v>
                </c:pt>
                <c:pt idx="3">
                  <c:v>Estoques terceiros</c:v>
                </c:pt>
                <c:pt idx="4">
                  <c:v>Estoques </c:v>
                </c:pt>
                <c:pt idx="5">
                  <c:v>Imbolizado/intangível</c:v>
                </c:pt>
              </c:strCache>
            </c:strRef>
          </c:cat>
          <c:val>
            <c:numRef>
              <c:f>'Ativo 1'!$C$31:$C$36</c:f>
              <c:numCache>
                <c:formatCode>_("R$"* #,##0.00_);_("R$"* \(#,##0.00\);_("R$"* "-"??_);_(@_)</c:formatCode>
                <c:ptCount val="6"/>
                <c:pt idx="0">
                  <c:v>16994.7</c:v>
                </c:pt>
                <c:pt idx="1">
                  <c:v>1044033.59</c:v>
                </c:pt>
                <c:pt idx="2">
                  <c:v>293331.24</c:v>
                </c:pt>
                <c:pt idx="3">
                  <c:v>568636</c:v>
                </c:pt>
                <c:pt idx="4">
                  <c:v>656891.81999999995</c:v>
                </c:pt>
                <c:pt idx="5">
                  <c:v>3082972.24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8B99-445F-A75A-33431F4B88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7627983"/>
        <c:axId val="1842469903"/>
      </c:barChart>
      <c:catAx>
        <c:axId val="9762798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42469903"/>
        <c:crosses val="autoZero"/>
        <c:auto val="1"/>
        <c:lblAlgn val="ctr"/>
        <c:lblOffset val="100"/>
        <c:noMultiLvlLbl val="0"/>
      </c:catAx>
      <c:valAx>
        <c:axId val="1842469903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R$&quot;* #,##0.00_);_(&quot;R$&quot;* \(#,##0.00\);_(&quot;R$&quot;* &quot;-&quot;??_);_(@_)" sourceLinked="1"/>
        <c:majorTickMark val="out"/>
        <c:minorTickMark val="none"/>
        <c:tickLblPos val="nextTo"/>
        <c:crossAx val="9762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Source Sans Pro" panose="020B0503030403020204" pitchFamily="34" charset="0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95000"/>
              <a:lumOff val="5000"/>
            </a:schemeClr>
          </a:solidFill>
          <a:latin typeface="Source Sans Pro" panose="020B0503030403020204" pitchFamily="34" charset="0"/>
        </a:defRPr>
      </a:pPr>
      <a:endParaRPr lang="pt-B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411758567965383E-2"/>
          <c:y val="6.0185185185185182E-2"/>
          <c:w val="0.95858824143203458"/>
          <c:h val="0.721063721201516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'Passivo 2'!$A$32</c:f>
              <c:strCache>
                <c:ptCount val="1"/>
                <c:pt idx="0">
                  <c:v>Empréstimos e Financiamentos CP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'Passivo 2'!$B$32</c:f>
              <c:numCache>
                <c:formatCode>_("R$"* #,##0.00_);_("R$"* \(#,##0.00\);_("R$"* "-"??_);_(@_)</c:formatCode>
                <c:ptCount val="1"/>
                <c:pt idx="0">
                  <c:v>353563.6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65-4A0D-B5D0-D0F007688076}"/>
            </c:ext>
          </c:extLst>
        </c:ser>
        <c:ser>
          <c:idx val="1"/>
          <c:order val="1"/>
          <c:tx>
            <c:strRef>
              <c:f>'Passivo 2'!$A$33</c:f>
              <c:strCache>
                <c:ptCount val="1"/>
                <c:pt idx="0">
                  <c:v>Obrigações tributárias e trabalhistas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'Passivo 2'!$B$33</c:f>
              <c:numCache>
                <c:formatCode>_("R$"* #,##0.00_);_("R$"* \(#,##0.00\);_("R$"* "-"??_);_(@_)</c:formatCode>
                <c:ptCount val="1"/>
                <c:pt idx="0">
                  <c:v>760081.44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65-4A0D-B5D0-D0F007688076}"/>
            </c:ext>
          </c:extLst>
        </c:ser>
        <c:ser>
          <c:idx val="2"/>
          <c:order val="2"/>
          <c:tx>
            <c:strRef>
              <c:f>'Passivo 2'!$A$34</c:f>
              <c:strCache>
                <c:ptCount val="1"/>
                <c:pt idx="0">
                  <c:v>Estoques terceiros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'Passivo 2'!$B$34</c:f>
              <c:numCache>
                <c:formatCode>_("R$"* #,##0.00_);_("R$"* \(#,##0.00\);_("R$"* "-"??_);_(@_)</c:formatCode>
                <c:ptCount val="1"/>
                <c:pt idx="0">
                  <c:v>568636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65-4A0D-B5D0-D0F007688076}"/>
            </c:ext>
          </c:extLst>
        </c:ser>
        <c:ser>
          <c:idx val="3"/>
          <c:order val="3"/>
          <c:tx>
            <c:strRef>
              <c:f>'Passivo 2'!$A$35</c:f>
              <c:strCache>
                <c:ptCount val="1"/>
                <c:pt idx="0">
                  <c:v>Parcelamentos LP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'Passivo 2'!$B$35</c:f>
              <c:numCache>
                <c:formatCode>_("R$"* #,##0.00_);_("R$"* \(#,##0.00\);_("R$"* "-"??_);_(@_)</c:formatCode>
                <c:ptCount val="1"/>
                <c:pt idx="0">
                  <c:v>662505.30000000005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65-4A0D-B5D0-D0F007688076}"/>
            </c:ext>
          </c:extLst>
        </c:ser>
        <c:ser>
          <c:idx val="4"/>
          <c:order val="4"/>
          <c:tx>
            <c:strRef>
              <c:f>'Passivo 2'!$A$36</c:f>
              <c:strCache>
                <c:ptCount val="1"/>
                <c:pt idx="0">
                  <c:v>Empréstimos e Financiamentos LP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'Passivo 2'!$B$36</c:f>
              <c:numCache>
                <c:formatCode>"R$"\ #,##0.00</c:formatCode>
                <c:ptCount val="1"/>
                <c:pt idx="0">
                  <c:v>2565255.7999999998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65-4A0D-B5D0-D0F0076880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5936592"/>
        <c:axId val="445941168"/>
      </c:barChart>
      <c:catAx>
        <c:axId val="4459365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45941168"/>
        <c:crosses val="autoZero"/>
        <c:auto val="1"/>
        <c:lblAlgn val="ctr"/>
        <c:lblOffset val="100"/>
        <c:noMultiLvlLbl val="0"/>
      </c:catAx>
      <c:valAx>
        <c:axId val="4459411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R$&quot;* #,##0.00_);_(&quot;R$&quot;* \(#,##0.00\);_(&quot;R$&quot;* &quot;-&quot;??_);_(@_)" sourceLinked="1"/>
        <c:majorTickMark val="none"/>
        <c:minorTickMark val="none"/>
        <c:tickLblPos val="nextTo"/>
        <c:crossAx val="445936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0E4-4893-8734-9EB889312E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0E4-4893-8734-9EB889312E2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BBE52149-24EE-40EF-A9CE-4EB98F683C28}" type="VALUE">
                      <a:rPr lang="en-US"/>
                      <a:pPr/>
                      <a:t>[VALUE]</a:t>
                    </a:fld>
                    <a:r>
                      <a:rPr lang="en-US"/>
                      <a:t> </a:t>
                    </a:r>
                  </a:p>
                  <a:p>
                    <a:r>
                      <a:rPr lang="en-US"/>
                      <a:t>90%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0E4-4893-8734-9EB889312E2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12F97B0-3CC2-44F5-9251-84B53615D6D3}" type="VALUE">
                      <a:rPr lang="en-US"/>
                      <a:pPr/>
                      <a:t>[VALUE]</a:t>
                    </a:fld>
                    <a:endParaRPr lang="en-US"/>
                  </a:p>
                  <a:p>
                    <a:r>
                      <a:rPr lang="en-US"/>
                      <a:t>10%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0E4-4893-8734-9EB889312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DRE!$B$16:$B$17</c:f>
              <c:strCache>
                <c:ptCount val="2"/>
                <c:pt idx="0">
                  <c:v>Gerais e administrativas</c:v>
                </c:pt>
                <c:pt idx="1">
                  <c:v>Despesas financeiras</c:v>
                </c:pt>
              </c:strCache>
            </c:strRef>
          </c:cat>
          <c:val>
            <c:numRef>
              <c:f>DRE!$C$16:$C$17</c:f>
              <c:numCache>
                <c:formatCode>_("R$"* #,##0.00_);_("R$"* \(#,##0.00\);_("R$"* "-"??_);_(@_)</c:formatCode>
                <c:ptCount val="2"/>
                <c:pt idx="0">
                  <c:v>-655264.28999999992</c:v>
                </c:pt>
                <c:pt idx="1">
                  <c:v>-71140.55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0E4-4893-8734-9EB889312E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32A880-980C-43E2-A170-C9E787DDE7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6"/>
          </a:xfrm>
          <a:prstGeom prst="rect">
            <a:avLst/>
          </a:prstGeom>
        </p:spPr>
        <p:txBody>
          <a:bodyPr vert="horz" lIns="95178" tIns="47589" rIns="95178" bIns="47589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6DBDD0-65BB-4F9B-9D8F-30D5D5EF05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136"/>
          </a:xfrm>
          <a:prstGeom prst="rect">
            <a:avLst/>
          </a:prstGeom>
        </p:spPr>
        <p:txBody>
          <a:bodyPr vert="horz" lIns="95178" tIns="47589" rIns="95178" bIns="47589" rtlCol="0"/>
          <a:lstStyle>
            <a:lvl1pPr algn="r">
              <a:defRPr sz="1300"/>
            </a:lvl1pPr>
          </a:lstStyle>
          <a:p>
            <a:fld id="{C1870C76-089F-48E0-85B8-6B46E8CDB54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7409A-87B1-4C30-9BF8-DFC9098030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178" tIns="47589" rIns="95178" bIns="47589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CA78F5-8A44-434A-943F-4D281556A3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30093"/>
            <a:ext cx="2945659" cy="498135"/>
          </a:xfrm>
          <a:prstGeom prst="rect">
            <a:avLst/>
          </a:prstGeom>
        </p:spPr>
        <p:txBody>
          <a:bodyPr vert="horz" lIns="95178" tIns="47589" rIns="95178" bIns="47589" rtlCol="0" anchor="b"/>
          <a:lstStyle>
            <a:lvl1pPr algn="r">
              <a:defRPr sz="1300"/>
            </a:lvl1pPr>
          </a:lstStyle>
          <a:p>
            <a:fld id="{B68C25E8-9DF8-42C0-B83D-5C01C2C7263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0536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8136"/>
          </a:xfrm>
          <a:prstGeom prst="rect">
            <a:avLst/>
          </a:prstGeom>
        </p:spPr>
        <p:txBody>
          <a:bodyPr vert="horz" lIns="95170" tIns="47584" rIns="95170" bIns="4758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136"/>
          </a:xfrm>
          <a:prstGeom prst="rect">
            <a:avLst/>
          </a:prstGeom>
        </p:spPr>
        <p:txBody>
          <a:bodyPr vert="horz" lIns="95170" tIns="47584" rIns="95170" bIns="47584" rtlCol="0"/>
          <a:lstStyle>
            <a:lvl1pPr algn="r">
              <a:defRPr sz="1300"/>
            </a:lvl1pPr>
          </a:lstStyle>
          <a:p>
            <a:fld id="{15ECCBA7-CF81-984E-ADF6-71210A185331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35525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70" tIns="47584" rIns="95170" bIns="47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8"/>
          </a:xfrm>
          <a:prstGeom prst="rect">
            <a:avLst/>
          </a:prstGeom>
        </p:spPr>
        <p:txBody>
          <a:bodyPr vert="horz" lIns="95170" tIns="47584" rIns="95170" bIns="4758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170" tIns="47584" rIns="95170" bIns="4758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3"/>
            <a:ext cx="2945659" cy="498135"/>
          </a:xfrm>
          <a:prstGeom prst="rect">
            <a:avLst/>
          </a:prstGeom>
        </p:spPr>
        <p:txBody>
          <a:bodyPr vert="horz" lIns="95170" tIns="47584" rIns="95170" bIns="47584" rtlCol="0" anchor="b"/>
          <a:lstStyle>
            <a:lvl1pPr algn="r">
              <a:defRPr sz="1300"/>
            </a:lvl1pPr>
          </a:lstStyle>
          <a:p>
            <a:fld id="{60A1FCA4-2D25-6140-83D1-B86434166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59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3317" indent="-29743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9721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65609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41496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17384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93273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69162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45049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47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3317" indent="-29743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9721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65609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41496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17384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93273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69162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45049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624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3317" indent="-29743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9721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65609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41496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17384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93273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69162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45049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06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A1FCA4-2D25-6140-83D1-B86434166C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54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A1FCA4-2D25-6140-83D1-B86434166CD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775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3317" indent="-29743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9721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65609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41496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17384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93273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69162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45049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21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3317" indent="-29743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9721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65609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41496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17384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93273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69162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45049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17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3317" indent="-29743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9721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65609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41496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17384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93273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69162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45049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45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3317" indent="-29743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9721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65609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41496" indent="-23794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17384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93273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69162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45049" indent="-2379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09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2D1FC-1DF0-4B28-A5AC-950336DB2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8F2C98-3061-4807-AD04-0D7356C3A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BC402-AE2A-4685-976C-5561FB6E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2B6AE-F2AA-4821-9976-6BA59311E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9317D-5D8B-4AA6-BECA-D2327B284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6973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62B97-76F2-4DC8-A948-DC74C6A75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750A0E-5CE4-48C4-B546-EA165F3CE4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9FBF6-7480-4243-849C-954BFB816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8E62D-629D-4543-8DF9-4A0EAF672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E5723-48D7-466F-9F91-40A1DD61A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90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9A134C-AA2E-4288-9DA1-9719CF292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DE072-2A6F-49CF-91C3-4089A8DB6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A4B1B-6022-4079-A6BD-1BBB0428E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EF46C-18D8-4151-811C-3B0B7CBC6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721BC-15B1-40B6-96CC-B572143E7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701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899C-95EE-5F40-8CFD-E814FE3B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4C142-9574-3744-8853-2E887FA00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94" indent="0" algn="ctr">
              <a:buNone/>
              <a:defRPr sz="1625"/>
            </a:lvl2pPr>
            <a:lvl3pPr marL="742987" indent="0" algn="ctr">
              <a:buNone/>
              <a:defRPr sz="1463"/>
            </a:lvl3pPr>
            <a:lvl4pPr marL="1114481" indent="0" algn="ctr">
              <a:buNone/>
              <a:defRPr sz="1300"/>
            </a:lvl4pPr>
            <a:lvl5pPr marL="1485974" indent="0" algn="ctr">
              <a:buNone/>
              <a:defRPr sz="1300"/>
            </a:lvl5pPr>
            <a:lvl6pPr marL="1857468" indent="0" algn="ctr">
              <a:buNone/>
              <a:defRPr sz="1300"/>
            </a:lvl6pPr>
            <a:lvl7pPr marL="2228962" indent="0" algn="ctr">
              <a:buNone/>
              <a:defRPr sz="1300"/>
            </a:lvl7pPr>
            <a:lvl8pPr marL="2600455" indent="0" algn="ctr">
              <a:buNone/>
              <a:defRPr sz="1300"/>
            </a:lvl8pPr>
            <a:lvl9pPr marL="297194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C0F8-AC94-764D-B3A5-4C6335FE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A7541-50BB-E84B-A332-A2E620F8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683D8-6CD4-4843-9E49-FFEE4100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4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C6F9-06BA-7048-923C-D4CF7A8A4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383DD-4E5E-3848-86E9-5705661B5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E107B-D336-B14C-8CA6-96F178DE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0A0B2-74A8-1C46-B7D9-8459645B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D74B1-C9E8-0245-9C72-9D885F60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7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6BFC2-8074-0643-B298-9350EEADB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47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E36C2-67A5-8A41-954A-BDDBA0BB1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72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9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87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4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9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4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9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7537-4AB7-7A4D-BD97-862734CE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DE47D-6928-B342-A1E0-F851B807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9E39-903C-044A-A1AA-C777AAEF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9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FD032-A041-8547-91B1-30D758B2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AC8A-053F-3442-909C-625AC86B4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E7467-67DC-D94E-8485-77FA21E56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0F296-E09D-9E40-BD47-9C43C7E0A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EC652-5E2E-8148-9CF1-B34E2BA5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F1E43-8F29-FD4C-A960-0859EFE6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8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36F3-B1B7-CB48-809C-D3B5A044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4A320-B15F-8A4C-AA59-5C5DE7CF5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30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EDCFA-9341-B147-97BA-BFA7A4506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30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3147D-6772-5143-AE40-251ED1642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A3679-F486-DC45-AC5A-A0866A93F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489F2-A286-C045-84FB-777DE464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F91E9-D8D5-0D4A-BDD0-3E4DB6621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3F280-4F36-1642-8663-C52B6250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4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17AE948-09C6-3F41-ABCE-91B835C1E2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FDB5410-B626-504B-B145-224A39B297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5B6944-E3EC-8149-9E7D-BB5E97BC5302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C4EC09-BBAF-0C4C-A677-CCAC414DB75C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519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CF5BD6-7884-0043-928E-FD943EC3A48C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4E70A1F-6A73-6445-8676-81AD9B9C6F65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75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35E3-6C98-FB45-BF66-D0F8511E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87408-9B9F-AA42-A85D-9AF393B3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7C923-EECA-1346-92E6-BC325A65A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BBAFE-1794-F543-824F-7C617F48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86BF5-3486-3A44-BCCF-2C30F6DA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23EDE-7B27-BA4D-9373-AC502C2F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8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1A089-D4B0-473E-9E88-B229C92A8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0F2E7-3DB3-4E02-9CE3-EE02BA7BC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6B7F5-73C2-4097-BD7E-218376CF7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560B4-6BCE-447F-8FEC-93FF571CA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84B1A-E2C2-4EEE-9551-AFE96EF29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0357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3973E-1F76-B143-9731-A638DFF2F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985D2-5FA0-6244-9C09-23BAA15F5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94" indent="0">
              <a:buNone/>
              <a:defRPr sz="2275"/>
            </a:lvl2pPr>
            <a:lvl3pPr marL="742987" indent="0">
              <a:buNone/>
              <a:defRPr sz="1950"/>
            </a:lvl3pPr>
            <a:lvl4pPr marL="1114481" indent="0">
              <a:buNone/>
              <a:defRPr sz="1625"/>
            </a:lvl4pPr>
            <a:lvl5pPr marL="1485974" indent="0">
              <a:buNone/>
              <a:defRPr sz="1625"/>
            </a:lvl5pPr>
            <a:lvl6pPr marL="1857468" indent="0">
              <a:buNone/>
              <a:defRPr sz="1625"/>
            </a:lvl6pPr>
            <a:lvl7pPr marL="2228962" indent="0">
              <a:buNone/>
              <a:defRPr sz="1625"/>
            </a:lvl7pPr>
            <a:lvl8pPr marL="2600455" indent="0">
              <a:buNone/>
              <a:defRPr sz="1625"/>
            </a:lvl8pPr>
            <a:lvl9pPr marL="2971949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0C267-FA2A-414A-BB7D-8C3B00A1F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9BA22-3092-7643-85BD-65AA5F3D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9DC93-B052-C146-9F1B-8B1C9370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DE8F6-2051-7F41-B74B-AD5589F8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93B0-5C04-5845-A945-09CEA547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9DABF-C353-9E41-AD11-50B1744D0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584B-2CF8-174A-8FF1-2191F87D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4E71E-C317-3E48-BA95-56AC8361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2CE82-6926-3F4A-B4BD-B05AB6BF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6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9172B-D403-C543-B4B3-168DDDFFB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F52E2-0906-4749-8D0E-C1FE246F6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41308-ACEF-954C-B96A-91DC3BE7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D925C-C57C-9546-9E80-9196DC61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F2829-7AB4-6248-9E09-EF66D0CC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4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A349BAE6-28CF-4A49-B251-8B802BB4AE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DF88B13C-989D-F84D-A967-019EAC2561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324A86-5AF1-EF49-BFE4-F43C4FC731F4}"/>
              </a:ext>
            </a:extLst>
          </p:cNvPr>
          <p:cNvGrpSpPr/>
          <p:nvPr userDrawn="1"/>
        </p:nvGrpSpPr>
        <p:grpSpPr>
          <a:xfrm>
            <a:off x="5264053" y="1447803"/>
            <a:ext cx="3627536" cy="4679911"/>
            <a:chOff x="5828202" y="967154"/>
            <a:chExt cx="4464660" cy="4679911"/>
          </a:xfrm>
        </p:grpSpPr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B4CA3FC7-03D6-E546-A4EC-7D2EA87F38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90246" y="967154"/>
              <a:ext cx="4302616" cy="2283119"/>
            </a:xfrm>
            <a:custGeom>
              <a:avLst/>
              <a:gdLst>
                <a:gd name="T0" fmla="*/ 247 w 533"/>
                <a:gd name="T1" fmla="*/ 0 h 283"/>
                <a:gd name="T2" fmla="*/ 247 w 533"/>
                <a:gd name="T3" fmla="*/ 31 h 283"/>
                <a:gd name="T4" fmla="*/ 214 w 533"/>
                <a:gd name="T5" fmla="*/ 34 h 283"/>
                <a:gd name="T6" fmla="*/ 178 w 533"/>
                <a:gd name="T7" fmla="*/ 43 h 283"/>
                <a:gd name="T8" fmla="*/ 113 w 533"/>
                <a:gd name="T9" fmla="*/ 74 h 283"/>
                <a:gd name="T10" fmla="*/ 105 w 533"/>
                <a:gd name="T11" fmla="*/ 79 h 283"/>
                <a:gd name="T12" fmla="*/ 98 w 533"/>
                <a:gd name="T13" fmla="*/ 84 h 283"/>
                <a:gd name="T14" fmla="*/ 85 w 533"/>
                <a:gd name="T15" fmla="*/ 94 h 283"/>
                <a:gd name="T16" fmla="*/ 62 w 533"/>
                <a:gd name="T17" fmla="*/ 117 h 283"/>
                <a:gd name="T18" fmla="*/ 28 w 533"/>
                <a:gd name="T19" fmla="*/ 166 h 283"/>
                <a:gd name="T20" fmla="*/ 10 w 533"/>
                <a:gd name="T21" fmla="*/ 212 h 283"/>
                <a:gd name="T22" fmla="*/ 2 w 533"/>
                <a:gd name="T23" fmla="*/ 249 h 283"/>
                <a:gd name="T24" fmla="*/ 1 w 533"/>
                <a:gd name="T25" fmla="*/ 256 h 283"/>
                <a:gd name="T26" fmla="*/ 1 w 533"/>
                <a:gd name="T27" fmla="*/ 263 h 283"/>
                <a:gd name="T28" fmla="*/ 0 w 533"/>
                <a:gd name="T29" fmla="*/ 273 h 283"/>
                <a:gd name="T30" fmla="*/ 0 w 533"/>
                <a:gd name="T31" fmla="*/ 282 h 283"/>
                <a:gd name="T32" fmla="*/ 1 w 533"/>
                <a:gd name="T33" fmla="*/ 273 h 283"/>
                <a:gd name="T34" fmla="*/ 2 w 533"/>
                <a:gd name="T35" fmla="*/ 263 h 283"/>
                <a:gd name="T36" fmla="*/ 2 w 533"/>
                <a:gd name="T37" fmla="*/ 257 h 283"/>
                <a:gd name="T38" fmla="*/ 3 w 533"/>
                <a:gd name="T39" fmla="*/ 249 h 283"/>
                <a:gd name="T40" fmla="*/ 12 w 533"/>
                <a:gd name="T41" fmla="*/ 213 h 283"/>
                <a:gd name="T42" fmla="*/ 32 w 533"/>
                <a:gd name="T43" fmla="*/ 168 h 283"/>
                <a:gd name="T44" fmla="*/ 67 w 533"/>
                <a:gd name="T45" fmla="*/ 121 h 283"/>
                <a:gd name="T46" fmla="*/ 90 w 533"/>
                <a:gd name="T47" fmla="*/ 100 h 283"/>
                <a:gd name="T48" fmla="*/ 103 w 533"/>
                <a:gd name="T49" fmla="*/ 90 h 283"/>
                <a:gd name="T50" fmla="*/ 110 w 533"/>
                <a:gd name="T51" fmla="*/ 85 h 283"/>
                <a:gd name="T52" fmla="*/ 117 w 533"/>
                <a:gd name="T53" fmla="*/ 81 h 283"/>
                <a:gd name="T54" fmla="*/ 181 w 533"/>
                <a:gd name="T55" fmla="*/ 53 h 283"/>
                <a:gd name="T56" fmla="*/ 216 w 533"/>
                <a:gd name="T57" fmla="*/ 46 h 283"/>
                <a:gd name="T58" fmla="*/ 252 w 533"/>
                <a:gd name="T59" fmla="*/ 45 h 283"/>
                <a:gd name="T60" fmla="*/ 288 w 533"/>
                <a:gd name="T61" fmla="*/ 48 h 283"/>
                <a:gd name="T62" fmla="*/ 323 w 533"/>
                <a:gd name="T63" fmla="*/ 56 h 283"/>
                <a:gd name="T64" fmla="*/ 384 w 533"/>
                <a:gd name="T65" fmla="*/ 85 h 283"/>
                <a:gd name="T66" fmla="*/ 410 w 533"/>
                <a:gd name="T67" fmla="*/ 105 h 283"/>
                <a:gd name="T68" fmla="*/ 421 w 533"/>
                <a:gd name="T69" fmla="*/ 116 h 283"/>
                <a:gd name="T70" fmla="*/ 429 w 533"/>
                <a:gd name="T71" fmla="*/ 124 h 283"/>
                <a:gd name="T72" fmla="*/ 430 w 533"/>
                <a:gd name="T73" fmla="*/ 124 h 283"/>
                <a:gd name="T74" fmla="*/ 431 w 533"/>
                <a:gd name="T75" fmla="*/ 126 h 283"/>
                <a:gd name="T76" fmla="*/ 434 w 533"/>
                <a:gd name="T77" fmla="*/ 129 h 283"/>
                <a:gd name="T78" fmla="*/ 435 w 533"/>
                <a:gd name="T79" fmla="*/ 130 h 283"/>
                <a:gd name="T80" fmla="*/ 488 w 533"/>
                <a:gd name="T81" fmla="*/ 250 h 283"/>
                <a:gd name="T82" fmla="*/ 488 w 533"/>
                <a:gd name="T83" fmla="*/ 252 h 283"/>
                <a:gd name="T84" fmla="*/ 489 w 533"/>
                <a:gd name="T85" fmla="*/ 259 h 283"/>
                <a:gd name="T86" fmla="*/ 489 w 533"/>
                <a:gd name="T87" fmla="*/ 265 h 283"/>
                <a:gd name="T88" fmla="*/ 489 w 533"/>
                <a:gd name="T89" fmla="*/ 270 h 283"/>
                <a:gd name="T90" fmla="*/ 489 w 533"/>
                <a:gd name="T91" fmla="*/ 275 h 283"/>
                <a:gd name="T92" fmla="*/ 489 w 533"/>
                <a:gd name="T93" fmla="*/ 281 h 283"/>
                <a:gd name="T94" fmla="*/ 489 w 533"/>
                <a:gd name="T95" fmla="*/ 283 h 283"/>
                <a:gd name="T96" fmla="*/ 490 w 533"/>
                <a:gd name="T97" fmla="*/ 283 h 283"/>
                <a:gd name="T98" fmla="*/ 517 w 533"/>
                <a:gd name="T99" fmla="*/ 283 h 283"/>
                <a:gd name="T100" fmla="*/ 533 w 533"/>
                <a:gd name="T101" fmla="*/ 283 h 283"/>
                <a:gd name="T102" fmla="*/ 533 w 533"/>
                <a:gd name="T103" fmla="*/ 282 h 283"/>
                <a:gd name="T104" fmla="*/ 247 w 533"/>
                <a:gd name="T105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3" h="283">
                  <a:moveTo>
                    <a:pt x="247" y="0"/>
                  </a:moveTo>
                  <a:cubicBezTo>
                    <a:pt x="247" y="31"/>
                    <a:pt x="247" y="31"/>
                    <a:pt x="247" y="31"/>
                  </a:cubicBezTo>
                  <a:cubicBezTo>
                    <a:pt x="236" y="32"/>
                    <a:pt x="225" y="33"/>
                    <a:pt x="214" y="34"/>
                  </a:cubicBezTo>
                  <a:cubicBezTo>
                    <a:pt x="202" y="37"/>
                    <a:pt x="190" y="39"/>
                    <a:pt x="178" y="43"/>
                  </a:cubicBezTo>
                  <a:cubicBezTo>
                    <a:pt x="154" y="50"/>
                    <a:pt x="132" y="61"/>
                    <a:pt x="113" y="74"/>
                  </a:cubicBezTo>
                  <a:cubicBezTo>
                    <a:pt x="110" y="75"/>
                    <a:pt x="108" y="77"/>
                    <a:pt x="105" y="79"/>
                  </a:cubicBezTo>
                  <a:cubicBezTo>
                    <a:pt x="103" y="80"/>
                    <a:pt x="101" y="82"/>
                    <a:pt x="98" y="84"/>
                  </a:cubicBezTo>
                  <a:cubicBezTo>
                    <a:pt x="94" y="87"/>
                    <a:pt x="89" y="91"/>
                    <a:pt x="85" y="94"/>
                  </a:cubicBezTo>
                  <a:cubicBezTo>
                    <a:pt x="77" y="102"/>
                    <a:pt x="69" y="109"/>
                    <a:pt x="62" y="117"/>
                  </a:cubicBezTo>
                  <a:cubicBezTo>
                    <a:pt x="48" y="133"/>
                    <a:pt x="37" y="150"/>
                    <a:pt x="28" y="166"/>
                  </a:cubicBezTo>
                  <a:cubicBezTo>
                    <a:pt x="20" y="182"/>
                    <a:pt x="14" y="198"/>
                    <a:pt x="10" y="212"/>
                  </a:cubicBezTo>
                  <a:cubicBezTo>
                    <a:pt x="6" y="226"/>
                    <a:pt x="3" y="239"/>
                    <a:pt x="2" y="249"/>
                  </a:cubicBezTo>
                  <a:cubicBezTo>
                    <a:pt x="2" y="252"/>
                    <a:pt x="2" y="254"/>
                    <a:pt x="1" y="256"/>
                  </a:cubicBezTo>
                  <a:cubicBezTo>
                    <a:pt x="1" y="259"/>
                    <a:pt x="1" y="261"/>
                    <a:pt x="1" y="263"/>
                  </a:cubicBezTo>
                  <a:cubicBezTo>
                    <a:pt x="1" y="267"/>
                    <a:pt x="0" y="271"/>
                    <a:pt x="0" y="273"/>
                  </a:cubicBezTo>
                  <a:cubicBezTo>
                    <a:pt x="0" y="279"/>
                    <a:pt x="0" y="282"/>
                    <a:pt x="0" y="282"/>
                  </a:cubicBezTo>
                  <a:cubicBezTo>
                    <a:pt x="0" y="282"/>
                    <a:pt x="0" y="279"/>
                    <a:pt x="1" y="273"/>
                  </a:cubicBezTo>
                  <a:cubicBezTo>
                    <a:pt x="1" y="271"/>
                    <a:pt x="1" y="267"/>
                    <a:pt x="2" y="263"/>
                  </a:cubicBezTo>
                  <a:cubicBezTo>
                    <a:pt x="2" y="261"/>
                    <a:pt x="2" y="259"/>
                    <a:pt x="2" y="257"/>
                  </a:cubicBezTo>
                  <a:cubicBezTo>
                    <a:pt x="3" y="254"/>
                    <a:pt x="3" y="252"/>
                    <a:pt x="3" y="249"/>
                  </a:cubicBezTo>
                  <a:cubicBezTo>
                    <a:pt x="5" y="239"/>
                    <a:pt x="7" y="226"/>
                    <a:pt x="12" y="213"/>
                  </a:cubicBezTo>
                  <a:cubicBezTo>
                    <a:pt x="17" y="199"/>
                    <a:pt x="23" y="183"/>
                    <a:pt x="32" y="168"/>
                  </a:cubicBezTo>
                  <a:cubicBezTo>
                    <a:pt x="41" y="152"/>
                    <a:pt x="53" y="136"/>
                    <a:pt x="67" y="121"/>
                  </a:cubicBezTo>
                  <a:cubicBezTo>
                    <a:pt x="74" y="114"/>
                    <a:pt x="82" y="107"/>
                    <a:pt x="90" y="100"/>
                  </a:cubicBezTo>
                  <a:cubicBezTo>
                    <a:pt x="94" y="96"/>
                    <a:pt x="99" y="93"/>
                    <a:pt x="103" y="90"/>
                  </a:cubicBezTo>
                  <a:cubicBezTo>
                    <a:pt x="106" y="88"/>
                    <a:pt x="108" y="87"/>
                    <a:pt x="110" y="85"/>
                  </a:cubicBezTo>
                  <a:cubicBezTo>
                    <a:pt x="113" y="84"/>
                    <a:pt x="115" y="82"/>
                    <a:pt x="117" y="81"/>
                  </a:cubicBezTo>
                  <a:cubicBezTo>
                    <a:pt x="137" y="69"/>
                    <a:pt x="158" y="60"/>
                    <a:pt x="181" y="53"/>
                  </a:cubicBezTo>
                  <a:cubicBezTo>
                    <a:pt x="193" y="50"/>
                    <a:pt x="204" y="48"/>
                    <a:pt x="216" y="46"/>
                  </a:cubicBezTo>
                  <a:cubicBezTo>
                    <a:pt x="228" y="45"/>
                    <a:pt x="240" y="44"/>
                    <a:pt x="252" y="45"/>
                  </a:cubicBezTo>
                  <a:cubicBezTo>
                    <a:pt x="265" y="45"/>
                    <a:pt x="276" y="46"/>
                    <a:pt x="288" y="48"/>
                  </a:cubicBezTo>
                  <a:cubicBezTo>
                    <a:pt x="300" y="50"/>
                    <a:pt x="311" y="52"/>
                    <a:pt x="323" y="56"/>
                  </a:cubicBezTo>
                  <a:cubicBezTo>
                    <a:pt x="345" y="63"/>
                    <a:pt x="366" y="73"/>
                    <a:pt x="384" y="85"/>
                  </a:cubicBezTo>
                  <a:cubicBezTo>
                    <a:pt x="393" y="92"/>
                    <a:pt x="402" y="98"/>
                    <a:pt x="410" y="105"/>
                  </a:cubicBezTo>
                  <a:cubicBezTo>
                    <a:pt x="414" y="108"/>
                    <a:pt x="418" y="112"/>
                    <a:pt x="421" y="116"/>
                  </a:cubicBezTo>
                  <a:cubicBezTo>
                    <a:pt x="424" y="119"/>
                    <a:pt x="427" y="121"/>
                    <a:pt x="429" y="124"/>
                  </a:cubicBezTo>
                  <a:cubicBezTo>
                    <a:pt x="429" y="124"/>
                    <a:pt x="429" y="124"/>
                    <a:pt x="430" y="124"/>
                  </a:cubicBezTo>
                  <a:cubicBezTo>
                    <a:pt x="430" y="125"/>
                    <a:pt x="431" y="126"/>
                    <a:pt x="431" y="126"/>
                  </a:cubicBezTo>
                  <a:cubicBezTo>
                    <a:pt x="432" y="127"/>
                    <a:pt x="433" y="128"/>
                    <a:pt x="434" y="129"/>
                  </a:cubicBezTo>
                  <a:cubicBezTo>
                    <a:pt x="434" y="130"/>
                    <a:pt x="434" y="130"/>
                    <a:pt x="435" y="130"/>
                  </a:cubicBezTo>
                  <a:cubicBezTo>
                    <a:pt x="463" y="164"/>
                    <a:pt x="481" y="205"/>
                    <a:pt x="488" y="250"/>
                  </a:cubicBezTo>
                  <a:cubicBezTo>
                    <a:pt x="488" y="250"/>
                    <a:pt x="488" y="251"/>
                    <a:pt x="488" y="252"/>
                  </a:cubicBezTo>
                  <a:cubicBezTo>
                    <a:pt x="488" y="254"/>
                    <a:pt x="488" y="256"/>
                    <a:pt x="489" y="259"/>
                  </a:cubicBezTo>
                  <a:cubicBezTo>
                    <a:pt x="489" y="261"/>
                    <a:pt x="489" y="263"/>
                    <a:pt x="489" y="265"/>
                  </a:cubicBezTo>
                  <a:cubicBezTo>
                    <a:pt x="489" y="267"/>
                    <a:pt x="489" y="269"/>
                    <a:pt x="489" y="270"/>
                  </a:cubicBezTo>
                  <a:cubicBezTo>
                    <a:pt x="489" y="272"/>
                    <a:pt x="489" y="273"/>
                    <a:pt x="489" y="275"/>
                  </a:cubicBezTo>
                  <a:cubicBezTo>
                    <a:pt x="489" y="277"/>
                    <a:pt x="489" y="279"/>
                    <a:pt x="489" y="281"/>
                  </a:cubicBezTo>
                  <a:cubicBezTo>
                    <a:pt x="489" y="282"/>
                    <a:pt x="489" y="283"/>
                    <a:pt x="489" y="283"/>
                  </a:cubicBezTo>
                  <a:cubicBezTo>
                    <a:pt x="490" y="283"/>
                    <a:pt x="490" y="283"/>
                    <a:pt x="490" y="283"/>
                  </a:cubicBezTo>
                  <a:cubicBezTo>
                    <a:pt x="517" y="283"/>
                    <a:pt x="517" y="283"/>
                    <a:pt x="517" y="283"/>
                  </a:cubicBezTo>
                  <a:cubicBezTo>
                    <a:pt x="533" y="283"/>
                    <a:pt x="533" y="283"/>
                    <a:pt x="533" y="283"/>
                  </a:cubicBezTo>
                  <a:cubicBezTo>
                    <a:pt x="533" y="283"/>
                    <a:pt x="533" y="282"/>
                    <a:pt x="533" y="282"/>
                  </a:cubicBezTo>
                  <a:cubicBezTo>
                    <a:pt x="533" y="126"/>
                    <a:pt x="405" y="0"/>
                    <a:pt x="24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7EDB44E5-C1F8-AA45-9C10-9D8041ED7F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28202" y="3371201"/>
              <a:ext cx="4292942" cy="2275864"/>
            </a:xfrm>
            <a:custGeom>
              <a:avLst/>
              <a:gdLst>
                <a:gd name="T0" fmla="*/ 532 w 532"/>
                <a:gd name="T1" fmla="*/ 9 h 282"/>
                <a:gd name="T2" fmla="*/ 531 w 532"/>
                <a:gd name="T3" fmla="*/ 20 h 282"/>
                <a:gd name="T4" fmla="*/ 530 w 532"/>
                <a:gd name="T5" fmla="*/ 26 h 282"/>
                <a:gd name="T6" fmla="*/ 529 w 532"/>
                <a:gd name="T7" fmla="*/ 33 h 282"/>
                <a:gd name="T8" fmla="*/ 521 w 532"/>
                <a:gd name="T9" fmla="*/ 70 h 282"/>
                <a:gd name="T10" fmla="*/ 501 w 532"/>
                <a:gd name="T11" fmla="*/ 115 h 282"/>
                <a:gd name="T12" fmla="*/ 466 w 532"/>
                <a:gd name="T13" fmla="*/ 161 h 282"/>
                <a:gd name="T14" fmla="*/ 442 w 532"/>
                <a:gd name="T15" fmla="*/ 183 h 282"/>
                <a:gd name="T16" fmla="*/ 429 w 532"/>
                <a:gd name="T17" fmla="*/ 193 h 282"/>
                <a:gd name="T18" fmla="*/ 422 w 532"/>
                <a:gd name="T19" fmla="*/ 197 h 282"/>
                <a:gd name="T20" fmla="*/ 415 w 532"/>
                <a:gd name="T21" fmla="*/ 202 h 282"/>
                <a:gd name="T22" fmla="*/ 351 w 532"/>
                <a:gd name="T23" fmla="*/ 229 h 282"/>
                <a:gd name="T24" fmla="*/ 316 w 532"/>
                <a:gd name="T25" fmla="*/ 236 h 282"/>
                <a:gd name="T26" fmla="*/ 281 w 532"/>
                <a:gd name="T27" fmla="*/ 238 h 282"/>
                <a:gd name="T28" fmla="*/ 245 w 532"/>
                <a:gd name="T29" fmla="*/ 235 h 282"/>
                <a:gd name="T30" fmla="*/ 210 w 532"/>
                <a:gd name="T31" fmla="*/ 227 h 282"/>
                <a:gd name="T32" fmla="*/ 148 w 532"/>
                <a:gd name="T33" fmla="*/ 197 h 282"/>
                <a:gd name="T34" fmla="*/ 123 w 532"/>
                <a:gd name="T35" fmla="*/ 178 h 282"/>
                <a:gd name="T36" fmla="*/ 111 w 532"/>
                <a:gd name="T37" fmla="*/ 167 h 282"/>
                <a:gd name="T38" fmla="*/ 103 w 532"/>
                <a:gd name="T39" fmla="*/ 159 h 282"/>
                <a:gd name="T40" fmla="*/ 103 w 532"/>
                <a:gd name="T41" fmla="*/ 158 h 282"/>
                <a:gd name="T42" fmla="*/ 101 w 532"/>
                <a:gd name="T43" fmla="*/ 157 h 282"/>
                <a:gd name="T44" fmla="*/ 99 w 532"/>
                <a:gd name="T45" fmla="*/ 153 h 282"/>
                <a:gd name="T46" fmla="*/ 98 w 532"/>
                <a:gd name="T47" fmla="*/ 153 h 282"/>
                <a:gd name="T48" fmla="*/ 45 w 532"/>
                <a:gd name="T49" fmla="*/ 33 h 282"/>
                <a:gd name="T50" fmla="*/ 45 w 532"/>
                <a:gd name="T51" fmla="*/ 31 h 282"/>
                <a:gd name="T52" fmla="*/ 44 w 532"/>
                <a:gd name="T53" fmla="*/ 24 h 282"/>
                <a:gd name="T54" fmla="*/ 44 w 532"/>
                <a:gd name="T55" fmla="*/ 18 h 282"/>
                <a:gd name="T56" fmla="*/ 43 w 532"/>
                <a:gd name="T57" fmla="*/ 12 h 282"/>
                <a:gd name="T58" fmla="*/ 43 w 532"/>
                <a:gd name="T59" fmla="*/ 8 h 282"/>
                <a:gd name="T60" fmla="*/ 43 w 532"/>
                <a:gd name="T61" fmla="*/ 2 h 282"/>
                <a:gd name="T62" fmla="*/ 43 w 532"/>
                <a:gd name="T63" fmla="*/ 0 h 282"/>
                <a:gd name="T64" fmla="*/ 43 w 532"/>
                <a:gd name="T65" fmla="*/ 0 h 282"/>
                <a:gd name="T66" fmla="*/ 16 w 532"/>
                <a:gd name="T67" fmla="*/ 0 h 282"/>
                <a:gd name="T68" fmla="*/ 0 w 532"/>
                <a:gd name="T69" fmla="*/ 0 h 282"/>
                <a:gd name="T70" fmla="*/ 0 w 532"/>
                <a:gd name="T71" fmla="*/ 1 h 282"/>
                <a:gd name="T72" fmla="*/ 285 w 532"/>
                <a:gd name="T73" fmla="*/ 282 h 282"/>
                <a:gd name="T74" fmla="*/ 285 w 532"/>
                <a:gd name="T75" fmla="*/ 251 h 282"/>
                <a:gd name="T76" fmla="*/ 318 w 532"/>
                <a:gd name="T77" fmla="*/ 248 h 282"/>
                <a:gd name="T78" fmla="*/ 355 w 532"/>
                <a:gd name="T79" fmla="*/ 240 h 282"/>
                <a:gd name="T80" fmla="*/ 420 w 532"/>
                <a:gd name="T81" fmla="*/ 209 h 282"/>
                <a:gd name="T82" fmla="*/ 427 w 532"/>
                <a:gd name="T83" fmla="*/ 204 h 282"/>
                <a:gd name="T84" fmla="*/ 434 w 532"/>
                <a:gd name="T85" fmla="*/ 199 h 282"/>
                <a:gd name="T86" fmla="*/ 447 w 532"/>
                <a:gd name="T87" fmla="*/ 188 h 282"/>
                <a:gd name="T88" fmla="*/ 471 w 532"/>
                <a:gd name="T89" fmla="*/ 165 h 282"/>
                <a:gd name="T90" fmla="*/ 504 w 532"/>
                <a:gd name="T91" fmla="*/ 117 h 282"/>
                <a:gd name="T92" fmla="*/ 523 w 532"/>
                <a:gd name="T93" fmla="*/ 71 h 282"/>
                <a:gd name="T94" fmla="*/ 531 w 532"/>
                <a:gd name="T95" fmla="*/ 34 h 282"/>
                <a:gd name="T96" fmla="*/ 531 w 532"/>
                <a:gd name="T97" fmla="*/ 26 h 282"/>
                <a:gd name="T98" fmla="*/ 532 w 532"/>
                <a:gd name="T99" fmla="*/ 20 h 282"/>
                <a:gd name="T100" fmla="*/ 532 w 532"/>
                <a:gd name="T101" fmla="*/ 9 h 282"/>
                <a:gd name="T102" fmla="*/ 532 w 532"/>
                <a:gd name="T103" fmla="*/ 1 h 282"/>
                <a:gd name="T104" fmla="*/ 532 w 532"/>
                <a:gd name="T105" fmla="*/ 9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2" h="282">
                  <a:moveTo>
                    <a:pt x="532" y="9"/>
                  </a:moveTo>
                  <a:cubicBezTo>
                    <a:pt x="532" y="12"/>
                    <a:pt x="532" y="16"/>
                    <a:pt x="531" y="20"/>
                  </a:cubicBezTo>
                  <a:cubicBezTo>
                    <a:pt x="531" y="22"/>
                    <a:pt x="531" y="24"/>
                    <a:pt x="530" y="26"/>
                  </a:cubicBezTo>
                  <a:cubicBezTo>
                    <a:pt x="530" y="28"/>
                    <a:pt x="530" y="31"/>
                    <a:pt x="529" y="33"/>
                  </a:cubicBezTo>
                  <a:cubicBezTo>
                    <a:pt x="528" y="44"/>
                    <a:pt x="525" y="56"/>
                    <a:pt x="521" y="70"/>
                  </a:cubicBezTo>
                  <a:cubicBezTo>
                    <a:pt x="516" y="84"/>
                    <a:pt x="510" y="99"/>
                    <a:pt x="501" y="115"/>
                  </a:cubicBezTo>
                  <a:cubicBezTo>
                    <a:pt x="492" y="130"/>
                    <a:pt x="480" y="146"/>
                    <a:pt x="466" y="161"/>
                  </a:cubicBezTo>
                  <a:cubicBezTo>
                    <a:pt x="459" y="169"/>
                    <a:pt x="451" y="176"/>
                    <a:pt x="442" y="183"/>
                  </a:cubicBezTo>
                  <a:cubicBezTo>
                    <a:pt x="438" y="186"/>
                    <a:pt x="434" y="189"/>
                    <a:pt x="429" y="193"/>
                  </a:cubicBezTo>
                  <a:cubicBezTo>
                    <a:pt x="427" y="194"/>
                    <a:pt x="425" y="196"/>
                    <a:pt x="422" y="197"/>
                  </a:cubicBezTo>
                  <a:cubicBezTo>
                    <a:pt x="420" y="199"/>
                    <a:pt x="418" y="200"/>
                    <a:pt x="415" y="202"/>
                  </a:cubicBezTo>
                  <a:cubicBezTo>
                    <a:pt x="396" y="214"/>
                    <a:pt x="374" y="223"/>
                    <a:pt x="351" y="229"/>
                  </a:cubicBezTo>
                  <a:cubicBezTo>
                    <a:pt x="340" y="233"/>
                    <a:pt x="328" y="235"/>
                    <a:pt x="316" y="236"/>
                  </a:cubicBezTo>
                  <a:cubicBezTo>
                    <a:pt x="305" y="238"/>
                    <a:pt x="292" y="238"/>
                    <a:pt x="281" y="238"/>
                  </a:cubicBezTo>
                  <a:cubicBezTo>
                    <a:pt x="268" y="238"/>
                    <a:pt x="257" y="237"/>
                    <a:pt x="245" y="235"/>
                  </a:cubicBezTo>
                  <a:cubicBezTo>
                    <a:pt x="233" y="233"/>
                    <a:pt x="221" y="230"/>
                    <a:pt x="210" y="227"/>
                  </a:cubicBezTo>
                  <a:cubicBezTo>
                    <a:pt x="188" y="220"/>
                    <a:pt x="167" y="210"/>
                    <a:pt x="148" y="197"/>
                  </a:cubicBezTo>
                  <a:cubicBezTo>
                    <a:pt x="139" y="191"/>
                    <a:pt x="131" y="185"/>
                    <a:pt x="123" y="178"/>
                  </a:cubicBezTo>
                  <a:cubicBezTo>
                    <a:pt x="119" y="174"/>
                    <a:pt x="115" y="170"/>
                    <a:pt x="111" y="167"/>
                  </a:cubicBezTo>
                  <a:cubicBezTo>
                    <a:pt x="109" y="164"/>
                    <a:pt x="106" y="161"/>
                    <a:pt x="103" y="159"/>
                  </a:cubicBezTo>
                  <a:cubicBezTo>
                    <a:pt x="103" y="159"/>
                    <a:pt x="103" y="159"/>
                    <a:pt x="103" y="158"/>
                  </a:cubicBezTo>
                  <a:cubicBezTo>
                    <a:pt x="103" y="158"/>
                    <a:pt x="102" y="157"/>
                    <a:pt x="101" y="157"/>
                  </a:cubicBezTo>
                  <a:cubicBezTo>
                    <a:pt x="100" y="155"/>
                    <a:pt x="99" y="154"/>
                    <a:pt x="99" y="153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70" y="119"/>
                    <a:pt x="51" y="78"/>
                    <a:pt x="45" y="33"/>
                  </a:cubicBezTo>
                  <a:cubicBezTo>
                    <a:pt x="45" y="32"/>
                    <a:pt x="45" y="32"/>
                    <a:pt x="45" y="31"/>
                  </a:cubicBezTo>
                  <a:cubicBezTo>
                    <a:pt x="44" y="29"/>
                    <a:pt x="44" y="26"/>
                    <a:pt x="44" y="24"/>
                  </a:cubicBezTo>
                  <a:cubicBezTo>
                    <a:pt x="44" y="22"/>
                    <a:pt x="44" y="20"/>
                    <a:pt x="44" y="18"/>
                  </a:cubicBezTo>
                  <a:cubicBezTo>
                    <a:pt x="43" y="16"/>
                    <a:pt x="43" y="14"/>
                    <a:pt x="43" y="12"/>
                  </a:cubicBezTo>
                  <a:cubicBezTo>
                    <a:pt x="43" y="11"/>
                    <a:pt x="43" y="9"/>
                    <a:pt x="43" y="8"/>
                  </a:cubicBezTo>
                  <a:cubicBezTo>
                    <a:pt x="43" y="5"/>
                    <a:pt x="43" y="3"/>
                    <a:pt x="43" y="2"/>
                  </a:cubicBezTo>
                  <a:cubicBezTo>
                    <a:pt x="43" y="1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56"/>
                    <a:pt x="127" y="282"/>
                    <a:pt x="285" y="282"/>
                  </a:cubicBezTo>
                  <a:cubicBezTo>
                    <a:pt x="285" y="251"/>
                    <a:pt x="285" y="251"/>
                    <a:pt x="285" y="251"/>
                  </a:cubicBezTo>
                  <a:cubicBezTo>
                    <a:pt x="296" y="251"/>
                    <a:pt x="307" y="250"/>
                    <a:pt x="318" y="248"/>
                  </a:cubicBezTo>
                  <a:cubicBezTo>
                    <a:pt x="331" y="246"/>
                    <a:pt x="343" y="244"/>
                    <a:pt x="355" y="240"/>
                  </a:cubicBezTo>
                  <a:cubicBezTo>
                    <a:pt x="378" y="232"/>
                    <a:pt x="400" y="222"/>
                    <a:pt x="420" y="209"/>
                  </a:cubicBezTo>
                  <a:cubicBezTo>
                    <a:pt x="422" y="207"/>
                    <a:pt x="425" y="206"/>
                    <a:pt x="427" y="204"/>
                  </a:cubicBezTo>
                  <a:cubicBezTo>
                    <a:pt x="430" y="202"/>
                    <a:pt x="432" y="201"/>
                    <a:pt x="434" y="199"/>
                  </a:cubicBezTo>
                  <a:cubicBezTo>
                    <a:pt x="439" y="195"/>
                    <a:pt x="443" y="192"/>
                    <a:pt x="447" y="188"/>
                  </a:cubicBezTo>
                  <a:cubicBezTo>
                    <a:pt x="456" y="181"/>
                    <a:pt x="463" y="173"/>
                    <a:pt x="471" y="165"/>
                  </a:cubicBezTo>
                  <a:cubicBezTo>
                    <a:pt x="485" y="150"/>
                    <a:pt x="496" y="133"/>
                    <a:pt x="504" y="117"/>
                  </a:cubicBezTo>
                  <a:cubicBezTo>
                    <a:pt x="513" y="101"/>
                    <a:pt x="519" y="85"/>
                    <a:pt x="523" y="71"/>
                  </a:cubicBezTo>
                  <a:cubicBezTo>
                    <a:pt x="527" y="57"/>
                    <a:pt x="529" y="44"/>
                    <a:pt x="531" y="34"/>
                  </a:cubicBezTo>
                  <a:cubicBezTo>
                    <a:pt x="531" y="31"/>
                    <a:pt x="531" y="29"/>
                    <a:pt x="531" y="26"/>
                  </a:cubicBezTo>
                  <a:cubicBezTo>
                    <a:pt x="532" y="24"/>
                    <a:pt x="532" y="22"/>
                    <a:pt x="532" y="20"/>
                  </a:cubicBezTo>
                  <a:cubicBezTo>
                    <a:pt x="532" y="16"/>
                    <a:pt x="532" y="12"/>
                    <a:pt x="532" y="9"/>
                  </a:cubicBezTo>
                  <a:cubicBezTo>
                    <a:pt x="532" y="4"/>
                    <a:pt x="532" y="1"/>
                    <a:pt x="532" y="1"/>
                  </a:cubicBezTo>
                  <a:cubicBezTo>
                    <a:pt x="532" y="1"/>
                    <a:pt x="532" y="4"/>
                    <a:pt x="532" y="9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77AF6039-636C-5E49-A209-5B3E0EE08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3533" y="2141927"/>
            <a:ext cx="2615521" cy="3226358"/>
          </a:xfrm>
          <a:custGeom>
            <a:avLst/>
            <a:gdLst>
              <a:gd name="connsiteX0" fmla="*/ 1609551 w 3219102"/>
              <a:gd name="connsiteY0" fmla="*/ 0 h 3226358"/>
              <a:gd name="connsiteX1" fmla="*/ 3219102 w 3219102"/>
              <a:gd name="connsiteY1" fmla="*/ 1613179 h 3226358"/>
              <a:gd name="connsiteX2" fmla="*/ 1609551 w 3219102"/>
              <a:gd name="connsiteY2" fmla="*/ 3226358 h 3226358"/>
              <a:gd name="connsiteX3" fmla="*/ 0 w 3219102"/>
              <a:gd name="connsiteY3" fmla="*/ 1613179 h 3226358"/>
              <a:gd name="connsiteX4" fmla="*/ 1609551 w 3219102"/>
              <a:gd name="connsiteY4" fmla="*/ 0 h 322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9102" h="3226358">
                <a:moveTo>
                  <a:pt x="1609551" y="0"/>
                </a:moveTo>
                <a:cubicBezTo>
                  <a:pt x="2498481" y="0"/>
                  <a:pt x="3219102" y="722245"/>
                  <a:pt x="3219102" y="1613179"/>
                </a:cubicBezTo>
                <a:cubicBezTo>
                  <a:pt x="3219102" y="2504113"/>
                  <a:pt x="2498481" y="3226358"/>
                  <a:pt x="1609551" y="3226358"/>
                </a:cubicBezTo>
                <a:cubicBezTo>
                  <a:pt x="720621" y="3226358"/>
                  <a:pt x="0" y="2504113"/>
                  <a:pt x="0" y="1613179"/>
                </a:cubicBezTo>
                <a:cubicBezTo>
                  <a:pt x="0" y="722245"/>
                  <a:pt x="720621" y="0"/>
                  <a:pt x="1609551" y="0"/>
                </a:cubicBezTo>
                <a:close/>
              </a:path>
            </a:pathLst>
          </a:custGeom>
          <a:pattFill prst="pct5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Shape 2711">
            <a:extLst>
              <a:ext uri="{FF2B5EF4-FFF2-40B4-BE49-F238E27FC236}">
                <a16:creationId xmlns:a16="http://schemas.microsoft.com/office/drawing/2014/main" id="{5A2EC066-1891-B549-B6BC-41526643E41F}"/>
              </a:ext>
            </a:extLst>
          </p:cNvPr>
          <p:cNvSpPr/>
          <p:nvPr userDrawn="1"/>
        </p:nvSpPr>
        <p:spPr>
          <a:xfrm>
            <a:off x="493773" y="560847"/>
            <a:ext cx="226954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 w="12700">
            <a:miter lim="400000"/>
          </a:ln>
        </p:spPr>
        <p:txBody>
          <a:bodyPr lIns="15474" tIns="15474" rIns="15474" bIns="15474" anchor="ctr"/>
          <a:lstStyle/>
          <a:p>
            <a:pPr defTabSz="18569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219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97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_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7DD642-0C9F-0943-B156-0FEA4BA99083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651F3-B565-4849-BC65-8CF67A93D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61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2 Subtitle + 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500" y="1539557"/>
            <a:ext cx="4465281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6166" y="1530227"/>
            <a:ext cx="4466225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9029115" y="6324701"/>
            <a:ext cx="725261" cy="457471"/>
          </a:xfrm>
          <a:prstGeom prst="rect">
            <a:avLst/>
          </a:prstGeom>
        </p:spPr>
        <p:txBody>
          <a:bodyPr anchor="ctr"/>
          <a:lstStyle>
            <a:lvl1pPr algn="r">
              <a:defRPr sz="1463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455315" y="1870146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969425" y="1879477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325989" y="6140562"/>
            <a:ext cx="1303954" cy="353545"/>
          </a:xfrm>
          <a:prstGeom prst="flowChartProcess">
            <a:avLst/>
          </a:prstGeom>
          <a:noFill/>
          <a:ln w="101600" cmpd="dbl">
            <a:noFill/>
            <a:prstDash val="solid"/>
          </a:ln>
        </p:spPr>
        <p:txBody>
          <a:bodyPr vert="horz" wrap="none" numCol="1" spcCol="36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53" i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SMALL LOGO (Logo size: 200X40px and preferably be transparent background PNG)</a:t>
            </a:r>
          </a:p>
        </p:txBody>
      </p:sp>
    </p:spTree>
    <p:extLst>
      <p:ext uri="{BB962C8B-B14F-4D97-AF65-F5344CB8AC3E}">
        <p14:creationId xmlns:p14="http://schemas.microsoft.com/office/powerpoint/2010/main" val="10672451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899C-95EE-5F40-8CFD-E814FE3B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4C142-9574-3744-8853-2E887FA00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94" indent="0" algn="ctr">
              <a:buNone/>
              <a:defRPr sz="1625"/>
            </a:lvl2pPr>
            <a:lvl3pPr marL="742987" indent="0" algn="ctr">
              <a:buNone/>
              <a:defRPr sz="1463"/>
            </a:lvl3pPr>
            <a:lvl4pPr marL="1114481" indent="0" algn="ctr">
              <a:buNone/>
              <a:defRPr sz="1300"/>
            </a:lvl4pPr>
            <a:lvl5pPr marL="1485974" indent="0" algn="ctr">
              <a:buNone/>
              <a:defRPr sz="1300"/>
            </a:lvl5pPr>
            <a:lvl6pPr marL="1857468" indent="0" algn="ctr">
              <a:buNone/>
              <a:defRPr sz="1300"/>
            </a:lvl6pPr>
            <a:lvl7pPr marL="2228962" indent="0" algn="ctr">
              <a:buNone/>
              <a:defRPr sz="1300"/>
            </a:lvl7pPr>
            <a:lvl8pPr marL="2600455" indent="0" algn="ctr">
              <a:buNone/>
              <a:defRPr sz="1300"/>
            </a:lvl8pPr>
            <a:lvl9pPr marL="297194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C0F8-AC94-764D-B3A5-4C6335FE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A7541-50BB-E84B-A332-A2E620F8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683D8-6CD4-4843-9E49-FFEE4100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7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C6F9-06BA-7048-923C-D4CF7A8A4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383DD-4E5E-3848-86E9-5705661B5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E107B-D336-B14C-8CA6-96F178DE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0A0B2-74A8-1C46-B7D9-8459645B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D74B1-C9E8-0245-9C72-9D885F60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5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6BFC2-8074-0643-B298-9350EEADB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47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E36C2-67A5-8A41-954A-BDDBA0BB1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72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9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87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4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9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4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9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7537-4AB7-7A4D-BD97-862734CE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DE47D-6928-B342-A1E0-F851B807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9E39-903C-044A-A1AA-C777AAEF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5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FD032-A041-8547-91B1-30D758B2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AC8A-053F-3442-909C-625AC86B4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E7467-67DC-D94E-8485-77FA21E56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0F296-E09D-9E40-BD47-9C43C7E0A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EC652-5E2E-8148-9CF1-B34E2BA5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F1E43-8F29-FD4C-A960-0859EFE6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0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F80FF-EF75-4FD1-B68E-60B26B81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9F113-9FDB-43B4-97A2-0820EA430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EF93D-5495-4408-9CD2-3DDD2F5BA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34173-0648-455F-BD23-91C16CDA6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84E7B-0575-470C-A36B-19E91E19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0106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36F3-B1B7-CB48-809C-D3B5A044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4A320-B15F-8A4C-AA59-5C5DE7CF5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30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EDCFA-9341-B147-97BA-BFA7A4506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30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3147D-6772-5143-AE40-251ED1642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A3679-F486-DC45-AC5A-A0866A93F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489F2-A286-C045-84FB-777DE464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F91E9-D8D5-0D4A-BDD0-3E4DB6621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3F280-4F36-1642-8663-C52B6250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8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17AE948-09C6-3F41-ABCE-91B835C1E2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FDB5410-B626-504B-B145-224A39B297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5B6944-E3EC-8149-9E7D-BB5E97BC5302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C4EC09-BBAF-0C4C-A677-CCAC414DB75C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84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CF5BD6-7884-0043-928E-FD943EC3A48C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4E70A1F-6A73-6445-8676-81AD9B9C6F65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50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35E3-6C98-FB45-BF66-D0F8511E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87408-9B9F-AA42-A85D-9AF393B3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7C923-EECA-1346-92E6-BC325A65A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BBAFE-1794-F543-824F-7C617F48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86BF5-3486-3A44-BCCF-2C30F6DA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23EDE-7B27-BA4D-9373-AC502C2F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8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3973E-1F76-B143-9731-A638DFF2F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985D2-5FA0-6244-9C09-23BAA15F5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94" indent="0">
              <a:buNone/>
              <a:defRPr sz="2275"/>
            </a:lvl2pPr>
            <a:lvl3pPr marL="742987" indent="0">
              <a:buNone/>
              <a:defRPr sz="1950"/>
            </a:lvl3pPr>
            <a:lvl4pPr marL="1114481" indent="0">
              <a:buNone/>
              <a:defRPr sz="1625"/>
            </a:lvl4pPr>
            <a:lvl5pPr marL="1485974" indent="0">
              <a:buNone/>
              <a:defRPr sz="1625"/>
            </a:lvl5pPr>
            <a:lvl6pPr marL="1857468" indent="0">
              <a:buNone/>
              <a:defRPr sz="1625"/>
            </a:lvl6pPr>
            <a:lvl7pPr marL="2228962" indent="0">
              <a:buNone/>
              <a:defRPr sz="1625"/>
            </a:lvl7pPr>
            <a:lvl8pPr marL="2600455" indent="0">
              <a:buNone/>
              <a:defRPr sz="1625"/>
            </a:lvl8pPr>
            <a:lvl9pPr marL="2971949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0C267-FA2A-414A-BB7D-8C3B00A1F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9BA22-3092-7643-85BD-65AA5F3D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9DC93-B052-C146-9F1B-8B1C9370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DE8F6-2051-7F41-B74B-AD5589F8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0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93B0-5C04-5845-A945-09CEA547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9DABF-C353-9E41-AD11-50B1744D0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584B-2CF8-174A-8FF1-2191F87D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4E71E-C317-3E48-BA95-56AC8361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2CE82-6926-3F4A-B4BD-B05AB6BF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9172B-D403-C543-B4B3-168DDDFFB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F52E2-0906-4749-8D0E-C1FE246F6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41308-ACEF-954C-B96A-91DC3BE7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D925C-C57C-9546-9E80-9196DC61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F2829-7AB4-6248-9E09-EF66D0CC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7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A349BAE6-28CF-4A49-B251-8B802BB4AE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DF88B13C-989D-F84D-A967-019EAC2561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324A86-5AF1-EF49-BFE4-F43C4FC731F4}"/>
              </a:ext>
            </a:extLst>
          </p:cNvPr>
          <p:cNvGrpSpPr/>
          <p:nvPr userDrawn="1"/>
        </p:nvGrpSpPr>
        <p:grpSpPr>
          <a:xfrm>
            <a:off x="5264053" y="1447803"/>
            <a:ext cx="3627536" cy="4679911"/>
            <a:chOff x="5828202" y="967154"/>
            <a:chExt cx="4464660" cy="4679911"/>
          </a:xfrm>
        </p:grpSpPr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B4CA3FC7-03D6-E546-A4EC-7D2EA87F38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90246" y="967154"/>
              <a:ext cx="4302616" cy="2283119"/>
            </a:xfrm>
            <a:custGeom>
              <a:avLst/>
              <a:gdLst>
                <a:gd name="T0" fmla="*/ 247 w 533"/>
                <a:gd name="T1" fmla="*/ 0 h 283"/>
                <a:gd name="T2" fmla="*/ 247 w 533"/>
                <a:gd name="T3" fmla="*/ 31 h 283"/>
                <a:gd name="T4" fmla="*/ 214 w 533"/>
                <a:gd name="T5" fmla="*/ 34 h 283"/>
                <a:gd name="T6" fmla="*/ 178 w 533"/>
                <a:gd name="T7" fmla="*/ 43 h 283"/>
                <a:gd name="T8" fmla="*/ 113 w 533"/>
                <a:gd name="T9" fmla="*/ 74 h 283"/>
                <a:gd name="T10" fmla="*/ 105 w 533"/>
                <a:gd name="T11" fmla="*/ 79 h 283"/>
                <a:gd name="T12" fmla="*/ 98 w 533"/>
                <a:gd name="T13" fmla="*/ 84 h 283"/>
                <a:gd name="T14" fmla="*/ 85 w 533"/>
                <a:gd name="T15" fmla="*/ 94 h 283"/>
                <a:gd name="T16" fmla="*/ 62 w 533"/>
                <a:gd name="T17" fmla="*/ 117 h 283"/>
                <a:gd name="T18" fmla="*/ 28 w 533"/>
                <a:gd name="T19" fmla="*/ 166 h 283"/>
                <a:gd name="T20" fmla="*/ 10 w 533"/>
                <a:gd name="T21" fmla="*/ 212 h 283"/>
                <a:gd name="T22" fmla="*/ 2 w 533"/>
                <a:gd name="T23" fmla="*/ 249 h 283"/>
                <a:gd name="T24" fmla="*/ 1 w 533"/>
                <a:gd name="T25" fmla="*/ 256 h 283"/>
                <a:gd name="T26" fmla="*/ 1 w 533"/>
                <a:gd name="T27" fmla="*/ 263 h 283"/>
                <a:gd name="T28" fmla="*/ 0 w 533"/>
                <a:gd name="T29" fmla="*/ 273 h 283"/>
                <a:gd name="T30" fmla="*/ 0 w 533"/>
                <a:gd name="T31" fmla="*/ 282 h 283"/>
                <a:gd name="T32" fmla="*/ 1 w 533"/>
                <a:gd name="T33" fmla="*/ 273 h 283"/>
                <a:gd name="T34" fmla="*/ 2 w 533"/>
                <a:gd name="T35" fmla="*/ 263 h 283"/>
                <a:gd name="T36" fmla="*/ 2 w 533"/>
                <a:gd name="T37" fmla="*/ 257 h 283"/>
                <a:gd name="T38" fmla="*/ 3 w 533"/>
                <a:gd name="T39" fmla="*/ 249 h 283"/>
                <a:gd name="T40" fmla="*/ 12 w 533"/>
                <a:gd name="T41" fmla="*/ 213 h 283"/>
                <a:gd name="T42" fmla="*/ 32 w 533"/>
                <a:gd name="T43" fmla="*/ 168 h 283"/>
                <a:gd name="T44" fmla="*/ 67 w 533"/>
                <a:gd name="T45" fmla="*/ 121 h 283"/>
                <a:gd name="T46" fmla="*/ 90 w 533"/>
                <a:gd name="T47" fmla="*/ 100 h 283"/>
                <a:gd name="T48" fmla="*/ 103 w 533"/>
                <a:gd name="T49" fmla="*/ 90 h 283"/>
                <a:gd name="T50" fmla="*/ 110 w 533"/>
                <a:gd name="T51" fmla="*/ 85 h 283"/>
                <a:gd name="T52" fmla="*/ 117 w 533"/>
                <a:gd name="T53" fmla="*/ 81 h 283"/>
                <a:gd name="T54" fmla="*/ 181 w 533"/>
                <a:gd name="T55" fmla="*/ 53 h 283"/>
                <a:gd name="T56" fmla="*/ 216 w 533"/>
                <a:gd name="T57" fmla="*/ 46 h 283"/>
                <a:gd name="T58" fmla="*/ 252 w 533"/>
                <a:gd name="T59" fmla="*/ 45 h 283"/>
                <a:gd name="T60" fmla="*/ 288 w 533"/>
                <a:gd name="T61" fmla="*/ 48 h 283"/>
                <a:gd name="T62" fmla="*/ 323 w 533"/>
                <a:gd name="T63" fmla="*/ 56 h 283"/>
                <a:gd name="T64" fmla="*/ 384 w 533"/>
                <a:gd name="T65" fmla="*/ 85 h 283"/>
                <a:gd name="T66" fmla="*/ 410 w 533"/>
                <a:gd name="T67" fmla="*/ 105 h 283"/>
                <a:gd name="T68" fmla="*/ 421 w 533"/>
                <a:gd name="T69" fmla="*/ 116 h 283"/>
                <a:gd name="T70" fmla="*/ 429 w 533"/>
                <a:gd name="T71" fmla="*/ 124 h 283"/>
                <a:gd name="T72" fmla="*/ 430 w 533"/>
                <a:gd name="T73" fmla="*/ 124 h 283"/>
                <a:gd name="T74" fmla="*/ 431 w 533"/>
                <a:gd name="T75" fmla="*/ 126 h 283"/>
                <a:gd name="T76" fmla="*/ 434 w 533"/>
                <a:gd name="T77" fmla="*/ 129 h 283"/>
                <a:gd name="T78" fmla="*/ 435 w 533"/>
                <a:gd name="T79" fmla="*/ 130 h 283"/>
                <a:gd name="T80" fmla="*/ 488 w 533"/>
                <a:gd name="T81" fmla="*/ 250 h 283"/>
                <a:gd name="T82" fmla="*/ 488 w 533"/>
                <a:gd name="T83" fmla="*/ 252 h 283"/>
                <a:gd name="T84" fmla="*/ 489 w 533"/>
                <a:gd name="T85" fmla="*/ 259 h 283"/>
                <a:gd name="T86" fmla="*/ 489 w 533"/>
                <a:gd name="T87" fmla="*/ 265 h 283"/>
                <a:gd name="T88" fmla="*/ 489 w 533"/>
                <a:gd name="T89" fmla="*/ 270 h 283"/>
                <a:gd name="T90" fmla="*/ 489 w 533"/>
                <a:gd name="T91" fmla="*/ 275 h 283"/>
                <a:gd name="T92" fmla="*/ 489 w 533"/>
                <a:gd name="T93" fmla="*/ 281 h 283"/>
                <a:gd name="T94" fmla="*/ 489 w 533"/>
                <a:gd name="T95" fmla="*/ 283 h 283"/>
                <a:gd name="T96" fmla="*/ 490 w 533"/>
                <a:gd name="T97" fmla="*/ 283 h 283"/>
                <a:gd name="T98" fmla="*/ 517 w 533"/>
                <a:gd name="T99" fmla="*/ 283 h 283"/>
                <a:gd name="T100" fmla="*/ 533 w 533"/>
                <a:gd name="T101" fmla="*/ 283 h 283"/>
                <a:gd name="T102" fmla="*/ 533 w 533"/>
                <a:gd name="T103" fmla="*/ 282 h 283"/>
                <a:gd name="T104" fmla="*/ 247 w 533"/>
                <a:gd name="T105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3" h="283">
                  <a:moveTo>
                    <a:pt x="247" y="0"/>
                  </a:moveTo>
                  <a:cubicBezTo>
                    <a:pt x="247" y="31"/>
                    <a:pt x="247" y="31"/>
                    <a:pt x="247" y="31"/>
                  </a:cubicBezTo>
                  <a:cubicBezTo>
                    <a:pt x="236" y="32"/>
                    <a:pt x="225" y="33"/>
                    <a:pt x="214" y="34"/>
                  </a:cubicBezTo>
                  <a:cubicBezTo>
                    <a:pt x="202" y="37"/>
                    <a:pt x="190" y="39"/>
                    <a:pt x="178" y="43"/>
                  </a:cubicBezTo>
                  <a:cubicBezTo>
                    <a:pt x="154" y="50"/>
                    <a:pt x="132" y="61"/>
                    <a:pt x="113" y="74"/>
                  </a:cubicBezTo>
                  <a:cubicBezTo>
                    <a:pt x="110" y="75"/>
                    <a:pt x="108" y="77"/>
                    <a:pt x="105" y="79"/>
                  </a:cubicBezTo>
                  <a:cubicBezTo>
                    <a:pt x="103" y="80"/>
                    <a:pt x="101" y="82"/>
                    <a:pt x="98" y="84"/>
                  </a:cubicBezTo>
                  <a:cubicBezTo>
                    <a:pt x="94" y="87"/>
                    <a:pt x="89" y="91"/>
                    <a:pt x="85" y="94"/>
                  </a:cubicBezTo>
                  <a:cubicBezTo>
                    <a:pt x="77" y="102"/>
                    <a:pt x="69" y="109"/>
                    <a:pt x="62" y="117"/>
                  </a:cubicBezTo>
                  <a:cubicBezTo>
                    <a:pt x="48" y="133"/>
                    <a:pt x="37" y="150"/>
                    <a:pt x="28" y="166"/>
                  </a:cubicBezTo>
                  <a:cubicBezTo>
                    <a:pt x="20" y="182"/>
                    <a:pt x="14" y="198"/>
                    <a:pt x="10" y="212"/>
                  </a:cubicBezTo>
                  <a:cubicBezTo>
                    <a:pt x="6" y="226"/>
                    <a:pt x="3" y="239"/>
                    <a:pt x="2" y="249"/>
                  </a:cubicBezTo>
                  <a:cubicBezTo>
                    <a:pt x="2" y="252"/>
                    <a:pt x="2" y="254"/>
                    <a:pt x="1" y="256"/>
                  </a:cubicBezTo>
                  <a:cubicBezTo>
                    <a:pt x="1" y="259"/>
                    <a:pt x="1" y="261"/>
                    <a:pt x="1" y="263"/>
                  </a:cubicBezTo>
                  <a:cubicBezTo>
                    <a:pt x="1" y="267"/>
                    <a:pt x="0" y="271"/>
                    <a:pt x="0" y="273"/>
                  </a:cubicBezTo>
                  <a:cubicBezTo>
                    <a:pt x="0" y="279"/>
                    <a:pt x="0" y="282"/>
                    <a:pt x="0" y="282"/>
                  </a:cubicBezTo>
                  <a:cubicBezTo>
                    <a:pt x="0" y="282"/>
                    <a:pt x="0" y="279"/>
                    <a:pt x="1" y="273"/>
                  </a:cubicBezTo>
                  <a:cubicBezTo>
                    <a:pt x="1" y="271"/>
                    <a:pt x="1" y="267"/>
                    <a:pt x="2" y="263"/>
                  </a:cubicBezTo>
                  <a:cubicBezTo>
                    <a:pt x="2" y="261"/>
                    <a:pt x="2" y="259"/>
                    <a:pt x="2" y="257"/>
                  </a:cubicBezTo>
                  <a:cubicBezTo>
                    <a:pt x="3" y="254"/>
                    <a:pt x="3" y="252"/>
                    <a:pt x="3" y="249"/>
                  </a:cubicBezTo>
                  <a:cubicBezTo>
                    <a:pt x="5" y="239"/>
                    <a:pt x="7" y="226"/>
                    <a:pt x="12" y="213"/>
                  </a:cubicBezTo>
                  <a:cubicBezTo>
                    <a:pt x="17" y="199"/>
                    <a:pt x="23" y="183"/>
                    <a:pt x="32" y="168"/>
                  </a:cubicBezTo>
                  <a:cubicBezTo>
                    <a:pt x="41" y="152"/>
                    <a:pt x="53" y="136"/>
                    <a:pt x="67" y="121"/>
                  </a:cubicBezTo>
                  <a:cubicBezTo>
                    <a:pt x="74" y="114"/>
                    <a:pt x="82" y="107"/>
                    <a:pt x="90" y="100"/>
                  </a:cubicBezTo>
                  <a:cubicBezTo>
                    <a:pt x="94" y="96"/>
                    <a:pt x="99" y="93"/>
                    <a:pt x="103" y="90"/>
                  </a:cubicBezTo>
                  <a:cubicBezTo>
                    <a:pt x="106" y="88"/>
                    <a:pt x="108" y="87"/>
                    <a:pt x="110" y="85"/>
                  </a:cubicBezTo>
                  <a:cubicBezTo>
                    <a:pt x="113" y="84"/>
                    <a:pt x="115" y="82"/>
                    <a:pt x="117" y="81"/>
                  </a:cubicBezTo>
                  <a:cubicBezTo>
                    <a:pt x="137" y="69"/>
                    <a:pt x="158" y="60"/>
                    <a:pt x="181" y="53"/>
                  </a:cubicBezTo>
                  <a:cubicBezTo>
                    <a:pt x="193" y="50"/>
                    <a:pt x="204" y="48"/>
                    <a:pt x="216" y="46"/>
                  </a:cubicBezTo>
                  <a:cubicBezTo>
                    <a:pt x="228" y="45"/>
                    <a:pt x="240" y="44"/>
                    <a:pt x="252" y="45"/>
                  </a:cubicBezTo>
                  <a:cubicBezTo>
                    <a:pt x="265" y="45"/>
                    <a:pt x="276" y="46"/>
                    <a:pt x="288" y="48"/>
                  </a:cubicBezTo>
                  <a:cubicBezTo>
                    <a:pt x="300" y="50"/>
                    <a:pt x="311" y="52"/>
                    <a:pt x="323" y="56"/>
                  </a:cubicBezTo>
                  <a:cubicBezTo>
                    <a:pt x="345" y="63"/>
                    <a:pt x="366" y="73"/>
                    <a:pt x="384" y="85"/>
                  </a:cubicBezTo>
                  <a:cubicBezTo>
                    <a:pt x="393" y="92"/>
                    <a:pt x="402" y="98"/>
                    <a:pt x="410" y="105"/>
                  </a:cubicBezTo>
                  <a:cubicBezTo>
                    <a:pt x="414" y="108"/>
                    <a:pt x="418" y="112"/>
                    <a:pt x="421" y="116"/>
                  </a:cubicBezTo>
                  <a:cubicBezTo>
                    <a:pt x="424" y="119"/>
                    <a:pt x="427" y="121"/>
                    <a:pt x="429" y="124"/>
                  </a:cubicBezTo>
                  <a:cubicBezTo>
                    <a:pt x="429" y="124"/>
                    <a:pt x="429" y="124"/>
                    <a:pt x="430" y="124"/>
                  </a:cubicBezTo>
                  <a:cubicBezTo>
                    <a:pt x="430" y="125"/>
                    <a:pt x="431" y="126"/>
                    <a:pt x="431" y="126"/>
                  </a:cubicBezTo>
                  <a:cubicBezTo>
                    <a:pt x="432" y="127"/>
                    <a:pt x="433" y="128"/>
                    <a:pt x="434" y="129"/>
                  </a:cubicBezTo>
                  <a:cubicBezTo>
                    <a:pt x="434" y="130"/>
                    <a:pt x="434" y="130"/>
                    <a:pt x="435" y="130"/>
                  </a:cubicBezTo>
                  <a:cubicBezTo>
                    <a:pt x="463" y="164"/>
                    <a:pt x="481" y="205"/>
                    <a:pt x="488" y="250"/>
                  </a:cubicBezTo>
                  <a:cubicBezTo>
                    <a:pt x="488" y="250"/>
                    <a:pt x="488" y="251"/>
                    <a:pt x="488" y="252"/>
                  </a:cubicBezTo>
                  <a:cubicBezTo>
                    <a:pt x="488" y="254"/>
                    <a:pt x="488" y="256"/>
                    <a:pt x="489" y="259"/>
                  </a:cubicBezTo>
                  <a:cubicBezTo>
                    <a:pt x="489" y="261"/>
                    <a:pt x="489" y="263"/>
                    <a:pt x="489" y="265"/>
                  </a:cubicBezTo>
                  <a:cubicBezTo>
                    <a:pt x="489" y="267"/>
                    <a:pt x="489" y="269"/>
                    <a:pt x="489" y="270"/>
                  </a:cubicBezTo>
                  <a:cubicBezTo>
                    <a:pt x="489" y="272"/>
                    <a:pt x="489" y="273"/>
                    <a:pt x="489" y="275"/>
                  </a:cubicBezTo>
                  <a:cubicBezTo>
                    <a:pt x="489" y="277"/>
                    <a:pt x="489" y="279"/>
                    <a:pt x="489" y="281"/>
                  </a:cubicBezTo>
                  <a:cubicBezTo>
                    <a:pt x="489" y="282"/>
                    <a:pt x="489" y="283"/>
                    <a:pt x="489" y="283"/>
                  </a:cubicBezTo>
                  <a:cubicBezTo>
                    <a:pt x="490" y="283"/>
                    <a:pt x="490" y="283"/>
                    <a:pt x="490" y="283"/>
                  </a:cubicBezTo>
                  <a:cubicBezTo>
                    <a:pt x="517" y="283"/>
                    <a:pt x="517" y="283"/>
                    <a:pt x="517" y="283"/>
                  </a:cubicBezTo>
                  <a:cubicBezTo>
                    <a:pt x="533" y="283"/>
                    <a:pt x="533" y="283"/>
                    <a:pt x="533" y="283"/>
                  </a:cubicBezTo>
                  <a:cubicBezTo>
                    <a:pt x="533" y="283"/>
                    <a:pt x="533" y="282"/>
                    <a:pt x="533" y="282"/>
                  </a:cubicBezTo>
                  <a:cubicBezTo>
                    <a:pt x="533" y="126"/>
                    <a:pt x="405" y="0"/>
                    <a:pt x="24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7EDB44E5-C1F8-AA45-9C10-9D8041ED7F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28202" y="3371201"/>
              <a:ext cx="4292942" cy="2275864"/>
            </a:xfrm>
            <a:custGeom>
              <a:avLst/>
              <a:gdLst>
                <a:gd name="T0" fmla="*/ 532 w 532"/>
                <a:gd name="T1" fmla="*/ 9 h 282"/>
                <a:gd name="T2" fmla="*/ 531 w 532"/>
                <a:gd name="T3" fmla="*/ 20 h 282"/>
                <a:gd name="T4" fmla="*/ 530 w 532"/>
                <a:gd name="T5" fmla="*/ 26 h 282"/>
                <a:gd name="T6" fmla="*/ 529 w 532"/>
                <a:gd name="T7" fmla="*/ 33 h 282"/>
                <a:gd name="T8" fmla="*/ 521 w 532"/>
                <a:gd name="T9" fmla="*/ 70 h 282"/>
                <a:gd name="T10" fmla="*/ 501 w 532"/>
                <a:gd name="T11" fmla="*/ 115 h 282"/>
                <a:gd name="T12" fmla="*/ 466 w 532"/>
                <a:gd name="T13" fmla="*/ 161 h 282"/>
                <a:gd name="T14" fmla="*/ 442 w 532"/>
                <a:gd name="T15" fmla="*/ 183 h 282"/>
                <a:gd name="T16" fmla="*/ 429 w 532"/>
                <a:gd name="T17" fmla="*/ 193 h 282"/>
                <a:gd name="T18" fmla="*/ 422 w 532"/>
                <a:gd name="T19" fmla="*/ 197 h 282"/>
                <a:gd name="T20" fmla="*/ 415 w 532"/>
                <a:gd name="T21" fmla="*/ 202 h 282"/>
                <a:gd name="T22" fmla="*/ 351 w 532"/>
                <a:gd name="T23" fmla="*/ 229 h 282"/>
                <a:gd name="T24" fmla="*/ 316 w 532"/>
                <a:gd name="T25" fmla="*/ 236 h 282"/>
                <a:gd name="T26" fmla="*/ 281 w 532"/>
                <a:gd name="T27" fmla="*/ 238 h 282"/>
                <a:gd name="T28" fmla="*/ 245 w 532"/>
                <a:gd name="T29" fmla="*/ 235 h 282"/>
                <a:gd name="T30" fmla="*/ 210 w 532"/>
                <a:gd name="T31" fmla="*/ 227 h 282"/>
                <a:gd name="T32" fmla="*/ 148 w 532"/>
                <a:gd name="T33" fmla="*/ 197 h 282"/>
                <a:gd name="T34" fmla="*/ 123 w 532"/>
                <a:gd name="T35" fmla="*/ 178 h 282"/>
                <a:gd name="T36" fmla="*/ 111 w 532"/>
                <a:gd name="T37" fmla="*/ 167 h 282"/>
                <a:gd name="T38" fmla="*/ 103 w 532"/>
                <a:gd name="T39" fmla="*/ 159 h 282"/>
                <a:gd name="T40" fmla="*/ 103 w 532"/>
                <a:gd name="T41" fmla="*/ 158 h 282"/>
                <a:gd name="T42" fmla="*/ 101 w 532"/>
                <a:gd name="T43" fmla="*/ 157 h 282"/>
                <a:gd name="T44" fmla="*/ 99 w 532"/>
                <a:gd name="T45" fmla="*/ 153 h 282"/>
                <a:gd name="T46" fmla="*/ 98 w 532"/>
                <a:gd name="T47" fmla="*/ 153 h 282"/>
                <a:gd name="T48" fmla="*/ 45 w 532"/>
                <a:gd name="T49" fmla="*/ 33 h 282"/>
                <a:gd name="T50" fmla="*/ 45 w 532"/>
                <a:gd name="T51" fmla="*/ 31 h 282"/>
                <a:gd name="T52" fmla="*/ 44 w 532"/>
                <a:gd name="T53" fmla="*/ 24 h 282"/>
                <a:gd name="T54" fmla="*/ 44 w 532"/>
                <a:gd name="T55" fmla="*/ 18 h 282"/>
                <a:gd name="T56" fmla="*/ 43 w 532"/>
                <a:gd name="T57" fmla="*/ 12 h 282"/>
                <a:gd name="T58" fmla="*/ 43 w 532"/>
                <a:gd name="T59" fmla="*/ 8 h 282"/>
                <a:gd name="T60" fmla="*/ 43 w 532"/>
                <a:gd name="T61" fmla="*/ 2 h 282"/>
                <a:gd name="T62" fmla="*/ 43 w 532"/>
                <a:gd name="T63" fmla="*/ 0 h 282"/>
                <a:gd name="T64" fmla="*/ 43 w 532"/>
                <a:gd name="T65" fmla="*/ 0 h 282"/>
                <a:gd name="T66" fmla="*/ 16 w 532"/>
                <a:gd name="T67" fmla="*/ 0 h 282"/>
                <a:gd name="T68" fmla="*/ 0 w 532"/>
                <a:gd name="T69" fmla="*/ 0 h 282"/>
                <a:gd name="T70" fmla="*/ 0 w 532"/>
                <a:gd name="T71" fmla="*/ 1 h 282"/>
                <a:gd name="T72" fmla="*/ 285 w 532"/>
                <a:gd name="T73" fmla="*/ 282 h 282"/>
                <a:gd name="T74" fmla="*/ 285 w 532"/>
                <a:gd name="T75" fmla="*/ 251 h 282"/>
                <a:gd name="T76" fmla="*/ 318 w 532"/>
                <a:gd name="T77" fmla="*/ 248 h 282"/>
                <a:gd name="T78" fmla="*/ 355 w 532"/>
                <a:gd name="T79" fmla="*/ 240 h 282"/>
                <a:gd name="T80" fmla="*/ 420 w 532"/>
                <a:gd name="T81" fmla="*/ 209 h 282"/>
                <a:gd name="T82" fmla="*/ 427 w 532"/>
                <a:gd name="T83" fmla="*/ 204 h 282"/>
                <a:gd name="T84" fmla="*/ 434 w 532"/>
                <a:gd name="T85" fmla="*/ 199 h 282"/>
                <a:gd name="T86" fmla="*/ 447 w 532"/>
                <a:gd name="T87" fmla="*/ 188 h 282"/>
                <a:gd name="T88" fmla="*/ 471 w 532"/>
                <a:gd name="T89" fmla="*/ 165 h 282"/>
                <a:gd name="T90" fmla="*/ 504 w 532"/>
                <a:gd name="T91" fmla="*/ 117 h 282"/>
                <a:gd name="T92" fmla="*/ 523 w 532"/>
                <a:gd name="T93" fmla="*/ 71 h 282"/>
                <a:gd name="T94" fmla="*/ 531 w 532"/>
                <a:gd name="T95" fmla="*/ 34 h 282"/>
                <a:gd name="T96" fmla="*/ 531 w 532"/>
                <a:gd name="T97" fmla="*/ 26 h 282"/>
                <a:gd name="T98" fmla="*/ 532 w 532"/>
                <a:gd name="T99" fmla="*/ 20 h 282"/>
                <a:gd name="T100" fmla="*/ 532 w 532"/>
                <a:gd name="T101" fmla="*/ 9 h 282"/>
                <a:gd name="T102" fmla="*/ 532 w 532"/>
                <a:gd name="T103" fmla="*/ 1 h 282"/>
                <a:gd name="T104" fmla="*/ 532 w 532"/>
                <a:gd name="T105" fmla="*/ 9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2" h="282">
                  <a:moveTo>
                    <a:pt x="532" y="9"/>
                  </a:moveTo>
                  <a:cubicBezTo>
                    <a:pt x="532" y="12"/>
                    <a:pt x="532" y="16"/>
                    <a:pt x="531" y="20"/>
                  </a:cubicBezTo>
                  <a:cubicBezTo>
                    <a:pt x="531" y="22"/>
                    <a:pt x="531" y="24"/>
                    <a:pt x="530" y="26"/>
                  </a:cubicBezTo>
                  <a:cubicBezTo>
                    <a:pt x="530" y="28"/>
                    <a:pt x="530" y="31"/>
                    <a:pt x="529" y="33"/>
                  </a:cubicBezTo>
                  <a:cubicBezTo>
                    <a:pt x="528" y="44"/>
                    <a:pt x="525" y="56"/>
                    <a:pt x="521" y="70"/>
                  </a:cubicBezTo>
                  <a:cubicBezTo>
                    <a:pt x="516" y="84"/>
                    <a:pt x="510" y="99"/>
                    <a:pt x="501" y="115"/>
                  </a:cubicBezTo>
                  <a:cubicBezTo>
                    <a:pt x="492" y="130"/>
                    <a:pt x="480" y="146"/>
                    <a:pt x="466" y="161"/>
                  </a:cubicBezTo>
                  <a:cubicBezTo>
                    <a:pt x="459" y="169"/>
                    <a:pt x="451" y="176"/>
                    <a:pt x="442" y="183"/>
                  </a:cubicBezTo>
                  <a:cubicBezTo>
                    <a:pt x="438" y="186"/>
                    <a:pt x="434" y="189"/>
                    <a:pt x="429" y="193"/>
                  </a:cubicBezTo>
                  <a:cubicBezTo>
                    <a:pt x="427" y="194"/>
                    <a:pt x="425" y="196"/>
                    <a:pt x="422" y="197"/>
                  </a:cubicBezTo>
                  <a:cubicBezTo>
                    <a:pt x="420" y="199"/>
                    <a:pt x="418" y="200"/>
                    <a:pt x="415" y="202"/>
                  </a:cubicBezTo>
                  <a:cubicBezTo>
                    <a:pt x="396" y="214"/>
                    <a:pt x="374" y="223"/>
                    <a:pt x="351" y="229"/>
                  </a:cubicBezTo>
                  <a:cubicBezTo>
                    <a:pt x="340" y="233"/>
                    <a:pt x="328" y="235"/>
                    <a:pt x="316" y="236"/>
                  </a:cubicBezTo>
                  <a:cubicBezTo>
                    <a:pt x="305" y="238"/>
                    <a:pt x="292" y="238"/>
                    <a:pt x="281" y="238"/>
                  </a:cubicBezTo>
                  <a:cubicBezTo>
                    <a:pt x="268" y="238"/>
                    <a:pt x="257" y="237"/>
                    <a:pt x="245" y="235"/>
                  </a:cubicBezTo>
                  <a:cubicBezTo>
                    <a:pt x="233" y="233"/>
                    <a:pt x="221" y="230"/>
                    <a:pt x="210" y="227"/>
                  </a:cubicBezTo>
                  <a:cubicBezTo>
                    <a:pt x="188" y="220"/>
                    <a:pt x="167" y="210"/>
                    <a:pt x="148" y="197"/>
                  </a:cubicBezTo>
                  <a:cubicBezTo>
                    <a:pt x="139" y="191"/>
                    <a:pt x="131" y="185"/>
                    <a:pt x="123" y="178"/>
                  </a:cubicBezTo>
                  <a:cubicBezTo>
                    <a:pt x="119" y="174"/>
                    <a:pt x="115" y="170"/>
                    <a:pt x="111" y="167"/>
                  </a:cubicBezTo>
                  <a:cubicBezTo>
                    <a:pt x="109" y="164"/>
                    <a:pt x="106" y="161"/>
                    <a:pt x="103" y="159"/>
                  </a:cubicBezTo>
                  <a:cubicBezTo>
                    <a:pt x="103" y="159"/>
                    <a:pt x="103" y="159"/>
                    <a:pt x="103" y="158"/>
                  </a:cubicBezTo>
                  <a:cubicBezTo>
                    <a:pt x="103" y="158"/>
                    <a:pt x="102" y="157"/>
                    <a:pt x="101" y="157"/>
                  </a:cubicBezTo>
                  <a:cubicBezTo>
                    <a:pt x="100" y="155"/>
                    <a:pt x="99" y="154"/>
                    <a:pt x="99" y="153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70" y="119"/>
                    <a:pt x="51" y="78"/>
                    <a:pt x="45" y="33"/>
                  </a:cubicBezTo>
                  <a:cubicBezTo>
                    <a:pt x="45" y="32"/>
                    <a:pt x="45" y="32"/>
                    <a:pt x="45" y="31"/>
                  </a:cubicBezTo>
                  <a:cubicBezTo>
                    <a:pt x="44" y="29"/>
                    <a:pt x="44" y="26"/>
                    <a:pt x="44" y="24"/>
                  </a:cubicBezTo>
                  <a:cubicBezTo>
                    <a:pt x="44" y="22"/>
                    <a:pt x="44" y="20"/>
                    <a:pt x="44" y="18"/>
                  </a:cubicBezTo>
                  <a:cubicBezTo>
                    <a:pt x="43" y="16"/>
                    <a:pt x="43" y="14"/>
                    <a:pt x="43" y="12"/>
                  </a:cubicBezTo>
                  <a:cubicBezTo>
                    <a:pt x="43" y="11"/>
                    <a:pt x="43" y="9"/>
                    <a:pt x="43" y="8"/>
                  </a:cubicBezTo>
                  <a:cubicBezTo>
                    <a:pt x="43" y="5"/>
                    <a:pt x="43" y="3"/>
                    <a:pt x="43" y="2"/>
                  </a:cubicBezTo>
                  <a:cubicBezTo>
                    <a:pt x="43" y="1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56"/>
                    <a:pt x="127" y="282"/>
                    <a:pt x="285" y="282"/>
                  </a:cubicBezTo>
                  <a:cubicBezTo>
                    <a:pt x="285" y="251"/>
                    <a:pt x="285" y="251"/>
                    <a:pt x="285" y="251"/>
                  </a:cubicBezTo>
                  <a:cubicBezTo>
                    <a:pt x="296" y="251"/>
                    <a:pt x="307" y="250"/>
                    <a:pt x="318" y="248"/>
                  </a:cubicBezTo>
                  <a:cubicBezTo>
                    <a:pt x="331" y="246"/>
                    <a:pt x="343" y="244"/>
                    <a:pt x="355" y="240"/>
                  </a:cubicBezTo>
                  <a:cubicBezTo>
                    <a:pt x="378" y="232"/>
                    <a:pt x="400" y="222"/>
                    <a:pt x="420" y="209"/>
                  </a:cubicBezTo>
                  <a:cubicBezTo>
                    <a:pt x="422" y="207"/>
                    <a:pt x="425" y="206"/>
                    <a:pt x="427" y="204"/>
                  </a:cubicBezTo>
                  <a:cubicBezTo>
                    <a:pt x="430" y="202"/>
                    <a:pt x="432" y="201"/>
                    <a:pt x="434" y="199"/>
                  </a:cubicBezTo>
                  <a:cubicBezTo>
                    <a:pt x="439" y="195"/>
                    <a:pt x="443" y="192"/>
                    <a:pt x="447" y="188"/>
                  </a:cubicBezTo>
                  <a:cubicBezTo>
                    <a:pt x="456" y="181"/>
                    <a:pt x="463" y="173"/>
                    <a:pt x="471" y="165"/>
                  </a:cubicBezTo>
                  <a:cubicBezTo>
                    <a:pt x="485" y="150"/>
                    <a:pt x="496" y="133"/>
                    <a:pt x="504" y="117"/>
                  </a:cubicBezTo>
                  <a:cubicBezTo>
                    <a:pt x="513" y="101"/>
                    <a:pt x="519" y="85"/>
                    <a:pt x="523" y="71"/>
                  </a:cubicBezTo>
                  <a:cubicBezTo>
                    <a:pt x="527" y="57"/>
                    <a:pt x="529" y="44"/>
                    <a:pt x="531" y="34"/>
                  </a:cubicBezTo>
                  <a:cubicBezTo>
                    <a:pt x="531" y="31"/>
                    <a:pt x="531" y="29"/>
                    <a:pt x="531" y="26"/>
                  </a:cubicBezTo>
                  <a:cubicBezTo>
                    <a:pt x="532" y="24"/>
                    <a:pt x="532" y="22"/>
                    <a:pt x="532" y="20"/>
                  </a:cubicBezTo>
                  <a:cubicBezTo>
                    <a:pt x="532" y="16"/>
                    <a:pt x="532" y="12"/>
                    <a:pt x="532" y="9"/>
                  </a:cubicBezTo>
                  <a:cubicBezTo>
                    <a:pt x="532" y="4"/>
                    <a:pt x="532" y="1"/>
                    <a:pt x="532" y="1"/>
                  </a:cubicBezTo>
                  <a:cubicBezTo>
                    <a:pt x="532" y="1"/>
                    <a:pt x="532" y="4"/>
                    <a:pt x="532" y="9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77AF6039-636C-5E49-A209-5B3E0EE08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3533" y="2141927"/>
            <a:ext cx="2615521" cy="3226358"/>
          </a:xfrm>
          <a:custGeom>
            <a:avLst/>
            <a:gdLst>
              <a:gd name="connsiteX0" fmla="*/ 1609551 w 3219102"/>
              <a:gd name="connsiteY0" fmla="*/ 0 h 3226358"/>
              <a:gd name="connsiteX1" fmla="*/ 3219102 w 3219102"/>
              <a:gd name="connsiteY1" fmla="*/ 1613179 h 3226358"/>
              <a:gd name="connsiteX2" fmla="*/ 1609551 w 3219102"/>
              <a:gd name="connsiteY2" fmla="*/ 3226358 h 3226358"/>
              <a:gd name="connsiteX3" fmla="*/ 0 w 3219102"/>
              <a:gd name="connsiteY3" fmla="*/ 1613179 h 3226358"/>
              <a:gd name="connsiteX4" fmla="*/ 1609551 w 3219102"/>
              <a:gd name="connsiteY4" fmla="*/ 0 h 322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9102" h="3226358">
                <a:moveTo>
                  <a:pt x="1609551" y="0"/>
                </a:moveTo>
                <a:cubicBezTo>
                  <a:pt x="2498481" y="0"/>
                  <a:pt x="3219102" y="722245"/>
                  <a:pt x="3219102" y="1613179"/>
                </a:cubicBezTo>
                <a:cubicBezTo>
                  <a:pt x="3219102" y="2504113"/>
                  <a:pt x="2498481" y="3226358"/>
                  <a:pt x="1609551" y="3226358"/>
                </a:cubicBezTo>
                <a:cubicBezTo>
                  <a:pt x="720621" y="3226358"/>
                  <a:pt x="0" y="2504113"/>
                  <a:pt x="0" y="1613179"/>
                </a:cubicBezTo>
                <a:cubicBezTo>
                  <a:pt x="0" y="722245"/>
                  <a:pt x="720621" y="0"/>
                  <a:pt x="1609551" y="0"/>
                </a:cubicBezTo>
                <a:close/>
              </a:path>
            </a:pathLst>
          </a:custGeom>
          <a:pattFill prst="pct5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Shape 2711">
            <a:extLst>
              <a:ext uri="{FF2B5EF4-FFF2-40B4-BE49-F238E27FC236}">
                <a16:creationId xmlns:a16="http://schemas.microsoft.com/office/drawing/2014/main" id="{5A2EC066-1891-B549-B6BC-41526643E41F}"/>
              </a:ext>
            </a:extLst>
          </p:cNvPr>
          <p:cNvSpPr/>
          <p:nvPr userDrawn="1"/>
        </p:nvSpPr>
        <p:spPr>
          <a:xfrm>
            <a:off x="493773" y="560847"/>
            <a:ext cx="226954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 w="12700">
            <a:miter lim="400000"/>
          </a:ln>
        </p:spPr>
        <p:txBody>
          <a:bodyPr lIns="15474" tIns="15474" rIns="15474" bIns="15474" anchor="ctr"/>
          <a:lstStyle/>
          <a:p>
            <a:pPr defTabSz="18569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219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03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_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7DD642-0C9F-0943-B156-0FEA4BA99083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651F3-B565-4849-BC65-8CF67A93D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22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Subtitle + 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500" y="1539557"/>
            <a:ext cx="4465281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6166" y="1530227"/>
            <a:ext cx="4466225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9029115" y="6324701"/>
            <a:ext cx="725261" cy="457471"/>
          </a:xfrm>
          <a:prstGeom prst="rect">
            <a:avLst/>
          </a:prstGeom>
        </p:spPr>
        <p:txBody>
          <a:bodyPr anchor="ctr"/>
          <a:lstStyle>
            <a:lvl1pPr algn="r">
              <a:defRPr sz="1463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455315" y="1870146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969425" y="1879477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325989" y="6140562"/>
            <a:ext cx="1303954" cy="353545"/>
          </a:xfrm>
          <a:prstGeom prst="flowChartProcess">
            <a:avLst/>
          </a:prstGeom>
          <a:noFill/>
          <a:ln w="101600" cmpd="dbl">
            <a:noFill/>
            <a:prstDash val="solid"/>
          </a:ln>
        </p:spPr>
        <p:txBody>
          <a:bodyPr vert="horz" wrap="none" numCol="1" spcCol="36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53" i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SMALL LOGO (Logo size: 200X40px and preferably be transparent background PNG)</a:t>
            </a:r>
          </a:p>
        </p:txBody>
      </p:sp>
    </p:spTree>
    <p:extLst>
      <p:ext uri="{BB962C8B-B14F-4D97-AF65-F5344CB8AC3E}">
        <p14:creationId xmlns:p14="http://schemas.microsoft.com/office/powerpoint/2010/main" val="2362559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8E237-0FAD-4182-AA41-3D017B378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07B48-BD50-4599-9225-A95A93AAA2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30F75-FEF4-423F-B4CD-C5A090732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8E789-FAEC-4EFC-8C1A-B4D6B0F56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5F370-02EB-4F01-8F95-32F2F8E1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AD1B6-90D2-468D-B16B-384C11B09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4436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899C-95EE-5F40-8CFD-E814FE3B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4C142-9574-3744-8853-2E887FA00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94" indent="0" algn="ctr">
              <a:buNone/>
              <a:defRPr sz="1625"/>
            </a:lvl2pPr>
            <a:lvl3pPr marL="742987" indent="0" algn="ctr">
              <a:buNone/>
              <a:defRPr sz="1463"/>
            </a:lvl3pPr>
            <a:lvl4pPr marL="1114481" indent="0" algn="ctr">
              <a:buNone/>
              <a:defRPr sz="1300"/>
            </a:lvl4pPr>
            <a:lvl5pPr marL="1485974" indent="0" algn="ctr">
              <a:buNone/>
              <a:defRPr sz="1300"/>
            </a:lvl5pPr>
            <a:lvl6pPr marL="1857468" indent="0" algn="ctr">
              <a:buNone/>
              <a:defRPr sz="1300"/>
            </a:lvl6pPr>
            <a:lvl7pPr marL="2228962" indent="0" algn="ctr">
              <a:buNone/>
              <a:defRPr sz="1300"/>
            </a:lvl7pPr>
            <a:lvl8pPr marL="2600455" indent="0" algn="ctr">
              <a:buNone/>
              <a:defRPr sz="1300"/>
            </a:lvl8pPr>
            <a:lvl9pPr marL="297194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C0F8-AC94-764D-B3A5-4C6335FE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A7541-50BB-E84B-A332-A2E620F8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683D8-6CD4-4843-9E49-FFEE4100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2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C6F9-06BA-7048-923C-D4CF7A8A4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383DD-4E5E-3848-86E9-5705661B5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E107B-D336-B14C-8CA6-96F178DE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0A0B2-74A8-1C46-B7D9-8459645B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D74B1-C9E8-0245-9C72-9D885F60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3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6BFC2-8074-0643-B298-9350EEADB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47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E36C2-67A5-8A41-954A-BDDBA0BB1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72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9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87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4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9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4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9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7537-4AB7-7A4D-BD97-862734CE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DE47D-6928-B342-A1E0-F851B807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9E39-903C-044A-A1AA-C777AAEF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1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FD032-A041-8547-91B1-30D758B2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AC8A-053F-3442-909C-625AC86B4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E7467-67DC-D94E-8485-77FA21E56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0F296-E09D-9E40-BD47-9C43C7E0A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EC652-5E2E-8148-9CF1-B34E2BA5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F1E43-8F29-FD4C-A960-0859EFE6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6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36F3-B1B7-CB48-809C-D3B5A044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4A320-B15F-8A4C-AA59-5C5DE7CF5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30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EDCFA-9341-B147-97BA-BFA7A4506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30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3147D-6772-5143-AE40-251ED1642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A3679-F486-DC45-AC5A-A0866A93F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489F2-A286-C045-84FB-777DE464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F91E9-D8D5-0D4A-BDD0-3E4DB6621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3F280-4F36-1642-8663-C52B6250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7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17AE948-09C6-3F41-ABCE-91B835C1E2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FDB5410-B626-504B-B145-224A39B297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5B6944-E3EC-8149-9E7D-BB5E97BC5302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C4EC09-BBAF-0C4C-A677-CCAC414DB75C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39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CF5BD6-7884-0043-928E-FD943EC3A48C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4E70A1F-6A73-6445-8676-81AD9B9C6F65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06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35E3-6C98-FB45-BF66-D0F8511E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87408-9B9F-AA42-A85D-9AF393B3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7C923-EECA-1346-92E6-BC325A65A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BBAFE-1794-F543-824F-7C617F48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86BF5-3486-3A44-BCCF-2C30F6DA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23EDE-7B27-BA4D-9373-AC502C2F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4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3973E-1F76-B143-9731-A638DFF2F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985D2-5FA0-6244-9C09-23BAA15F5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94" indent="0">
              <a:buNone/>
              <a:defRPr sz="2275"/>
            </a:lvl2pPr>
            <a:lvl3pPr marL="742987" indent="0">
              <a:buNone/>
              <a:defRPr sz="1950"/>
            </a:lvl3pPr>
            <a:lvl4pPr marL="1114481" indent="0">
              <a:buNone/>
              <a:defRPr sz="1625"/>
            </a:lvl4pPr>
            <a:lvl5pPr marL="1485974" indent="0">
              <a:buNone/>
              <a:defRPr sz="1625"/>
            </a:lvl5pPr>
            <a:lvl6pPr marL="1857468" indent="0">
              <a:buNone/>
              <a:defRPr sz="1625"/>
            </a:lvl6pPr>
            <a:lvl7pPr marL="2228962" indent="0">
              <a:buNone/>
              <a:defRPr sz="1625"/>
            </a:lvl7pPr>
            <a:lvl8pPr marL="2600455" indent="0">
              <a:buNone/>
              <a:defRPr sz="1625"/>
            </a:lvl8pPr>
            <a:lvl9pPr marL="2971949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0C267-FA2A-414A-BB7D-8C3B00A1F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9BA22-3092-7643-85BD-65AA5F3D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9DC93-B052-C146-9F1B-8B1C9370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DE8F6-2051-7F41-B74B-AD5589F8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93B0-5C04-5845-A945-09CEA547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9DABF-C353-9E41-AD11-50B1744D0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584B-2CF8-174A-8FF1-2191F87D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4E71E-C317-3E48-BA95-56AC8361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2CE82-6926-3F4A-B4BD-B05AB6BF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835D-2AC3-4C89-9700-CE570E261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DEE3B-2B8D-4FF3-BF67-B5F577DFF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51F733-BF55-47CA-A0D7-E73C5047C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5E4E33-E5B9-4DCF-874B-5633877D9F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240D8B-C712-4E3A-B9EB-9DFDB72228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4310E8-89D7-403F-A3B8-B248F86B8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84A9BB-B773-4F0A-9674-0E6170EB2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6A2670-2BF4-4E6E-B429-457049E99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392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9172B-D403-C543-B4B3-168DDDFFB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F52E2-0906-4749-8D0E-C1FE246F6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41308-ACEF-954C-B96A-91DC3BE7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D925C-C57C-9546-9E80-9196DC61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F2829-7AB4-6248-9E09-EF66D0CC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4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A349BAE6-28CF-4A49-B251-8B802BB4AE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DF88B13C-989D-F84D-A967-019EAC2561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324A86-5AF1-EF49-BFE4-F43C4FC731F4}"/>
              </a:ext>
            </a:extLst>
          </p:cNvPr>
          <p:cNvGrpSpPr/>
          <p:nvPr userDrawn="1"/>
        </p:nvGrpSpPr>
        <p:grpSpPr>
          <a:xfrm>
            <a:off x="5264053" y="1447803"/>
            <a:ext cx="3627536" cy="4679911"/>
            <a:chOff x="5828202" y="967154"/>
            <a:chExt cx="4464660" cy="4679911"/>
          </a:xfrm>
        </p:grpSpPr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B4CA3FC7-03D6-E546-A4EC-7D2EA87F38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90246" y="967154"/>
              <a:ext cx="4302616" cy="2283119"/>
            </a:xfrm>
            <a:custGeom>
              <a:avLst/>
              <a:gdLst>
                <a:gd name="T0" fmla="*/ 247 w 533"/>
                <a:gd name="T1" fmla="*/ 0 h 283"/>
                <a:gd name="T2" fmla="*/ 247 w 533"/>
                <a:gd name="T3" fmla="*/ 31 h 283"/>
                <a:gd name="T4" fmla="*/ 214 w 533"/>
                <a:gd name="T5" fmla="*/ 34 h 283"/>
                <a:gd name="T6" fmla="*/ 178 w 533"/>
                <a:gd name="T7" fmla="*/ 43 h 283"/>
                <a:gd name="T8" fmla="*/ 113 w 533"/>
                <a:gd name="T9" fmla="*/ 74 h 283"/>
                <a:gd name="T10" fmla="*/ 105 w 533"/>
                <a:gd name="T11" fmla="*/ 79 h 283"/>
                <a:gd name="T12" fmla="*/ 98 w 533"/>
                <a:gd name="T13" fmla="*/ 84 h 283"/>
                <a:gd name="T14" fmla="*/ 85 w 533"/>
                <a:gd name="T15" fmla="*/ 94 h 283"/>
                <a:gd name="T16" fmla="*/ 62 w 533"/>
                <a:gd name="T17" fmla="*/ 117 h 283"/>
                <a:gd name="T18" fmla="*/ 28 w 533"/>
                <a:gd name="T19" fmla="*/ 166 h 283"/>
                <a:gd name="T20" fmla="*/ 10 w 533"/>
                <a:gd name="T21" fmla="*/ 212 h 283"/>
                <a:gd name="T22" fmla="*/ 2 w 533"/>
                <a:gd name="T23" fmla="*/ 249 h 283"/>
                <a:gd name="T24" fmla="*/ 1 w 533"/>
                <a:gd name="T25" fmla="*/ 256 h 283"/>
                <a:gd name="T26" fmla="*/ 1 w 533"/>
                <a:gd name="T27" fmla="*/ 263 h 283"/>
                <a:gd name="T28" fmla="*/ 0 w 533"/>
                <a:gd name="T29" fmla="*/ 273 h 283"/>
                <a:gd name="T30" fmla="*/ 0 w 533"/>
                <a:gd name="T31" fmla="*/ 282 h 283"/>
                <a:gd name="T32" fmla="*/ 1 w 533"/>
                <a:gd name="T33" fmla="*/ 273 h 283"/>
                <a:gd name="T34" fmla="*/ 2 w 533"/>
                <a:gd name="T35" fmla="*/ 263 h 283"/>
                <a:gd name="T36" fmla="*/ 2 w 533"/>
                <a:gd name="T37" fmla="*/ 257 h 283"/>
                <a:gd name="T38" fmla="*/ 3 w 533"/>
                <a:gd name="T39" fmla="*/ 249 h 283"/>
                <a:gd name="T40" fmla="*/ 12 w 533"/>
                <a:gd name="T41" fmla="*/ 213 h 283"/>
                <a:gd name="T42" fmla="*/ 32 w 533"/>
                <a:gd name="T43" fmla="*/ 168 h 283"/>
                <a:gd name="T44" fmla="*/ 67 w 533"/>
                <a:gd name="T45" fmla="*/ 121 h 283"/>
                <a:gd name="T46" fmla="*/ 90 w 533"/>
                <a:gd name="T47" fmla="*/ 100 h 283"/>
                <a:gd name="T48" fmla="*/ 103 w 533"/>
                <a:gd name="T49" fmla="*/ 90 h 283"/>
                <a:gd name="T50" fmla="*/ 110 w 533"/>
                <a:gd name="T51" fmla="*/ 85 h 283"/>
                <a:gd name="T52" fmla="*/ 117 w 533"/>
                <a:gd name="T53" fmla="*/ 81 h 283"/>
                <a:gd name="T54" fmla="*/ 181 w 533"/>
                <a:gd name="T55" fmla="*/ 53 h 283"/>
                <a:gd name="T56" fmla="*/ 216 w 533"/>
                <a:gd name="T57" fmla="*/ 46 h 283"/>
                <a:gd name="T58" fmla="*/ 252 w 533"/>
                <a:gd name="T59" fmla="*/ 45 h 283"/>
                <a:gd name="T60" fmla="*/ 288 w 533"/>
                <a:gd name="T61" fmla="*/ 48 h 283"/>
                <a:gd name="T62" fmla="*/ 323 w 533"/>
                <a:gd name="T63" fmla="*/ 56 h 283"/>
                <a:gd name="T64" fmla="*/ 384 w 533"/>
                <a:gd name="T65" fmla="*/ 85 h 283"/>
                <a:gd name="T66" fmla="*/ 410 w 533"/>
                <a:gd name="T67" fmla="*/ 105 h 283"/>
                <a:gd name="T68" fmla="*/ 421 w 533"/>
                <a:gd name="T69" fmla="*/ 116 h 283"/>
                <a:gd name="T70" fmla="*/ 429 w 533"/>
                <a:gd name="T71" fmla="*/ 124 h 283"/>
                <a:gd name="T72" fmla="*/ 430 w 533"/>
                <a:gd name="T73" fmla="*/ 124 h 283"/>
                <a:gd name="T74" fmla="*/ 431 w 533"/>
                <a:gd name="T75" fmla="*/ 126 h 283"/>
                <a:gd name="T76" fmla="*/ 434 w 533"/>
                <a:gd name="T77" fmla="*/ 129 h 283"/>
                <a:gd name="T78" fmla="*/ 435 w 533"/>
                <a:gd name="T79" fmla="*/ 130 h 283"/>
                <a:gd name="T80" fmla="*/ 488 w 533"/>
                <a:gd name="T81" fmla="*/ 250 h 283"/>
                <a:gd name="T82" fmla="*/ 488 w 533"/>
                <a:gd name="T83" fmla="*/ 252 h 283"/>
                <a:gd name="T84" fmla="*/ 489 w 533"/>
                <a:gd name="T85" fmla="*/ 259 h 283"/>
                <a:gd name="T86" fmla="*/ 489 w 533"/>
                <a:gd name="T87" fmla="*/ 265 h 283"/>
                <a:gd name="T88" fmla="*/ 489 w 533"/>
                <a:gd name="T89" fmla="*/ 270 h 283"/>
                <a:gd name="T90" fmla="*/ 489 w 533"/>
                <a:gd name="T91" fmla="*/ 275 h 283"/>
                <a:gd name="T92" fmla="*/ 489 w 533"/>
                <a:gd name="T93" fmla="*/ 281 h 283"/>
                <a:gd name="T94" fmla="*/ 489 w 533"/>
                <a:gd name="T95" fmla="*/ 283 h 283"/>
                <a:gd name="T96" fmla="*/ 490 w 533"/>
                <a:gd name="T97" fmla="*/ 283 h 283"/>
                <a:gd name="T98" fmla="*/ 517 w 533"/>
                <a:gd name="T99" fmla="*/ 283 h 283"/>
                <a:gd name="T100" fmla="*/ 533 w 533"/>
                <a:gd name="T101" fmla="*/ 283 h 283"/>
                <a:gd name="T102" fmla="*/ 533 w 533"/>
                <a:gd name="T103" fmla="*/ 282 h 283"/>
                <a:gd name="T104" fmla="*/ 247 w 533"/>
                <a:gd name="T105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3" h="283">
                  <a:moveTo>
                    <a:pt x="247" y="0"/>
                  </a:moveTo>
                  <a:cubicBezTo>
                    <a:pt x="247" y="31"/>
                    <a:pt x="247" y="31"/>
                    <a:pt x="247" y="31"/>
                  </a:cubicBezTo>
                  <a:cubicBezTo>
                    <a:pt x="236" y="32"/>
                    <a:pt x="225" y="33"/>
                    <a:pt x="214" y="34"/>
                  </a:cubicBezTo>
                  <a:cubicBezTo>
                    <a:pt x="202" y="37"/>
                    <a:pt x="190" y="39"/>
                    <a:pt x="178" y="43"/>
                  </a:cubicBezTo>
                  <a:cubicBezTo>
                    <a:pt x="154" y="50"/>
                    <a:pt x="132" y="61"/>
                    <a:pt x="113" y="74"/>
                  </a:cubicBezTo>
                  <a:cubicBezTo>
                    <a:pt x="110" y="75"/>
                    <a:pt x="108" y="77"/>
                    <a:pt x="105" y="79"/>
                  </a:cubicBezTo>
                  <a:cubicBezTo>
                    <a:pt x="103" y="80"/>
                    <a:pt x="101" y="82"/>
                    <a:pt x="98" y="84"/>
                  </a:cubicBezTo>
                  <a:cubicBezTo>
                    <a:pt x="94" y="87"/>
                    <a:pt x="89" y="91"/>
                    <a:pt x="85" y="94"/>
                  </a:cubicBezTo>
                  <a:cubicBezTo>
                    <a:pt x="77" y="102"/>
                    <a:pt x="69" y="109"/>
                    <a:pt x="62" y="117"/>
                  </a:cubicBezTo>
                  <a:cubicBezTo>
                    <a:pt x="48" y="133"/>
                    <a:pt x="37" y="150"/>
                    <a:pt x="28" y="166"/>
                  </a:cubicBezTo>
                  <a:cubicBezTo>
                    <a:pt x="20" y="182"/>
                    <a:pt x="14" y="198"/>
                    <a:pt x="10" y="212"/>
                  </a:cubicBezTo>
                  <a:cubicBezTo>
                    <a:pt x="6" y="226"/>
                    <a:pt x="3" y="239"/>
                    <a:pt x="2" y="249"/>
                  </a:cubicBezTo>
                  <a:cubicBezTo>
                    <a:pt x="2" y="252"/>
                    <a:pt x="2" y="254"/>
                    <a:pt x="1" y="256"/>
                  </a:cubicBezTo>
                  <a:cubicBezTo>
                    <a:pt x="1" y="259"/>
                    <a:pt x="1" y="261"/>
                    <a:pt x="1" y="263"/>
                  </a:cubicBezTo>
                  <a:cubicBezTo>
                    <a:pt x="1" y="267"/>
                    <a:pt x="0" y="271"/>
                    <a:pt x="0" y="273"/>
                  </a:cubicBezTo>
                  <a:cubicBezTo>
                    <a:pt x="0" y="279"/>
                    <a:pt x="0" y="282"/>
                    <a:pt x="0" y="282"/>
                  </a:cubicBezTo>
                  <a:cubicBezTo>
                    <a:pt x="0" y="282"/>
                    <a:pt x="0" y="279"/>
                    <a:pt x="1" y="273"/>
                  </a:cubicBezTo>
                  <a:cubicBezTo>
                    <a:pt x="1" y="271"/>
                    <a:pt x="1" y="267"/>
                    <a:pt x="2" y="263"/>
                  </a:cubicBezTo>
                  <a:cubicBezTo>
                    <a:pt x="2" y="261"/>
                    <a:pt x="2" y="259"/>
                    <a:pt x="2" y="257"/>
                  </a:cubicBezTo>
                  <a:cubicBezTo>
                    <a:pt x="3" y="254"/>
                    <a:pt x="3" y="252"/>
                    <a:pt x="3" y="249"/>
                  </a:cubicBezTo>
                  <a:cubicBezTo>
                    <a:pt x="5" y="239"/>
                    <a:pt x="7" y="226"/>
                    <a:pt x="12" y="213"/>
                  </a:cubicBezTo>
                  <a:cubicBezTo>
                    <a:pt x="17" y="199"/>
                    <a:pt x="23" y="183"/>
                    <a:pt x="32" y="168"/>
                  </a:cubicBezTo>
                  <a:cubicBezTo>
                    <a:pt x="41" y="152"/>
                    <a:pt x="53" y="136"/>
                    <a:pt x="67" y="121"/>
                  </a:cubicBezTo>
                  <a:cubicBezTo>
                    <a:pt x="74" y="114"/>
                    <a:pt x="82" y="107"/>
                    <a:pt x="90" y="100"/>
                  </a:cubicBezTo>
                  <a:cubicBezTo>
                    <a:pt x="94" y="96"/>
                    <a:pt x="99" y="93"/>
                    <a:pt x="103" y="90"/>
                  </a:cubicBezTo>
                  <a:cubicBezTo>
                    <a:pt x="106" y="88"/>
                    <a:pt x="108" y="87"/>
                    <a:pt x="110" y="85"/>
                  </a:cubicBezTo>
                  <a:cubicBezTo>
                    <a:pt x="113" y="84"/>
                    <a:pt x="115" y="82"/>
                    <a:pt x="117" y="81"/>
                  </a:cubicBezTo>
                  <a:cubicBezTo>
                    <a:pt x="137" y="69"/>
                    <a:pt x="158" y="60"/>
                    <a:pt x="181" y="53"/>
                  </a:cubicBezTo>
                  <a:cubicBezTo>
                    <a:pt x="193" y="50"/>
                    <a:pt x="204" y="48"/>
                    <a:pt x="216" y="46"/>
                  </a:cubicBezTo>
                  <a:cubicBezTo>
                    <a:pt x="228" y="45"/>
                    <a:pt x="240" y="44"/>
                    <a:pt x="252" y="45"/>
                  </a:cubicBezTo>
                  <a:cubicBezTo>
                    <a:pt x="265" y="45"/>
                    <a:pt x="276" y="46"/>
                    <a:pt x="288" y="48"/>
                  </a:cubicBezTo>
                  <a:cubicBezTo>
                    <a:pt x="300" y="50"/>
                    <a:pt x="311" y="52"/>
                    <a:pt x="323" y="56"/>
                  </a:cubicBezTo>
                  <a:cubicBezTo>
                    <a:pt x="345" y="63"/>
                    <a:pt x="366" y="73"/>
                    <a:pt x="384" y="85"/>
                  </a:cubicBezTo>
                  <a:cubicBezTo>
                    <a:pt x="393" y="92"/>
                    <a:pt x="402" y="98"/>
                    <a:pt x="410" y="105"/>
                  </a:cubicBezTo>
                  <a:cubicBezTo>
                    <a:pt x="414" y="108"/>
                    <a:pt x="418" y="112"/>
                    <a:pt x="421" y="116"/>
                  </a:cubicBezTo>
                  <a:cubicBezTo>
                    <a:pt x="424" y="119"/>
                    <a:pt x="427" y="121"/>
                    <a:pt x="429" y="124"/>
                  </a:cubicBezTo>
                  <a:cubicBezTo>
                    <a:pt x="429" y="124"/>
                    <a:pt x="429" y="124"/>
                    <a:pt x="430" y="124"/>
                  </a:cubicBezTo>
                  <a:cubicBezTo>
                    <a:pt x="430" y="125"/>
                    <a:pt x="431" y="126"/>
                    <a:pt x="431" y="126"/>
                  </a:cubicBezTo>
                  <a:cubicBezTo>
                    <a:pt x="432" y="127"/>
                    <a:pt x="433" y="128"/>
                    <a:pt x="434" y="129"/>
                  </a:cubicBezTo>
                  <a:cubicBezTo>
                    <a:pt x="434" y="130"/>
                    <a:pt x="434" y="130"/>
                    <a:pt x="435" y="130"/>
                  </a:cubicBezTo>
                  <a:cubicBezTo>
                    <a:pt x="463" y="164"/>
                    <a:pt x="481" y="205"/>
                    <a:pt x="488" y="250"/>
                  </a:cubicBezTo>
                  <a:cubicBezTo>
                    <a:pt x="488" y="250"/>
                    <a:pt x="488" y="251"/>
                    <a:pt x="488" y="252"/>
                  </a:cubicBezTo>
                  <a:cubicBezTo>
                    <a:pt x="488" y="254"/>
                    <a:pt x="488" y="256"/>
                    <a:pt x="489" y="259"/>
                  </a:cubicBezTo>
                  <a:cubicBezTo>
                    <a:pt x="489" y="261"/>
                    <a:pt x="489" y="263"/>
                    <a:pt x="489" y="265"/>
                  </a:cubicBezTo>
                  <a:cubicBezTo>
                    <a:pt x="489" y="267"/>
                    <a:pt x="489" y="269"/>
                    <a:pt x="489" y="270"/>
                  </a:cubicBezTo>
                  <a:cubicBezTo>
                    <a:pt x="489" y="272"/>
                    <a:pt x="489" y="273"/>
                    <a:pt x="489" y="275"/>
                  </a:cubicBezTo>
                  <a:cubicBezTo>
                    <a:pt x="489" y="277"/>
                    <a:pt x="489" y="279"/>
                    <a:pt x="489" y="281"/>
                  </a:cubicBezTo>
                  <a:cubicBezTo>
                    <a:pt x="489" y="282"/>
                    <a:pt x="489" y="283"/>
                    <a:pt x="489" y="283"/>
                  </a:cubicBezTo>
                  <a:cubicBezTo>
                    <a:pt x="490" y="283"/>
                    <a:pt x="490" y="283"/>
                    <a:pt x="490" y="283"/>
                  </a:cubicBezTo>
                  <a:cubicBezTo>
                    <a:pt x="517" y="283"/>
                    <a:pt x="517" y="283"/>
                    <a:pt x="517" y="283"/>
                  </a:cubicBezTo>
                  <a:cubicBezTo>
                    <a:pt x="533" y="283"/>
                    <a:pt x="533" y="283"/>
                    <a:pt x="533" y="283"/>
                  </a:cubicBezTo>
                  <a:cubicBezTo>
                    <a:pt x="533" y="283"/>
                    <a:pt x="533" y="282"/>
                    <a:pt x="533" y="282"/>
                  </a:cubicBezTo>
                  <a:cubicBezTo>
                    <a:pt x="533" y="126"/>
                    <a:pt x="405" y="0"/>
                    <a:pt x="24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7EDB44E5-C1F8-AA45-9C10-9D8041ED7F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28202" y="3371201"/>
              <a:ext cx="4292942" cy="2275864"/>
            </a:xfrm>
            <a:custGeom>
              <a:avLst/>
              <a:gdLst>
                <a:gd name="T0" fmla="*/ 532 w 532"/>
                <a:gd name="T1" fmla="*/ 9 h 282"/>
                <a:gd name="T2" fmla="*/ 531 w 532"/>
                <a:gd name="T3" fmla="*/ 20 h 282"/>
                <a:gd name="T4" fmla="*/ 530 w 532"/>
                <a:gd name="T5" fmla="*/ 26 h 282"/>
                <a:gd name="T6" fmla="*/ 529 w 532"/>
                <a:gd name="T7" fmla="*/ 33 h 282"/>
                <a:gd name="T8" fmla="*/ 521 w 532"/>
                <a:gd name="T9" fmla="*/ 70 h 282"/>
                <a:gd name="T10" fmla="*/ 501 w 532"/>
                <a:gd name="T11" fmla="*/ 115 h 282"/>
                <a:gd name="T12" fmla="*/ 466 w 532"/>
                <a:gd name="T13" fmla="*/ 161 h 282"/>
                <a:gd name="T14" fmla="*/ 442 w 532"/>
                <a:gd name="T15" fmla="*/ 183 h 282"/>
                <a:gd name="T16" fmla="*/ 429 w 532"/>
                <a:gd name="T17" fmla="*/ 193 h 282"/>
                <a:gd name="T18" fmla="*/ 422 w 532"/>
                <a:gd name="T19" fmla="*/ 197 h 282"/>
                <a:gd name="T20" fmla="*/ 415 w 532"/>
                <a:gd name="T21" fmla="*/ 202 h 282"/>
                <a:gd name="T22" fmla="*/ 351 w 532"/>
                <a:gd name="T23" fmla="*/ 229 h 282"/>
                <a:gd name="T24" fmla="*/ 316 w 532"/>
                <a:gd name="T25" fmla="*/ 236 h 282"/>
                <a:gd name="T26" fmla="*/ 281 w 532"/>
                <a:gd name="T27" fmla="*/ 238 h 282"/>
                <a:gd name="T28" fmla="*/ 245 w 532"/>
                <a:gd name="T29" fmla="*/ 235 h 282"/>
                <a:gd name="T30" fmla="*/ 210 w 532"/>
                <a:gd name="T31" fmla="*/ 227 h 282"/>
                <a:gd name="T32" fmla="*/ 148 w 532"/>
                <a:gd name="T33" fmla="*/ 197 h 282"/>
                <a:gd name="T34" fmla="*/ 123 w 532"/>
                <a:gd name="T35" fmla="*/ 178 h 282"/>
                <a:gd name="T36" fmla="*/ 111 w 532"/>
                <a:gd name="T37" fmla="*/ 167 h 282"/>
                <a:gd name="T38" fmla="*/ 103 w 532"/>
                <a:gd name="T39" fmla="*/ 159 h 282"/>
                <a:gd name="T40" fmla="*/ 103 w 532"/>
                <a:gd name="T41" fmla="*/ 158 h 282"/>
                <a:gd name="T42" fmla="*/ 101 w 532"/>
                <a:gd name="T43" fmla="*/ 157 h 282"/>
                <a:gd name="T44" fmla="*/ 99 w 532"/>
                <a:gd name="T45" fmla="*/ 153 h 282"/>
                <a:gd name="T46" fmla="*/ 98 w 532"/>
                <a:gd name="T47" fmla="*/ 153 h 282"/>
                <a:gd name="T48" fmla="*/ 45 w 532"/>
                <a:gd name="T49" fmla="*/ 33 h 282"/>
                <a:gd name="T50" fmla="*/ 45 w 532"/>
                <a:gd name="T51" fmla="*/ 31 h 282"/>
                <a:gd name="T52" fmla="*/ 44 w 532"/>
                <a:gd name="T53" fmla="*/ 24 h 282"/>
                <a:gd name="T54" fmla="*/ 44 w 532"/>
                <a:gd name="T55" fmla="*/ 18 h 282"/>
                <a:gd name="T56" fmla="*/ 43 w 532"/>
                <a:gd name="T57" fmla="*/ 12 h 282"/>
                <a:gd name="T58" fmla="*/ 43 w 532"/>
                <a:gd name="T59" fmla="*/ 8 h 282"/>
                <a:gd name="T60" fmla="*/ 43 w 532"/>
                <a:gd name="T61" fmla="*/ 2 h 282"/>
                <a:gd name="T62" fmla="*/ 43 w 532"/>
                <a:gd name="T63" fmla="*/ 0 h 282"/>
                <a:gd name="T64" fmla="*/ 43 w 532"/>
                <a:gd name="T65" fmla="*/ 0 h 282"/>
                <a:gd name="T66" fmla="*/ 16 w 532"/>
                <a:gd name="T67" fmla="*/ 0 h 282"/>
                <a:gd name="T68" fmla="*/ 0 w 532"/>
                <a:gd name="T69" fmla="*/ 0 h 282"/>
                <a:gd name="T70" fmla="*/ 0 w 532"/>
                <a:gd name="T71" fmla="*/ 1 h 282"/>
                <a:gd name="T72" fmla="*/ 285 w 532"/>
                <a:gd name="T73" fmla="*/ 282 h 282"/>
                <a:gd name="T74" fmla="*/ 285 w 532"/>
                <a:gd name="T75" fmla="*/ 251 h 282"/>
                <a:gd name="T76" fmla="*/ 318 w 532"/>
                <a:gd name="T77" fmla="*/ 248 h 282"/>
                <a:gd name="T78" fmla="*/ 355 w 532"/>
                <a:gd name="T79" fmla="*/ 240 h 282"/>
                <a:gd name="T80" fmla="*/ 420 w 532"/>
                <a:gd name="T81" fmla="*/ 209 h 282"/>
                <a:gd name="T82" fmla="*/ 427 w 532"/>
                <a:gd name="T83" fmla="*/ 204 h 282"/>
                <a:gd name="T84" fmla="*/ 434 w 532"/>
                <a:gd name="T85" fmla="*/ 199 h 282"/>
                <a:gd name="T86" fmla="*/ 447 w 532"/>
                <a:gd name="T87" fmla="*/ 188 h 282"/>
                <a:gd name="T88" fmla="*/ 471 w 532"/>
                <a:gd name="T89" fmla="*/ 165 h 282"/>
                <a:gd name="T90" fmla="*/ 504 w 532"/>
                <a:gd name="T91" fmla="*/ 117 h 282"/>
                <a:gd name="T92" fmla="*/ 523 w 532"/>
                <a:gd name="T93" fmla="*/ 71 h 282"/>
                <a:gd name="T94" fmla="*/ 531 w 532"/>
                <a:gd name="T95" fmla="*/ 34 h 282"/>
                <a:gd name="T96" fmla="*/ 531 w 532"/>
                <a:gd name="T97" fmla="*/ 26 h 282"/>
                <a:gd name="T98" fmla="*/ 532 w 532"/>
                <a:gd name="T99" fmla="*/ 20 h 282"/>
                <a:gd name="T100" fmla="*/ 532 w 532"/>
                <a:gd name="T101" fmla="*/ 9 h 282"/>
                <a:gd name="T102" fmla="*/ 532 w 532"/>
                <a:gd name="T103" fmla="*/ 1 h 282"/>
                <a:gd name="T104" fmla="*/ 532 w 532"/>
                <a:gd name="T105" fmla="*/ 9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2" h="282">
                  <a:moveTo>
                    <a:pt x="532" y="9"/>
                  </a:moveTo>
                  <a:cubicBezTo>
                    <a:pt x="532" y="12"/>
                    <a:pt x="532" y="16"/>
                    <a:pt x="531" y="20"/>
                  </a:cubicBezTo>
                  <a:cubicBezTo>
                    <a:pt x="531" y="22"/>
                    <a:pt x="531" y="24"/>
                    <a:pt x="530" y="26"/>
                  </a:cubicBezTo>
                  <a:cubicBezTo>
                    <a:pt x="530" y="28"/>
                    <a:pt x="530" y="31"/>
                    <a:pt x="529" y="33"/>
                  </a:cubicBezTo>
                  <a:cubicBezTo>
                    <a:pt x="528" y="44"/>
                    <a:pt x="525" y="56"/>
                    <a:pt x="521" y="70"/>
                  </a:cubicBezTo>
                  <a:cubicBezTo>
                    <a:pt x="516" y="84"/>
                    <a:pt x="510" y="99"/>
                    <a:pt x="501" y="115"/>
                  </a:cubicBezTo>
                  <a:cubicBezTo>
                    <a:pt x="492" y="130"/>
                    <a:pt x="480" y="146"/>
                    <a:pt x="466" y="161"/>
                  </a:cubicBezTo>
                  <a:cubicBezTo>
                    <a:pt x="459" y="169"/>
                    <a:pt x="451" y="176"/>
                    <a:pt x="442" y="183"/>
                  </a:cubicBezTo>
                  <a:cubicBezTo>
                    <a:pt x="438" y="186"/>
                    <a:pt x="434" y="189"/>
                    <a:pt x="429" y="193"/>
                  </a:cubicBezTo>
                  <a:cubicBezTo>
                    <a:pt x="427" y="194"/>
                    <a:pt x="425" y="196"/>
                    <a:pt x="422" y="197"/>
                  </a:cubicBezTo>
                  <a:cubicBezTo>
                    <a:pt x="420" y="199"/>
                    <a:pt x="418" y="200"/>
                    <a:pt x="415" y="202"/>
                  </a:cubicBezTo>
                  <a:cubicBezTo>
                    <a:pt x="396" y="214"/>
                    <a:pt x="374" y="223"/>
                    <a:pt x="351" y="229"/>
                  </a:cubicBezTo>
                  <a:cubicBezTo>
                    <a:pt x="340" y="233"/>
                    <a:pt x="328" y="235"/>
                    <a:pt x="316" y="236"/>
                  </a:cubicBezTo>
                  <a:cubicBezTo>
                    <a:pt x="305" y="238"/>
                    <a:pt x="292" y="238"/>
                    <a:pt x="281" y="238"/>
                  </a:cubicBezTo>
                  <a:cubicBezTo>
                    <a:pt x="268" y="238"/>
                    <a:pt x="257" y="237"/>
                    <a:pt x="245" y="235"/>
                  </a:cubicBezTo>
                  <a:cubicBezTo>
                    <a:pt x="233" y="233"/>
                    <a:pt x="221" y="230"/>
                    <a:pt x="210" y="227"/>
                  </a:cubicBezTo>
                  <a:cubicBezTo>
                    <a:pt x="188" y="220"/>
                    <a:pt x="167" y="210"/>
                    <a:pt x="148" y="197"/>
                  </a:cubicBezTo>
                  <a:cubicBezTo>
                    <a:pt x="139" y="191"/>
                    <a:pt x="131" y="185"/>
                    <a:pt x="123" y="178"/>
                  </a:cubicBezTo>
                  <a:cubicBezTo>
                    <a:pt x="119" y="174"/>
                    <a:pt x="115" y="170"/>
                    <a:pt x="111" y="167"/>
                  </a:cubicBezTo>
                  <a:cubicBezTo>
                    <a:pt x="109" y="164"/>
                    <a:pt x="106" y="161"/>
                    <a:pt x="103" y="159"/>
                  </a:cubicBezTo>
                  <a:cubicBezTo>
                    <a:pt x="103" y="159"/>
                    <a:pt x="103" y="159"/>
                    <a:pt x="103" y="158"/>
                  </a:cubicBezTo>
                  <a:cubicBezTo>
                    <a:pt x="103" y="158"/>
                    <a:pt x="102" y="157"/>
                    <a:pt x="101" y="157"/>
                  </a:cubicBezTo>
                  <a:cubicBezTo>
                    <a:pt x="100" y="155"/>
                    <a:pt x="99" y="154"/>
                    <a:pt x="99" y="153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70" y="119"/>
                    <a:pt x="51" y="78"/>
                    <a:pt x="45" y="33"/>
                  </a:cubicBezTo>
                  <a:cubicBezTo>
                    <a:pt x="45" y="32"/>
                    <a:pt x="45" y="32"/>
                    <a:pt x="45" y="31"/>
                  </a:cubicBezTo>
                  <a:cubicBezTo>
                    <a:pt x="44" y="29"/>
                    <a:pt x="44" y="26"/>
                    <a:pt x="44" y="24"/>
                  </a:cubicBezTo>
                  <a:cubicBezTo>
                    <a:pt x="44" y="22"/>
                    <a:pt x="44" y="20"/>
                    <a:pt x="44" y="18"/>
                  </a:cubicBezTo>
                  <a:cubicBezTo>
                    <a:pt x="43" y="16"/>
                    <a:pt x="43" y="14"/>
                    <a:pt x="43" y="12"/>
                  </a:cubicBezTo>
                  <a:cubicBezTo>
                    <a:pt x="43" y="11"/>
                    <a:pt x="43" y="9"/>
                    <a:pt x="43" y="8"/>
                  </a:cubicBezTo>
                  <a:cubicBezTo>
                    <a:pt x="43" y="5"/>
                    <a:pt x="43" y="3"/>
                    <a:pt x="43" y="2"/>
                  </a:cubicBezTo>
                  <a:cubicBezTo>
                    <a:pt x="43" y="1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56"/>
                    <a:pt x="127" y="282"/>
                    <a:pt x="285" y="282"/>
                  </a:cubicBezTo>
                  <a:cubicBezTo>
                    <a:pt x="285" y="251"/>
                    <a:pt x="285" y="251"/>
                    <a:pt x="285" y="251"/>
                  </a:cubicBezTo>
                  <a:cubicBezTo>
                    <a:pt x="296" y="251"/>
                    <a:pt x="307" y="250"/>
                    <a:pt x="318" y="248"/>
                  </a:cubicBezTo>
                  <a:cubicBezTo>
                    <a:pt x="331" y="246"/>
                    <a:pt x="343" y="244"/>
                    <a:pt x="355" y="240"/>
                  </a:cubicBezTo>
                  <a:cubicBezTo>
                    <a:pt x="378" y="232"/>
                    <a:pt x="400" y="222"/>
                    <a:pt x="420" y="209"/>
                  </a:cubicBezTo>
                  <a:cubicBezTo>
                    <a:pt x="422" y="207"/>
                    <a:pt x="425" y="206"/>
                    <a:pt x="427" y="204"/>
                  </a:cubicBezTo>
                  <a:cubicBezTo>
                    <a:pt x="430" y="202"/>
                    <a:pt x="432" y="201"/>
                    <a:pt x="434" y="199"/>
                  </a:cubicBezTo>
                  <a:cubicBezTo>
                    <a:pt x="439" y="195"/>
                    <a:pt x="443" y="192"/>
                    <a:pt x="447" y="188"/>
                  </a:cubicBezTo>
                  <a:cubicBezTo>
                    <a:pt x="456" y="181"/>
                    <a:pt x="463" y="173"/>
                    <a:pt x="471" y="165"/>
                  </a:cubicBezTo>
                  <a:cubicBezTo>
                    <a:pt x="485" y="150"/>
                    <a:pt x="496" y="133"/>
                    <a:pt x="504" y="117"/>
                  </a:cubicBezTo>
                  <a:cubicBezTo>
                    <a:pt x="513" y="101"/>
                    <a:pt x="519" y="85"/>
                    <a:pt x="523" y="71"/>
                  </a:cubicBezTo>
                  <a:cubicBezTo>
                    <a:pt x="527" y="57"/>
                    <a:pt x="529" y="44"/>
                    <a:pt x="531" y="34"/>
                  </a:cubicBezTo>
                  <a:cubicBezTo>
                    <a:pt x="531" y="31"/>
                    <a:pt x="531" y="29"/>
                    <a:pt x="531" y="26"/>
                  </a:cubicBezTo>
                  <a:cubicBezTo>
                    <a:pt x="532" y="24"/>
                    <a:pt x="532" y="22"/>
                    <a:pt x="532" y="20"/>
                  </a:cubicBezTo>
                  <a:cubicBezTo>
                    <a:pt x="532" y="16"/>
                    <a:pt x="532" y="12"/>
                    <a:pt x="532" y="9"/>
                  </a:cubicBezTo>
                  <a:cubicBezTo>
                    <a:pt x="532" y="4"/>
                    <a:pt x="532" y="1"/>
                    <a:pt x="532" y="1"/>
                  </a:cubicBezTo>
                  <a:cubicBezTo>
                    <a:pt x="532" y="1"/>
                    <a:pt x="532" y="4"/>
                    <a:pt x="532" y="9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77AF6039-636C-5E49-A209-5B3E0EE08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3533" y="2141927"/>
            <a:ext cx="2615521" cy="3226358"/>
          </a:xfrm>
          <a:custGeom>
            <a:avLst/>
            <a:gdLst>
              <a:gd name="connsiteX0" fmla="*/ 1609551 w 3219102"/>
              <a:gd name="connsiteY0" fmla="*/ 0 h 3226358"/>
              <a:gd name="connsiteX1" fmla="*/ 3219102 w 3219102"/>
              <a:gd name="connsiteY1" fmla="*/ 1613179 h 3226358"/>
              <a:gd name="connsiteX2" fmla="*/ 1609551 w 3219102"/>
              <a:gd name="connsiteY2" fmla="*/ 3226358 h 3226358"/>
              <a:gd name="connsiteX3" fmla="*/ 0 w 3219102"/>
              <a:gd name="connsiteY3" fmla="*/ 1613179 h 3226358"/>
              <a:gd name="connsiteX4" fmla="*/ 1609551 w 3219102"/>
              <a:gd name="connsiteY4" fmla="*/ 0 h 322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9102" h="3226358">
                <a:moveTo>
                  <a:pt x="1609551" y="0"/>
                </a:moveTo>
                <a:cubicBezTo>
                  <a:pt x="2498481" y="0"/>
                  <a:pt x="3219102" y="722245"/>
                  <a:pt x="3219102" y="1613179"/>
                </a:cubicBezTo>
                <a:cubicBezTo>
                  <a:pt x="3219102" y="2504113"/>
                  <a:pt x="2498481" y="3226358"/>
                  <a:pt x="1609551" y="3226358"/>
                </a:cubicBezTo>
                <a:cubicBezTo>
                  <a:pt x="720621" y="3226358"/>
                  <a:pt x="0" y="2504113"/>
                  <a:pt x="0" y="1613179"/>
                </a:cubicBezTo>
                <a:cubicBezTo>
                  <a:pt x="0" y="722245"/>
                  <a:pt x="720621" y="0"/>
                  <a:pt x="1609551" y="0"/>
                </a:cubicBezTo>
                <a:close/>
              </a:path>
            </a:pathLst>
          </a:custGeom>
          <a:pattFill prst="pct5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Shape 2711">
            <a:extLst>
              <a:ext uri="{FF2B5EF4-FFF2-40B4-BE49-F238E27FC236}">
                <a16:creationId xmlns:a16="http://schemas.microsoft.com/office/drawing/2014/main" id="{5A2EC066-1891-B549-B6BC-41526643E41F}"/>
              </a:ext>
            </a:extLst>
          </p:cNvPr>
          <p:cNvSpPr/>
          <p:nvPr userDrawn="1"/>
        </p:nvSpPr>
        <p:spPr>
          <a:xfrm>
            <a:off x="493773" y="560847"/>
            <a:ext cx="226954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 w="12700">
            <a:miter lim="400000"/>
          </a:ln>
        </p:spPr>
        <p:txBody>
          <a:bodyPr lIns="15474" tIns="15474" rIns="15474" bIns="15474" anchor="ctr"/>
          <a:lstStyle/>
          <a:p>
            <a:pPr defTabSz="18569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219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48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</p:bld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_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7DD642-0C9F-0943-B156-0FEA4BA99083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651F3-B565-4849-BC65-8CF67A93D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Subtitle + 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500" y="1539557"/>
            <a:ext cx="4465281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6166" y="1530227"/>
            <a:ext cx="4466225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9029115" y="6324701"/>
            <a:ext cx="725261" cy="457471"/>
          </a:xfrm>
          <a:prstGeom prst="rect">
            <a:avLst/>
          </a:prstGeom>
        </p:spPr>
        <p:txBody>
          <a:bodyPr anchor="ctr"/>
          <a:lstStyle>
            <a:lvl1pPr algn="r">
              <a:defRPr sz="1463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455315" y="1870146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969425" y="1879477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325989" y="6140562"/>
            <a:ext cx="1303954" cy="353545"/>
          </a:xfrm>
          <a:prstGeom prst="flowChartProcess">
            <a:avLst/>
          </a:prstGeom>
          <a:noFill/>
          <a:ln w="101600" cmpd="dbl">
            <a:noFill/>
            <a:prstDash val="solid"/>
          </a:ln>
        </p:spPr>
        <p:txBody>
          <a:bodyPr vert="horz" wrap="none" numCol="1" spcCol="36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53" i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SMALL LOGO (Logo size: 200X40px and preferably be transparent background PNG)</a:t>
            </a:r>
          </a:p>
        </p:txBody>
      </p:sp>
    </p:spTree>
    <p:extLst>
      <p:ext uri="{BB962C8B-B14F-4D97-AF65-F5344CB8AC3E}">
        <p14:creationId xmlns:p14="http://schemas.microsoft.com/office/powerpoint/2010/main" val="6389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2DBFA-744F-4F9E-80AB-DE9A80AE5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EA1503-38BE-4291-AC2E-B9911A686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E18055-E9F3-46F9-8841-FCF1F3692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08EF7-CBF6-4D90-B6CA-EA7EA1ECC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332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0E527-C43D-49D5-800B-351AFEA4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69AFC4-ADD9-4F3F-BBC7-B7C0B35AB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458E91-7A6F-44B0-9C22-830F8A07B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606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01780-8849-4615-862E-9F72CA0C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3B500-C31D-47CE-BF2C-1379D606A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FDD43F-C94B-435E-93E7-135071A392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1419B-ABFA-44D2-ACCB-D288A7A7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19036-7D78-460E-94B4-8BF4F1AE5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84C08-DECD-422E-9688-0F2F2DAC0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15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8BF67-00F6-4DA5-8BA3-AAB84477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33C45-A1C3-4D6F-A902-46D6E8833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8B7D8-9554-4A7B-A0EF-7DF50A22B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4DE7B-363E-450E-9994-88501A21A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33C12-DC82-4526-AAF2-641A943E5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E6BA5-8D42-48A6-BE67-30C863571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6202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50FE65-A8EB-44E5-B504-A53837E57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0FEB2-11FB-493E-A7BA-2DD5D4277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7AA5E-9865-4DCD-9B62-140AE5DC32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A59C1-022B-4265-BA0A-AF99C9DB45B2}" type="datetimeFigureOut">
              <a:rPr lang="pt-BR" smtClean="0"/>
              <a:t>09/02/2021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B636D-70C8-47F6-8BFE-E73FB8D49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BEFC3-2E58-4FEA-82E4-1999EAF18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476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37A7B-4972-484C-9B10-F33F2A6D4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B0EE8-832B-834A-8686-34F8B5AFB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5C32F-7CC0-8042-AB99-521755C0F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CB2A5-419F-E343-A53F-0F92E7AB0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9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B2A33-3365-1F4D-A3B3-6EA44DB21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57311F-5D5F-4807-BCB0-D91228CC53F9}"/>
              </a:ext>
            </a:extLst>
          </p:cNvPr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2967" y="506426"/>
            <a:ext cx="1382519" cy="5214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739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5" r:id="rId13"/>
    <p:sldLayoutId id="2147483695" r:id="rId14"/>
  </p:sldLayoutIdLst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xStyles>
    <p:titleStyle>
      <a:lvl1pPr algn="l" defTabSz="74298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46" indent="-185746" algn="l" defTabSz="742987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4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734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228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722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215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709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20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96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9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87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81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7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68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455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949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37A7B-4972-484C-9B10-F33F2A6D4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B0EE8-832B-834A-8686-34F8B5AFB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5C32F-7CC0-8042-AB99-521755C0F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CB2A5-419F-E343-A53F-0F92E7AB0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9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B2A33-3365-1F4D-A3B3-6EA44DB21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7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xStyles>
    <p:titleStyle>
      <a:lvl1pPr algn="l" defTabSz="74298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46" indent="-185746" algn="l" defTabSz="742987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4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734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228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722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215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709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20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96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9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87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81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7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68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455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949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37A7B-4972-484C-9B10-F33F2A6D4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B0EE8-832B-834A-8686-34F8B5AFB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5C32F-7CC0-8042-AB99-521755C0F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F509-E4C9-D04C-8965-3A5F67247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CB2A5-419F-E343-A53F-0F92E7AB0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9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B2A33-3365-1F4D-A3B3-6EA44DB21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57311F-5D5F-4807-BCB0-D91228CC53F9}"/>
              </a:ext>
            </a:extLst>
          </p:cNvPr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2967" y="506426"/>
            <a:ext cx="1382519" cy="5214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095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</p:sldLayoutIdLst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xStyles>
    <p:titleStyle>
      <a:lvl1pPr algn="l" defTabSz="74298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46" indent="-185746" algn="l" defTabSz="742987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4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734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228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722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215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709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20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96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9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87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81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7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68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455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949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4CDEFAA1-CB8E-4CD8-9B87-75F92CB2518D}"/>
              </a:ext>
            </a:extLst>
          </p:cNvPr>
          <p:cNvSpPr txBox="1">
            <a:spLocks/>
          </p:cNvSpPr>
          <p:nvPr/>
        </p:nvSpPr>
        <p:spPr>
          <a:xfrm>
            <a:off x="-97276" y="3223740"/>
            <a:ext cx="9906000" cy="111771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Autos nº 029/1.17.0004245-1</a:t>
            </a: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Ação: Recuperação Judicial</a:t>
            </a: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2ª Vara Cível da Comarca de Santo Ângelo/RS</a:t>
            </a: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Recuperanda: </a:t>
            </a:r>
            <a:r>
              <a:rPr lang="pt-BR" sz="1200" b="1" dirty="0" err="1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Suplan</a:t>
            </a:r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– Laboratório de Suplementos Alimentares Ltda.</a:t>
            </a: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Administração Judicial: Brizola e </a:t>
            </a:r>
            <a:r>
              <a:rPr lang="pt-BR" sz="1200" b="1" dirty="0" err="1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Japur</a:t>
            </a:r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Administração Judicial</a:t>
            </a: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endParaRPr lang="pt-BR" sz="1200" b="1" dirty="0">
              <a:solidFill>
                <a:schemeClr val="bg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790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1419" y="195145"/>
            <a:ext cx="7483153" cy="486355"/>
          </a:xfrm>
        </p:spPr>
        <p:txBody>
          <a:bodyPr/>
          <a:lstStyle/>
          <a:p>
            <a:r>
              <a:rPr lang="en-US" dirty="0"/>
              <a:t>2.2 </a:t>
            </a:r>
            <a:r>
              <a:rPr lang="en-US" dirty="0" err="1"/>
              <a:t>Visita</a:t>
            </a:r>
            <a:r>
              <a:rPr lang="en-US" dirty="0"/>
              <a:t> à </a:t>
            </a:r>
            <a:r>
              <a:rPr lang="en-US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Sede</a:t>
            </a:r>
            <a:endParaRPr lang="en-US" dirty="0"/>
          </a:p>
        </p:txBody>
      </p:sp>
      <p:pic>
        <p:nvPicPr>
          <p:cNvPr id="4" name="Graphic 3" descr="Barn">
            <a:extLst>
              <a:ext uri="{FF2B5EF4-FFF2-40B4-BE49-F238E27FC236}">
                <a16:creationId xmlns:a16="http://schemas.microsoft.com/office/drawing/2014/main" id="{96840701-F4BE-42FE-BD9F-EF3E58F6B1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7635105" y="5295609"/>
            <a:ext cx="1051275" cy="1051275"/>
          </a:xfrm>
          <a:prstGeom prst="rect">
            <a:avLst/>
          </a:prstGeom>
        </p:spPr>
      </p:pic>
      <p:grpSp>
        <p:nvGrpSpPr>
          <p:cNvPr id="500" name="Group 499">
            <a:extLst>
              <a:ext uri="{FF2B5EF4-FFF2-40B4-BE49-F238E27FC236}">
                <a16:creationId xmlns:a16="http://schemas.microsoft.com/office/drawing/2014/main" id="{88B6C602-628B-4E49-B6E5-5593ABF42F41}"/>
              </a:ext>
            </a:extLst>
          </p:cNvPr>
          <p:cNvGrpSpPr/>
          <p:nvPr/>
        </p:nvGrpSpPr>
        <p:grpSpPr>
          <a:xfrm>
            <a:off x="7392256" y="5235849"/>
            <a:ext cx="1780560" cy="1750476"/>
            <a:chOff x="4476325" y="1364544"/>
            <a:chExt cx="3796703" cy="3778956"/>
          </a:xfrm>
        </p:grpSpPr>
        <p:sp>
          <p:nvSpPr>
            <p:cNvPr id="501" name="Freeform 468">
              <a:extLst>
                <a:ext uri="{FF2B5EF4-FFF2-40B4-BE49-F238E27FC236}">
                  <a16:creationId xmlns:a16="http://schemas.microsoft.com/office/drawing/2014/main" id="{77E5BE3E-DDBE-4C6D-91FE-97E1712195B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49783" y="1386364"/>
              <a:ext cx="2829064" cy="2829064"/>
            </a:xfrm>
            <a:custGeom>
              <a:avLst/>
              <a:gdLst>
                <a:gd name="T0" fmla="*/ 315 w 630"/>
                <a:gd name="T1" fmla="*/ 19 h 630"/>
                <a:gd name="T2" fmla="*/ 611 w 630"/>
                <a:gd name="T3" fmla="*/ 315 h 630"/>
                <a:gd name="T4" fmla="*/ 315 w 630"/>
                <a:gd name="T5" fmla="*/ 611 h 630"/>
                <a:gd name="T6" fmla="*/ 315 w 630"/>
                <a:gd name="T7" fmla="*/ 630 h 630"/>
                <a:gd name="T8" fmla="*/ 630 w 630"/>
                <a:gd name="T9" fmla="*/ 315 h 630"/>
                <a:gd name="T10" fmla="*/ 315 w 630"/>
                <a:gd name="T11" fmla="*/ 0 h 630"/>
                <a:gd name="T12" fmla="*/ 315 w 630"/>
                <a:gd name="T13" fmla="*/ 19 h 630"/>
                <a:gd name="T14" fmla="*/ 315 w 630"/>
                <a:gd name="T15" fmla="*/ 611 h 630"/>
                <a:gd name="T16" fmla="*/ 19 w 630"/>
                <a:gd name="T17" fmla="*/ 315 h 630"/>
                <a:gd name="T18" fmla="*/ 315 w 630"/>
                <a:gd name="T19" fmla="*/ 19 h 630"/>
                <a:gd name="T20" fmla="*/ 315 w 630"/>
                <a:gd name="T21" fmla="*/ 0 h 630"/>
                <a:gd name="T22" fmla="*/ 0 w 630"/>
                <a:gd name="T23" fmla="*/ 315 h 630"/>
                <a:gd name="T24" fmla="*/ 315 w 630"/>
                <a:gd name="T25" fmla="*/ 630 h 630"/>
                <a:gd name="T26" fmla="*/ 315 w 630"/>
                <a:gd name="T27" fmla="*/ 611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0" h="630">
                  <a:moveTo>
                    <a:pt x="315" y="19"/>
                  </a:moveTo>
                  <a:cubicBezTo>
                    <a:pt x="479" y="19"/>
                    <a:pt x="611" y="152"/>
                    <a:pt x="611" y="315"/>
                  </a:cubicBezTo>
                  <a:cubicBezTo>
                    <a:pt x="611" y="479"/>
                    <a:pt x="479" y="611"/>
                    <a:pt x="315" y="611"/>
                  </a:cubicBezTo>
                  <a:cubicBezTo>
                    <a:pt x="315" y="630"/>
                    <a:pt x="315" y="630"/>
                    <a:pt x="315" y="630"/>
                  </a:cubicBezTo>
                  <a:cubicBezTo>
                    <a:pt x="489" y="630"/>
                    <a:pt x="630" y="489"/>
                    <a:pt x="630" y="315"/>
                  </a:cubicBezTo>
                  <a:cubicBezTo>
                    <a:pt x="630" y="141"/>
                    <a:pt x="489" y="0"/>
                    <a:pt x="315" y="0"/>
                  </a:cubicBezTo>
                  <a:lnTo>
                    <a:pt x="315" y="19"/>
                  </a:lnTo>
                  <a:close/>
                  <a:moveTo>
                    <a:pt x="315" y="611"/>
                  </a:moveTo>
                  <a:cubicBezTo>
                    <a:pt x="152" y="611"/>
                    <a:pt x="19" y="479"/>
                    <a:pt x="19" y="315"/>
                  </a:cubicBezTo>
                  <a:cubicBezTo>
                    <a:pt x="19" y="152"/>
                    <a:pt x="152" y="19"/>
                    <a:pt x="315" y="19"/>
                  </a:cubicBezTo>
                  <a:cubicBezTo>
                    <a:pt x="315" y="0"/>
                    <a:pt x="315" y="0"/>
                    <a:pt x="315" y="0"/>
                  </a:cubicBezTo>
                  <a:cubicBezTo>
                    <a:pt x="141" y="0"/>
                    <a:pt x="0" y="141"/>
                    <a:pt x="0" y="315"/>
                  </a:cubicBezTo>
                  <a:cubicBezTo>
                    <a:pt x="0" y="489"/>
                    <a:pt x="141" y="630"/>
                    <a:pt x="315" y="630"/>
                  </a:cubicBezTo>
                  <a:lnTo>
                    <a:pt x="315" y="611"/>
                  </a:lnTo>
                  <a:close/>
                </a:path>
              </a:pathLst>
            </a:custGeom>
            <a:solidFill>
              <a:schemeClr val="bg1">
                <a:lumMod val="95000"/>
                <a:alpha val="61000"/>
              </a:schemeClr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02" name="Freeform 11">
              <a:extLst>
                <a:ext uri="{FF2B5EF4-FFF2-40B4-BE49-F238E27FC236}">
                  <a16:creationId xmlns:a16="http://schemas.microsoft.com/office/drawing/2014/main" id="{3098565E-34E6-4673-8230-DD5C63D1C9F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6145" y="3801414"/>
              <a:ext cx="1376883" cy="1342086"/>
            </a:xfrm>
            <a:custGeom>
              <a:avLst/>
              <a:gdLst>
                <a:gd name="connsiteX0" fmla="*/ 246478 w 1376883"/>
                <a:gd name="connsiteY0" fmla="*/ 0 h 1342086"/>
                <a:gd name="connsiteX1" fmla="*/ 1376883 w 1376883"/>
                <a:gd name="connsiteY1" fmla="*/ 1342086 h 1342086"/>
                <a:gd name="connsiteX2" fmla="*/ 964218 w 1376883"/>
                <a:gd name="connsiteY2" fmla="*/ 1342086 h 1342086"/>
                <a:gd name="connsiteX3" fmla="*/ 0 w 1376883"/>
                <a:gd name="connsiteY3" fmla="*/ 201522 h 1342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6883" h="1342086">
                  <a:moveTo>
                    <a:pt x="246478" y="0"/>
                  </a:moveTo>
                  <a:lnTo>
                    <a:pt x="1376883" y="1342086"/>
                  </a:lnTo>
                  <a:lnTo>
                    <a:pt x="964218" y="1342086"/>
                  </a:lnTo>
                  <a:lnTo>
                    <a:pt x="0" y="20152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400"/>
            </a:p>
          </p:txBody>
        </p:sp>
        <p:sp>
          <p:nvSpPr>
            <p:cNvPr id="503" name="Freeform 470">
              <a:extLst>
                <a:ext uri="{FF2B5EF4-FFF2-40B4-BE49-F238E27FC236}">
                  <a16:creationId xmlns:a16="http://schemas.microsoft.com/office/drawing/2014/main" id="{BFD55CA8-1502-4AF5-A809-1C0C63579BF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0884" y="3702203"/>
              <a:ext cx="466602" cy="430948"/>
            </a:xfrm>
            <a:custGeom>
              <a:avLst/>
              <a:gdLst>
                <a:gd name="T0" fmla="*/ 79 w 104"/>
                <a:gd name="T1" fmla="*/ 0 h 96"/>
                <a:gd name="T2" fmla="*/ 0 w 104"/>
                <a:gd name="T3" fmla="*/ 65 h 96"/>
                <a:gd name="T4" fmla="*/ 25 w 104"/>
                <a:gd name="T5" fmla="*/ 96 h 96"/>
                <a:gd name="T6" fmla="*/ 104 w 104"/>
                <a:gd name="T7" fmla="*/ 31 h 96"/>
                <a:gd name="T8" fmla="*/ 79 w 104"/>
                <a:gd name="T9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6">
                  <a:moveTo>
                    <a:pt x="79" y="0"/>
                  </a:moveTo>
                  <a:cubicBezTo>
                    <a:pt x="0" y="65"/>
                    <a:pt x="0" y="65"/>
                    <a:pt x="0" y="65"/>
                  </a:cubicBezTo>
                  <a:cubicBezTo>
                    <a:pt x="25" y="96"/>
                    <a:pt x="25" y="96"/>
                    <a:pt x="25" y="96"/>
                  </a:cubicBezTo>
                  <a:cubicBezTo>
                    <a:pt x="63" y="85"/>
                    <a:pt x="89" y="63"/>
                    <a:pt x="104" y="31"/>
                  </a:cubicBezTo>
                  <a:lnTo>
                    <a:pt x="79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04" name="Freeform 471">
              <a:extLst>
                <a:ext uri="{FF2B5EF4-FFF2-40B4-BE49-F238E27FC236}">
                  <a16:creationId xmlns:a16="http://schemas.microsoft.com/office/drawing/2014/main" id="{2ED05278-E7A8-4493-8FCB-1E4C8B7BB38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76325" y="1364544"/>
              <a:ext cx="3260012" cy="2853867"/>
            </a:xfrm>
            <a:custGeom>
              <a:avLst/>
              <a:gdLst>
                <a:gd name="T0" fmla="*/ 363 w 726"/>
                <a:gd name="T1" fmla="*/ 636 h 636"/>
                <a:gd name="T2" fmla="*/ 516 w 726"/>
                <a:gd name="T3" fmla="*/ 597 h 636"/>
                <a:gd name="T4" fmla="*/ 642 w 726"/>
                <a:gd name="T5" fmla="*/ 166 h 636"/>
                <a:gd name="T6" fmla="*/ 363 w 726"/>
                <a:gd name="T7" fmla="*/ 0 h 636"/>
                <a:gd name="T8" fmla="*/ 363 w 726"/>
                <a:gd name="T9" fmla="*/ 18 h 636"/>
                <a:gd name="T10" fmla="*/ 627 w 726"/>
                <a:gd name="T11" fmla="*/ 174 h 636"/>
                <a:gd name="T12" fmla="*/ 507 w 726"/>
                <a:gd name="T13" fmla="*/ 582 h 636"/>
                <a:gd name="T14" fmla="*/ 363 w 726"/>
                <a:gd name="T15" fmla="*/ 618 h 636"/>
                <a:gd name="T16" fmla="*/ 363 w 726"/>
                <a:gd name="T17" fmla="*/ 636 h 636"/>
                <a:gd name="T18" fmla="*/ 211 w 726"/>
                <a:gd name="T19" fmla="*/ 39 h 636"/>
                <a:gd name="T20" fmla="*/ 84 w 726"/>
                <a:gd name="T21" fmla="*/ 471 h 636"/>
                <a:gd name="T22" fmla="*/ 363 w 726"/>
                <a:gd name="T23" fmla="*/ 636 h 636"/>
                <a:gd name="T24" fmla="*/ 363 w 726"/>
                <a:gd name="T25" fmla="*/ 618 h 636"/>
                <a:gd name="T26" fmla="*/ 100 w 726"/>
                <a:gd name="T27" fmla="*/ 462 h 636"/>
                <a:gd name="T28" fmla="*/ 219 w 726"/>
                <a:gd name="T29" fmla="*/ 55 h 636"/>
                <a:gd name="T30" fmla="*/ 363 w 726"/>
                <a:gd name="T31" fmla="*/ 18 h 636"/>
                <a:gd name="T32" fmla="*/ 363 w 726"/>
                <a:gd name="T33" fmla="*/ 0 h 636"/>
                <a:gd name="T34" fmla="*/ 211 w 726"/>
                <a:gd name="T35" fmla="*/ 39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26" h="636">
                  <a:moveTo>
                    <a:pt x="363" y="636"/>
                  </a:moveTo>
                  <a:cubicBezTo>
                    <a:pt x="415" y="636"/>
                    <a:pt x="467" y="623"/>
                    <a:pt x="516" y="597"/>
                  </a:cubicBezTo>
                  <a:cubicBezTo>
                    <a:pt x="670" y="513"/>
                    <a:pt x="726" y="320"/>
                    <a:pt x="642" y="166"/>
                  </a:cubicBezTo>
                  <a:cubicBezTo>
                    <a:pt x="584" y="60"/>
                    <a:pt x="476" y="0"/>
                    <a:pt x="363" y="0"/>
                  </a:cubicBezTo>
                  <a:cubicBezTo>
                    <a:pt x="363" y="18"/>
                    <a:pt x="363" y="18"/>
                    <a:pt x="363" y="18"/>
                  </a:cubicBezTo>
                  <a:cubicBezTo>
                    <a:pt x="469" y="18"/>
                    <a:pt x="572" y="74"/>
                    <a:pt x="627" y="174"/>
                  </a:cubicBezTo>
                  <a:cubicBezTo>
                    <a:pt x="706" y="320"/>
                    <a:pt x="653" y="502"/>
                    <a:pt x="507" y="582"/>
                  </a:cubicBezTo>
                  <a:cubicBezTo>
                    <a:pt x="462" y="607"/>
                    <a:pt x="412" y="619"/>
                    <a:pt x="363" y="618"/>
                  </a:cubicBezTo>
                  <a:lnTo>
                    <a:pt x="363" y="636"/>
                  </a:lnTo>
                  <a:close/>
                  <a:moveTo>
                    <a:pt x="211" y="39"/>
                  </a:moveTo>
                  <a:cubicBezTo>
                    <a:pt x="57" y="124"/>
                    <a:pt x="0" y="317"/>
                    <a:pt x="84" y="471"/>
                  </a:cubicBezTo>
                  <a:cubicBezTo>
                    <a:pt x="142" y="576"/>
                    <a:pt x="251" y="636"/>
                    <a:pt x="363" y="636"/>
                  </a:cubicBezTo>
                  <a:cubicBezTo>
                    <a:pt x="363" y="618"/>
                    <a:pt x="363" y="618"/>
                    <a:pt x="363" y="618"/>
                  </a:cubicBezTo>
                  <a:cubicBezTo>
                    <a:pt x="257" y="618"/>
                    <a:pt x="154" y="562"/>
                    <a:pt x="100" y="462"/>
                  </a:cubicBezTo>
                  <a:cubicBezTo>
                    <a:pt x="20" y="317"/>
                    <a:pt x="74" y="134"/>
                    <a:pt x="219" y="55"/>
                  </a:cubicBezTo>
                  <a:cubicBezTo>
                    <a:pt x="265" y="30"/>
                    <a:pt x="315" y="18"/>
                    <a:pt x="363" y="18"/>
                  </a:cubicBezTo>
                  <a:cubicBezTo>
                    <a:pt x="363" y="0"/>
                    <a:pt x="363" y="0"/>
                    <a:pt x="363" y="0"/>
                  </a:cubicBezTo>
                  <a:cubicBezTo>
                    <a:pt x="312" y="0"/>
                    <a:pt x="259" y="13"/>
                    <a:pt x="211" y="39"/>
                  </a:cubicBezTo>
                  <a:close/>
                </a:path>
              </a:pathLst>
            </a:custGeom>
            <a:solidFill>
              <a:srgbClr val="1530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38BBFE-86B0-40B1-9403-2DF45865E3C0}"/>
              </a:ext>
            </a:extLst>
          </p:cNvPr>
          <p:cNvSpPr txBox="1"/>
          <p:nvPr/>
        </p:nvSpPr>
        <p:spPr>
          <a:xfrm>
            <a:off x="152400" y="979617"/>
            <a:ext cx="9407236" cy="480131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indent="237668" algn="just" defTabSz="237668">
              <a:lnSpc>
                <a:spcPct val="150000"/>
              </a:lnSpc>
            </a:pPr>
            <a:r>
              <a:rPr lang="pt-BR" sz="12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    </a:t>
            </a:r>
            <a:r>
              <a:rPr lang="pt-BR" sz="12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No dia 01 de junho de 2020, a Administração Judicial realizou vídeo conferência  com o representante da Recuperanda, Sra. Elisandra, contadora e gerente financeira da empresa. 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2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    Cumpre destacar que este relatório diz respeito às informações gerais das Recuperanda repassadas à equipe da Administração Judicial no momento da visitação. No que se refere às informações econômico-financeiras, realizou-se a análise dos meses de janeiro a maio de 2020.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2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Recuperanda  relata que continua na busca por novos contratos com laboratórios grandes, atualmente as negociações são com o </a:t>
            </a:r>
            <a:r>
              <a:rPr lang="pt-BR" sz="120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Geolab</a:t>
            </a:r>
            <a:r>
              <a:rPr lang="pt-BR" sz="12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, para o qual, já foram enviados orçamentos de vários produtos.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2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A Recuperanda relatou ainda que teve dificuldades com alguns fornecedores, que não conseguiram cumprir  com os prazos de entrega de mercadorias., tiveram que buscar novos parceiros. </a:t>
            </a:r>
          </a:p>
          <a:p>
            <a:pPr lvl="1" indent="237668" algn="just" defTabSz="237668">
              <a:lnSpc>
                <a:spcPct val="150000"/>
              </a:lnSpc>
            </a:pPr>
            <a:endParaRPr lang="pt-BR" sz="12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lvl="1" indent="237668" algn="just" defTabSz="237668">
              <a:lnSpc>
                <a:spcPct val="150000"/>
              </a:lnSpc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 	A Recuperanda consegui reduzir o prazo de recebimento de alguns clientes de 70 dias para 45 dias.  Porém viu a inadimplência aumentar, e precisou novamente antecipar títulos.</a:t>
            </a:r>
          </a:p>
          <a:p>
            <a:pPr lvl="1" indent="237668" algn="just" defTabSz="237668">
              <a:lnSpc>
                <a:spcPct val="150000"/>
              </a:lnSpc>
            </a:pPr>
            <a:endParaRPr lang="pt-BR" sz="12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lvl="1" indent="237668" algn="just" defTabSz="237668">
              <a:lnSpc>
                <a:spcPct val="150000"/>
              </a:lnSpc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	Em relação ao pagamento de tributos,  o ICMS de março a Recuperanda teve que parcelar, em abril  conseguiu pagar.  Também relata que conseguiu pagar o FGTS do período. Em relação aos tributos federais, PIS, </a:t>
            </a:r>
            <a:r>
              <a:rPr lang="pt-BR" sz="120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Cofins</a:t>
            </a:r>
            <a:r>
              <a:rPr lang="pt-BR" sz="12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aderiu a prorrogação de prazo  concedida pelo governo federal.</a:t>
            </a:r>
          </a:p>
          <a:p>
            <a:pPr lvl="1" indent="237668" algn="just" defTabSz="237668">
              <a:lnSpc>
                <a:spcPct val="150000"/>
              </a:lnSpc>
            </a:pPr>
            <a:endParaRPr lang="pt-BR" sz="12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lvl="1" indent="237668" algn="just" defTabSz="237668">
              <a:lnSpc>
                <a:spcPct val="150000"/>
              </a:lnSpc>
            </a:pPr>
            <a:r>
              <a:rPr lang="pt-BR" sz="12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092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74408"/>
            <a:ext cx="7483153" cy="486355"/>
          </a:xfrm>
        </p:spPr>
        <p:txBody>
          <a:bodyPr/>
          <a:lstStyle/>
          <a:p>
            <a:r>
              <a:rPr lang="en-US" dirty="0"/>
              <a:t>2.2 </a:t>
            </a:r>
            <a:r>
              <a:rPr lang="en-US" dirty="0" err="1"/>
              <a:t>Visita</a:t>
            </a:r>
            <a:r>
              <a:rPr lang="en-US" dirty="0"/>
              <a:t> à </a:t>
            </a:r>
            <a:r>
              <a:rPr lang="en-US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Sede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C83733-E8CF-4DFE-9BA5-8D6FDF5EC538}"/>
              </a:ext>
            </a:extLst>
          </p:cNvPr>
          <p:cNvSpPr txBox="1"/>
          <p:nvPr/>
        </p:nvSpPr>
        <p:spPr>
          <a:xfrm>
            <a:off x="614542" y="1216584"/>
            <a:ext cx="8925167" cy="4697440"/>
          </a:xfrm>
          <a:prstGeom prst="rect">
            <a:avLst/>
          </a:prstGeom>
          <a:noFill/>
        </p:spPr>
        <p:txBody>
          <a:bodyPr wrap="square" numCol="2" spcCol="360000" rtlCol="0">
            <a:spAutoFit/>
          </a:bodyPr>
          <a:lstStyle/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No que se refere ao quadro de funcionários da Recuperanda, durante o  período analisado,  manteve o quadro funcional, totalizando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31 colaboradores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, e 2 sócios.</a:t>
            </a: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Em relação as despesas correntes, a Recuperanda tem pago em dia os salários dos funcionários, energia elétrica e fornecedores. Alguns tributos,  correntes necessitam ser parcelados.</a:t>
            </a: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A Recuperanda continua com dificuldades de capital de giro, visto que após o pedido de RJ, os fornecedores, ou somente vendem á vista  ou  concedem pouco prazo de pagamento.</a:t>
            </a: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 Também, conseguiu concluir a venda do gerador desativado por R$ 65 mil reais.</a:t>
            </a: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</a:t>
            </a:r>
            <a:endParaRPr lang="pt-BR" sz="2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25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Barn">
            <a:extLst>
              <a:ext uri="{FF2B5EF4-FFF2-40B4-BE49-F238E27FC236}">
                <a16:creationId xmlns:a16="http://schemas.microsoft.com/office/drawing/2014/main" id="{96840701-F4BE-42FE-BD9F-EF3E58F6B1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7635105" y="5295609"/>
            <a:ext cx="1051275" cy="1051275"/>
          </a:xfrm>
          <a:prstGeom prst="rect">
            <a:avLst/>
          </a:prstGeom>
        </p:spPr>
      </p:pic>
      <p:grpSp>
        <p:nvGrpSpPr>
          <p:cNvPr id="500" name="Group 499">
            <a:extLst>
              <a:ext uri="{FF2B5EF4-FFF2-40B4-BE49-F238E27FC236}">
                <a16:creationId xmlns:a16="http://schemas.microsoft.com/office/drawing/2014/main" id="{88B6C602-628B-4E49-B6E5-5593ABF42F41}"/>
              </a:ext>
            </a:extLst>
          </p:cNvPr>
          <p:cNvGrpSpPr/>
          <p:nvPr/>
        </p:nvGrpSpPr>
        <p:grpSpPr>
          <a:xfrm>
            <a:off x="7392256" y="5235849"/>
            <a:ext cx="1780560" cy="1750476"/>
            <a:chOff x="4476325" y="1364544"/>
            <a:chExt cx="3796703" cy="3778956"/>
          </a:xfrm>
        </p:grpSpPr>
        <p:sp>
          <p:nvSpPr>
            <p:cNvPr id="501" name="Freeform 468">
              <a:extLst>
                <a:ext uri="{FF2B5EF4-FFF2-40B4-BE49-F238E27FC236}">
                  <a16:creationId xmlns:a16="http://schemas.microsoft.com/office/drawing/2014/main" id="{77E5BE3E-DDBE-4C6D-91FE-97E1712195B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49783" y="1386364"/>
              <a:ext cx="2829064" cy="2829064"/>
            </a:xfrm>
            <a:custGeom>
              <a:avLst/>
              <a:gdLst>
                <a:gd name="T0" fmla="*/ 315 w 630"/>
                <a:gd name="T1" fmla="*/ 19 h 630"/>
                <a:gd name="T2" fmla="*/ 611 w 630"/>
                <a:gd name="T3" fmla="*/ 315 h 630"/>
                <a:gd name="T4" fmla="*/ 315 w 630"/>
                <a:gd name="T5" fmla="*/ 611 h 630"/>
                <a:gd name="T6" fmla="*/ 315 w 630"/>
                <a:gd name="T7" fmla="*/ 630 h 630"/>
                <a:gd name="T8" fmla="*/ 630 w 630"/>
                <a:gd name="T9" fmla="*/ 315 h 630"/>
                <a:gd name="T10" fmla="*/ 315 w 630"/>
                <a:gd name="T11" fmla="*/ 0 h 630"/>
                <a:gd name="T12" fmla="*/ 315 w 630"/>
                <a:gd name="T13" fmla="*/ 19 h 630"/>
                <a:gd name="T14" fmla="*/ 315 w 630"/>
                <a:gd name="T15" fmla="*/ 611 h 630"/>
                <a:gd name="T16" fmla="*/ 19 w 630"/>
                <a:gd name="T17" fmla="*/ 315 h 630"/>
                <a:gd name="T18" fmla="*/ 315 w 630"/>
                <a:gd name="T19" fmla="*/ 19 h 630"/>
                <a:gd name="T20" fmla="*/ 315 w 630"/>
                <a:gd name="T21" fmla="*/ 0 h 630"/>
                <a:gd name="T22" fmla="*/ 0 w 630"/>
                <a:gd name="T23" fmla="*/ 315 h 630"/>
                <a:gd name="T24" fmla="*/ 315 w 630"/>
                <a:gd name="T25" fmla="*/ 630 h 630"/>
                <a:gd name="T26" fmla="*/ 315 w 630"/>
                <a:gd name="T27" fmla="*/ 611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0" h="630">
                  <a:moveTo>
                    <a:pt x="315" y="19"/>
                  </a:moveTo>
                  <a:cubicBezTo>
                    <a:pt x="479" y="19"/>
                    <a:pt x="611" y="152"/>
                    <a:pt x="611" y="315"/>
                  </a:cubicBezTo>
                  <a:cubicBezTo>
                    <a:pt x="611" y="479"/>
                    <a:pt x="479" y="611"/>
                    <a:pt x="315" y="611"/>
                  </a:cubicBezTo>
                  <a:cubicBezTo>
                    <a:pt x="315" y="630"/>
                    <a:pt x="315" y="630"/>
                    <a:pt x="315" y="630"/>
                  </a:cubicBezTo>
                  <a:cubicBezTo>
                    <a:pt x="489" y="630"/>
                    <a:pt x="630" y="489"/>
                    <a:pt x="630" y="315"/>
                  </a:cubicBezTo>
                  <a:cubicBezTo>
                    <a:pt x="630" y="141"/>
                    <a:pt x="489" y="0"/>
                    <a:pt x="315" y="0"/>
                  </a:cubicBezTo>
                  <a:lnTo>
                    <a:pt x="315" y="19"/>
                  </a:lnTo>
                  <a:close/>
                  <a:moveTo>
                    <a:pt x="315" y="611"/>
                  </a:moveTo>
                  <a:cubicBezTo>
                    <a:pt x="152" y="611"/>
                    <a:pt x="19" y="479"/>
                    <a:pt x="19" y="315"/>
                  </a:cubicBezTo>
                  <a:cubicBezTo>
                    <a:pt x="19" y="152"/>
                    <a:pt x="152" y="19"/>
                    <a:pt x="315" y="19"/>
                  </a:cubicBezTo>
                  <a:cubicBezTo>
                    <a:pt x="315" y="0"/>
                    <a:pt x="315" y="0"/>
                    <a:pt x="315" y="0"/>
                  </a:cubicBezTo>
                  <a:cubicBezTo>
                    <a:pt x="141" y="0"/>
                    <a:pt x="0" y="141"/>
                    <a:pt x="0" y="315"/>
                  </a:cubicBezTo>
                  <a:cubicBezTo>
                    <a:pt x="0" y="489"/>
                    <a:pt x="141" y="630"/>
                    <a:pt x="315" y="630"/>
                  </a:cubicBezTo>
                  <a:lnTo>
                    <a:pt x="315" y="611"/>
                  </a:lnTo>
                  <a:close/>
                </a:path>
              </a:pathLst>
            </a:custGeom>
            <a:solidFill>
              <a:schemeClr val="bg1">
                <a:lumMod val="95000"/>
                <a:alpha val="61000"/>
              </a:schemeClr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02" name="Freeform 11">
              <a:extLst>
                <a:ext uri="{FF2B5EF4-FFF2-40B4-BE49-F238E27FC236}">
                  <a16:creationId xmlns:a16="http://schemas.microsoft.com/office/drawing/2014/main" id="{3098565E-34E6-4673-8230-DD5C63D1C9F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6145" y="3801414"/>
              <a:ext cx="1376883" cy="1342086"/>
            </a:xfrm>
            <a:custGeom>
              <a:avLst/>
              <a:gdLst>
                <a:gd name="connsiteX0" fmla="*/ 246478 w 1376883"/>
                <a:gd name="connsiteY0" fmla="*/ 0 h 1342086"/>
                <a:gd name="connsiteX1" fmla="*/ 1376883 w 1376883"/>
                <a:gd name="connsiteY1" fmla="*/ 1342086 h 1342086"/>
                <a:gd name="connsiteX2" fmla="*/ 964218 w 1376883"/>
                <a:gd name="connsiteY2" fmla="*/ 1342086 h 1342086"/>
                <a:gd name="connsiteX3" fmla="*/ 0 w 1376883"/>
                <a:gd name="connsiteY3" fmla="*/ 201522 h 1342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6883" h="1342086">
                  <a:moveTo>
                    <a:pt x="246478" y="0"/>
                  </a:moveTo>
                  <a:lnTo>
                    <a:pt x="1376883" y="1342086"/>
                  </a:lnTo>
                  <a:lnTo>
                    <a:pt x="964218" y="1342086"/>
                  </a:lnTo>
                  <a:lnTo>
                    <a:pt x="0" y="20152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400"/>
            </a:p>
          </p:txBody>
        </p:sp>
        <p:sp>
          <p:nvSpPr>
            <p:cNvPr id="503" name="Freeform 470">
              <a:extLst>
                <a:ext uri="{FF2B5EF4-FFF2-40B4-BE49-F238E27FC236}">
                  <a16:creationId xmlns:a16="http://schemas.microsoft.com/office/drawing/2014/main" id="{BFD55CA8-1502-4AF5-A809-1C0C63579BF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0884" y="3702203"/>
              <a:ext cx="466602" cy="430948"/>
            </a:xfrm>
            <a:custGeom>
              <a:avLst/>
              <a:gdLst>
                <a:gd name="T0" fmla="*/ 79 w 104"/>
                <a:gd name="T1" fmla="*/ 0 h 96"/>
                <a:gd name="T2" fmla="*/ 0 w 104"/>
                <a:gd name="T3" fmla="*/ 65 h 96"/>
                <a:gd name="T4" fmla="*/ 25 w 104"/>
                <a:gd name="T5" fmla="*/ 96 h 96"/>
                <a:gd name="T6" fmla="*/ 104 w 104"/>
                <a:gd name="T7" fmla="*/ 31 h 96"/>
                <a:gd name="T8" fmla="*/ 79 w 104"/>
                <a:gd name="T9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6">
                  <a:moveTo>
                    <a:pt x="79" y="0"/>
                  </a:moveTo>
                  <a:cubicBezTo>
                    <a:pt x="0" y="65"/>
                    <a:pt x="0" y="65"/>
                    <a:pt x="0" y="65"/>
                  </a:cubicBezTo>
                  <a:cubicBezTo>
                    <a:pt x="25" y="96"/>
                    <a:pt x="25" y="96"/>
                    <a:pt x="25" y="96"/>
                  </a:cubicBezTo>
                  <a:cubicBezTo>
                    <a:pt x="63" y="85"/>
                    <a:pt x="89" y="63"/>
                    <a:pt x="104" y="31"/>
                  </a:cubicBezTo>
                  <a:lnTo>
                    <a:pt x="79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04" name="Freeform 471">
              <a:extLst>
                <a:ext uri="{FF2B5EF4-FFF2-40B4-BE49-F238E27FC236}">
                  <a16:creationId xmlns:a16="http://schemas.microsoft.com/office/drawing/2014/main" id="{2ED05278-E7A8-4493-8FCB-1E4C8B7BB38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76325" y="1364544"/>
              <a:ext cx="3260012" cy="2853867"/>
            </a:xfrm>
            <a:custGeom>
              <a:avLst/>
              <a:gdLst>
                <a:gd name="T0" fmla="*/ 363 w 726"/>
                <a:gd name="T1" fmla="*/ 636 h 636"/>
                <a:gd name="T2" fmla="*/ 516 w 726"/>
                <a:gd name="T3" fmla="*/ 597 h 636"/>
                <a:gd name="T4" fmla="*/ 642 w 726"/>
                <a:gd name="T5" fmla="*/ 166 h 636"/>
                <a:gd name="T6" fmla="*/ 363 w 726"/>
                <a:gd name="T7" fmla="*/ 0 h 636"/>
                <a:gd name="T8" fmla="*/ 363 w 726"/>
                <a:gd name="T9" fmla="*/ 18 h 636"/>
                <a:gd name="T10" fmla="*/ 627 w 726"/>
                <a:gd name="T11" fmla="*/ 174 h 636"/>
                <a:gd name="T12" fmla="*/ 507 w 726"/>
                <a:gd name="T13" fmla="*/ 582 h 636"/>
                <a:gd name="T14" fmla="*/ 363 w 726"/>
                <a:gd name="T15" fmla="*/ 618 h 636"/>
                <a:gd name="T16" fmla="*/ 363 w 726"/>
                <a:gd name="T17" fmla="*/ 636 h 636"/>
                <a:gd name="T18" fmla="*/ 211 w 726"/>
                <a:gd name="T19" fmla="*/ 39 h 636"/>
                <a:gd name="T20" fmla="*/ 84 w 726"/>
                <a:gd name="T21" fmla="*/ 471 h 636"/>
                <a:gd name="T22" fmla="*/ 363 w 726"/>
                <a:gd name="T23" fmla="*/ 636 h 636"/>
                <a:gd name="T24" fmla="*/ 363 w 726"/>
                <a:gd name="T25" fmla="*/ 618 h 636"/>
                <a:gd name="T26" fmla="*/ 100 w 726"/>
                <a:gd name="T27" fmla="*/ 462 h 636"/>
                <a:gd name="T28" fmla="*/ 219 w 726"/>
                <a:gd name="T29" fmla="*/ 55 h 636"/>
                <a:gd name="T30" fmla="*/ 363 w 726"/>
                <a:gd name="T31" fmla="*/ 18 h 636"/>
                <a:gd name="T32" fmla="*/ 363 w 726"/>
                <a:gd name="T33" fmla="*/ 0 h 636"/>
                <a:gd name="T34" fmla="*/ 211 w 726"/>
                <a:gd name="T35" fmla="*/ 39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26" h="636">
                  <a:moveTo>
                    <a:pt x="363" y="636"/>
                  </a:moveTo>
                  <a:cubicBezTo>
                    <a:pt x="415" y="636"/>
                    <a:pt x="467" y="623"/>
                    <a:pt x="516" y="597"/>
                  </a:cubicBezTo>
                  <a:cubicBezTo>
                    <a:pt x="670" y="513"/>
                    <a:pt x="726" y="320"/>
                    <a:pt x="642" y="166"/>
                  </a:cubicBezTo>
                  <a:cubicBezTo>
                    <a:pt x="584" y="60"/>
                    <a:pt x="476" y="0"/>
                    <a:pt x="363" y="0"/>
                  </a:cubicBezTo>
                  <a:cubicBezTo>
                    <a:pt x="363" y="18"/>
                    <a:pt x="363" y="18"/>
                    <a:pt x="363" y="18"/>
                  </a:cubicBezTo>
                  <a:cubicBezTo>
                    <a:pt x="469" y="18"/>
                    <a:pt x="572" y="74"/>
                    <a:pt x="627" y="174"/>
                  </a:cubicBezTo>
                  <a:cubicBezTo>
                    <a:pt x="706" y="320"/>
                    <a:pt x="653" y="502"/>
                    <a:pt x="507" y="582"/>
                  </a:cubicBezTo>
                  <a:cubicBezTo>
                    <a:pt x="462" y="607"/>
                    <a:pt x="412" y="619"/>
                    <a:pt x="363" y="618"/>
                  </a:cubicBezTo>
                  <a:lnTo>
                    <a:pt x="363" y="636"/>
                  </a:lnTo>
                  <a:close/>
                  <a:moveTo>
                    <a:pt x="211" y="39"/>
                  </a:moveTo>
                  <a:cubicBezTo>
                    <a:pt x="57" y="124"/>
                    <a:pt x="0" y="317"/>
                    <a:pt x="84" y="471"/>
                  </a:cubicBezTo>
                  <a:cubicBezTo>
                    <a:pt x="142" y="576"/>
                    <a:pt x="251" y="636"/>
                    <a:pt x="363" y="636"/>
                  </a:cubicBezTo>
                  <a:cubicBezTo>
                    <a:pt x="363" y="618"/>
                    <a:pt x="363" y="618"/>
                    <a:pt x="363" y="618"/>
                  </a:cubicBezTo>
                  <a:cubicBezTo>
                    <a:pt x="257" y="618"/>
                    <a:pt x="154" y="562"/>
                    <a:pt x="100" y="462"/>
                  </a:cubicBezTo>
                  <a:cubicBezTo>
                    <a:pt x="20" y="317"/>
                    <a:pt x="74" y="134"/>
                    <a:pt x="219" y="55"/>
                  </a:cubicBezTo>
                  <a:cubicBezTo>
                    <a:pt x="265" y="30"/>
                    <a:pt x="315" y="18"/>
                    <a:pt x="363" y="18"/>
                  </a:cubicBezTo>
                  <a:cubicBezTo>
                    <a:pt x="363" y="0"/>
                    <a:pt x="363" y="0"/>
                    <a:pt x="363" y="0"/>
                  </a:cubicBezTo>
                  <a:cubicBezTo>
                    <a:pt x="312" y="0"/>
                    <a:pt x="259" y="13"/>
                    <a:pt x="211" y="39"/>
                  </a:cubicBezTo>
                  <a:close/>
                </a:path>
              </a:pathLst>
            </a:custGeom>
            <a:solidFill>
              <a:srgbClr val="1530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6" name="CaixaDeTexto 5"/>
          <p:cNvSpPr txBox="1"/>
          <p:nvPr/>
        </p:nvSpPr>
        <p:spPr>
          <a:xfrm>
            <a:off x="249382" y="748136"/>
            <a:ext cx="8923434" cy="960262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pt-BR" sz="105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Em meados de março a nossa Empresa </a:t>
            </a:r>
            <a:r>
              <a:rPr lang="pt-BR" sz="105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Suplan</a:t>
            </a:r>
            <a:r>
              <a:rPr lang="pt-BR" sz="105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começou a sentir os impactos da pandemia chegada no Brasil, pois, como já havíamos comentado nas visitas bimestrais, para a nossa indústria o ano começa em março, no qual as vendas alavancam e esse ano não seria diferente, começamos a ver os pedidos aumentando, e as vendas engrenando novamente. </a:t>
            </a: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pt-BR" sz="105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Foi quando o covid-19 começou a afetar a economia brasileira e nós a sentir os impactos da pandemia, clientes ligando e pedindo cancelamento de pedidos, desmarcando as visitas do nosso gerente comercial, inadimplência entre outros.</a:t>
            </a: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pt-BR" sz="105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Em relação dados os impactos sofridos pela pandemia na área comercial, podemos dizer que as vendas reduziram em 20% no geral, nas distribuidoras que atendemos chegou a 50% a redução, pois, estão evitando fazer estoques, não estão colocando produtos novos, comprando somente conforme a demanda. Como temos clientes nas fronteiras e as mesmas fecharam, estes tiveram abruptamente as vendas suspensas, sendo assim tivemos inadimplência de até 15%, que ainda pendura até o corrente mês.</a:t>
            </a: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pt-BR" sz="105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Em relação os fornecedores, também sentimos muitas mudanças, preços das matérias-primas subindo diariamente, devido ao aumento do dólar e falta de produtos no mercado.  Fornecedores que éramos parceiros a anos começaram a exigir pagamento antecipado das compras devido a situação atual do mercado. </a:t>
            </a: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pt-BR" sz="105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Também tivemos reduções nos prazos de pagamentos, sem contar falta de matéria-prima no mercado, tendo que buscar em outros fornecedores. Também tivemos problemas com relação a logística, tivemos que nos adequar com a entrega dos pedidos com um tempo de entrega bem maior que o habitual tivemos que rever transportadoras, que algumas não estavam atendo alguns locais.</a:t>
            </a: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pt-BR" sz="105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Com relação aos funcionários a empresa reduziu a carga horária em 25%, e aderiu a MP 936, aonde o governo federal, vai ficar com o ônus desses 25% de redução dos salários dos funcionários. Funcionários que estavam com o período aquisitivo vencido, gozaram as férias.</a:t>
            </a:r>
          </a:p>
          <a:p>
            <a:pPr lvl="1" algn="just">
              <a:lnSpc>
                <a:spcPct val="150000"/>
              </a:lnSpc>
            </a:pPr>
            <a:endParaRPr lang="pt-BR" sz="1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pt-BR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</a:t>
            </a:r>
            <a:endParaRPr lang="pt-BR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1"/>
          </p:nvPr>
        </p:nvSpPr>
        <p:spPr>
          <a:xfrm>
            <a:off x="557676" y="153590"/>
            <a:ext cx="7483153" cy="486355"/>
          </a:xfrm>
        </p:spPr>
        <p:txBody>
          <a:bodyPr/>
          <a:lstStyle/>
          <a:p>
            <a:r>
              <a:rPr lang="pt-BR" dirty="0"/>
              <a:t>2.3 Impacto da </a:t>
            </a:r>
            <a:r>
              <a:rPr lang="pt-BR" dirty="0" err="1"/>
              <a:t>Covid</a:t>
            </a:r>
            <a:r>
              <a:rPr lang="pt-BR" dirty="0"/>
              <a:t> 19</a:t>
            </a:r>
          </a:p>
        </p:txBody>
      </p:sp>
    </p:spTree>
    <p:extLst>
      <p:ext uri="{BB962C8B-B14F-4D97-AF65-F5344CB8AC3E}">
        <p14:creationId xmlns:p14="http://schemas.microsoft.com/office/powerpoint/2010/main" val="43150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673640" y="3225958"/>
            <a:ext cx="2830750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3. CRÉDITOS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736164" y="2125483"/>
            <a:ext cx="4354333" cy="36819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0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3.1. Créditos por Classe</a:t>
            </a:r>
          </a:p>
          <a:p>
            <a:pPr>
              <a:lnSpc>
                <a:spcPct val="150000"/>
              </a:lnSpc>
            </a:pPr>
            <a:r>
              <a:rPr lang="pt-BR" sz="20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3.2. Perfil dos Credores</a:t>
            </a:r>
          </a:p>
          <a:p>
            <a:pPr>
              <a:lnSpc>
                <a:spcPct val="150000"/>
              </a:lnSpc>
            </a:pPr>
            <a:endParaRPr lang="pt-BR" sz="2000" b="1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246347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US" dirty="0" err="1"/>
              <a:t>Créditos</a:t>
            </a:r>
            <a:r>
              <a:rPr lang="en-US" dirty="0"/>
              <a:t> </a:t>
            </a:r>
            <a:r>
              <a:rPr lang="pt-BR" dirty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por Classe</a:t>
            </a:r>
            <a:endParaRPr lang="en-US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EE42AE11-4358-4CEA-8D6E-C776C92A2779}"/>
              </a:ext>
            </a:extLst>
          </p:cNvPr>
          <p:cNvSpPr/>
          <p:nvPr/>
        </p:nvSpPr>
        <p:spPr>
          <a:xfrm>
            <a:off x="5727321" y="1450614"/>
            <a:ext cx="3750014" cy="1763431"/>
          </a:xfrm>
          <a:prstGeom prst="rect">
            <a:avLst/>
          </a:prstGeom>
        </p:spPr>
        <p:txBody>
          <a:bodyPr wrap="square" numCol="1" spcCol="180000">
            <a:spAutoFit/>
          </a:bodyPr>
          <a:lstStyle/>
          <a:p>
            <a:pPr indent="237668"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passivo total sujeito à Recuperação Judicial atinge a monta de </a:t>
            </a:r>
            <a:r>
              <a:rPr lang="pt-BR" sz="1050" b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R$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2.255.116,66. </a:t>
            </a: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lista de credores da Recuperanda é composta pela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Classe I – Trabalhista (6%), Classe III – Quirografários (93,7%.) e pela Classe IV – EPP/ME (0,3%).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050" b="1" dirty="0">
              <a:solidFill>
                <a:schemeClr val="accent6">
                  <a:lumMod val="7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endParaRPr lang="pt-BR" sz="1050" b="1" dirty="0">
              <a:solidFill>
                <a:schemeClr val="accent6">
                  <a:lumMod val="7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gráfico ao lado apresenta o perfil da sua dívida.</a:t>
            </a:r>
            <a:endParaRPr lang="en-US" sz="1050" dirty="0">
              <a:solidFill>
                <a:schemeClr val="tx1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41B58347-3EE7-4B2A-A721-405EE2A936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3198"/>
              </p:ext>
            </p:extLst>
          </p:nvPr>
        </p:nvGraphicFramePr>
        <p:xfrm>
          <a:off x="710079" y="1787236"/>
          <a:ext cx="4572000" cy="243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5463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3.2 </a:t>
            </a:r>
            <a:r>
              <a:rPr lang="en-US" dirty="0" err="1"/>
              <a:t>Créditos</a:t>
            </a:r>
            <a:r>
              <a:rPr lang="en-US" dirty="0"/>
              <a:t> </a:t>
            </a:r>
            <a:r>
              <a:rPr lang="pt-BR" dirty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- Perfil dos Credores</a:t>
            </a:r>
            <a:endParaRPr lang="en-US" dirty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EE42AE11-4358-4CEA-8D6E-C776C92A2779}"/>
              </a:ext>
            </a:extLst>
          </p:cNvPr>
          <p:cNvSpPr/>
          <p:nvPr/>
        </p:nvSpPr>
        <p:spPr>
          <a:xfrm>
            <a:off x="5381092" y="1938886"/>
            <a:ext cx="3750014" cy="1763431"/>
          </a:xfrm>
          <a:prstGeom prst="rect">
            <a:avLst/>
          </a:prstGeom>
        </p:spPr>
        <p:txBody>
          <a:bodyPr wrap="square" numCol="1" spcCol="180000">
            <a:spAutoFit/>
          </a:bodyPr>
          <a:lstStyle/>
          <a:p>
            <a:pPr indent="237668"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passivo sujeito à Recuperação Judicial está demasiadamente concentrado em dívidas contraídas junto à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instituições</a:t>
            </a:r>
            <a:r>
              <a:rPr lang="pt-BR" sz="105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financeiras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. Tais créditos perfazem a monta de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R$</a:t>
            </a:r>
            <a:r>
              <a:rPr lang="pt-BR" sz="105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1.370.309,25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.</a:t>
            </a:r>
          </a:p>
          <a:p>
            <a:pPr indent="237668"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No gráfico ao lado, é possível visualizar a representatividade dos principais credores da Recuperanda.</a:t>
            </a:r>
            <a:endParaRPr lang="en-US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395B5844-4D37-4881-9556-3EC3DE0A09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7349809"/>
              </p:ext>
            </p:extLst>
          </p:nvPr>
        </p:nvGraphicFramePr>
        <p:xfrm>
          <a:off x="471055" y="1724891"/>
          <a:ext cx="455814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6382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586486" y="3213788"/>
            <a:ext cx="3159058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4. ANÁLISE FINANCEIRA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561067" y="1590472"/>
            <a:ext cx="4953000" cy="36819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4.1. Ativo</a:t>
            </a:r>
          </a:p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4.2. Passivo</a:t>
            </a:r>
          </a:p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4.3. Demonstração dos Resultados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133168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4.1 </a:t>
            </a:r>
            <a:r>
              <a:rPr lang="en-US" err="1"/>
              <a:t>Análise</a:t>
            </a:r>
            <a:r>
              <a:rPr lang="en-US"/>
              <a:t> </a:t>
            </a:r>
            <a:r>
              <a:rPr lang="en-US" err="1"/>
              <a:t>Financeira</a:t>
            </a:r>
            <a:r>
              <a:rPr lang="en-US"/>
              <a:t> – </a:t>
            </a:r>
            <a:r>
              <a:rPr lang="en-US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Ativo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C894B3-2561-4801-A3B8-79D53FCBFE68}"/>
              </a:ext>
            </a:extLst>
          </p:cNvPr>
          <p:cNvSpPr/>
          <p:nvPr/>
        </p:nvSpPr>
        <p:spPr>
          <a:xfrm>
            <a:off x="729535" y="1419825"/>
            <a:ext cx="7952018" cy="314894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Apresenta-se abaixo o a evolução do saldo das contas de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Ativo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da Recuperanda:</a:t>
            </a:r>
            <a:endParaRPr lang="pt-BR" sz="11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EB8B2E-CCE7-4EE0-B3FF-DB0219BC350B}"/>
              </a:ext>
            </a:extLst>
          </p:cNvPr>
          <p:cNvSpPr/>
          <p:nvPr/>
        </p:nvSpPr>
        <p:spPr>
          <a:xfrm>
            <a:off x="731012" y="6037707"/>
            <a:ext cx="7952018" cy="449803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AV – Análise vertical. Demonstra a representatividade de cada rubrica perante o total do ativo.</a:t>
            </a:r>
          </a:p>
          <a:p>
            <a:pPr indent="286345" algn="just">
              <a:lnSpc>
                <a:spcPct val="114000"/>
              </a:lnSpc>
            </a:pP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AH - Análise horizontal. Apresenta a variação entre junho e novembro de cada rubrica.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74700" y="2222976"/>
          <a:ext cx="8356600" cy="3556635"/>
        </p:xfrm>
        <a:graphic>
          <a:graphicData uri="http://schemas.openxmlformats.org/drawingml/2006/table">
            <a:tbl>
              <a:tblPr/>
              <a:tblGrid>
                <a:gridCol w="2123268">
                  <a:extLst>
                    <a:ext uri="{9D8B030D-6E8A-4147-A177-3AD203B41FA5}">
                      <a16:colId xmlns:a16="http://schemas.microsoft.com/office/drawing/2014/main" val="1202761197"/>
                    </a:ext>
                  </a:extLst>
                </a:gridCol>
                <a:gridCol w="1193347">
                  <a:extLst>
                    <a:ext uri="{9D8B030D-6E8A-4147-A177-3AD203B41FA5}">
                      <a16:colId xmlns:a16="http://schemas.microsoft.com/office/drawing/2014/main" val="3432124533"/>
                    </a:ext>
                  </a:extLst>
                </a:gridCol>
                <a:gridCol w="444331">
                  <a:extLst>
                    <a:ext uri="{9D8B030D-6E8A-4147-A177-3AD203B41FA5}">
                      <a16:colId xmlns:a16="http://schemas.microsoft.com/office/drawing/2014/main" val="1210129196"/>
                    </a:ext>
                  </a:extLst>
                </a:gridCol>
                <a:gridCol w="406246">
                  <a:extLst>
                    <a:ext uri="{9D8B030D-6E8A-4147-A177-3AD203B41FA5}">
                      <a16:colId xmlns:a16="http://schemas.microsoft.com/office/drawing/2014/main" val="1576350707"/>
                    </a:ext>
                  </a:extLst>
                </a:gridCol>
                <a:gridCol w="825186">
                  <a:extLst>
                    <a:ext uri="{9D8B030D-6E8A-4147-A177-3AD203B41FA5}">
                      <a16:colId xmlns:a16="http://schemas.microsoft.com/office/drawing/2014/main" val="3549470848"/>
                    </a:ext>
                  </a:extLst>
                </a:gridCol>
                <a:gridCol w="812491">
                  <a:extLst>
                    <a:ext uri="{9D8B030D-6E8A-4147-A177-3AD203B41FA5}">
                      <a16:colId xmlns:a16="http://schemas.microsoft.com/office/drawing/2014/main" val="562789726"/>
                    </a:ext>
                  </a:extLst>
                </a:gridCol>
                <a:gridCol w="850577">
                  <a:extLst>
                    <a:ext uri="{9D8B030D-6E8A-4147-A177-3AD203B41FA5}">
                      <a16:colId xmlns:a16="http://schemas.microsoft.com/office/drawing/2014/main" val="2693645859"/>
                    </a:ext>
                  </a:extLst>
                </a:gridCol>
                <a:gridCol w="850577">
                  <a:extLst>
                    <a:ext uri="{9D8B030D-6E8A-4147-A177-3AD203B41FA5}">
                      <a16:colId xmlns:a16="http://schemas.microsoft.com/office/drawing/2014/main" val="2809826137"/>
                    </a:ext>
                  </a:extLst>
                </a:gridCol>
                <a:gridCol w="850577">
                  <a:extLst>
                    <a:ext uri="{9D8B030D-6E8A-4147-A177-3AD203B41FA5}">
                      <a16:colId xmlns:a16="http://schemas.microsoft.com/office/drawing/2014/main" val="3279372747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31/05/2020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AH%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30/04/2020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31/03/2020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29/02/2020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31/01/2020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31/12/2019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557784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900" b="1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900" b="1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900" b="1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900" b="1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74028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Ativo Circulante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2.579.887,35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2.568.291,95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2.530.087,89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2.330.110,70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2.352.352,75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2.463.001,02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354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Disponível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16.994,70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-78%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9.608,33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43.810,71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42.288,39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55.833,04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77.763,79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3033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Clientes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1.044.033,59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944.674,76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909.650,62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850.712,24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821.777,92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911.357,99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93880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Impostos a recuperar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118.975,36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114.875,45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119.512,98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105.610,53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102.096,17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110.834,82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6268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Adiantamentos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34.886,77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38.356,11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35.379,37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32.621,84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46.726,42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32.679,79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31599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Outras contas a receber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139.469,11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141.364,15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143.198,04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145.093,08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135.229,55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137.220,25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3765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Estoques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656.891,82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708.959,39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660.318,92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586.528,62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604.960,47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609.422,92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4106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Estoques terceiros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568.636,00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610.453,76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618.217,25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567.256,00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585.729,18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583.721,46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711788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61119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Ativo Não Circulante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3.082.972,24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3.157.738,35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3.166.814,38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3.178.797,74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3.190.677,75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3.201.749,96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14741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Créditos a receber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527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Depósitos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27.035,64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27.035,64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27.035,64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24.153,94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20.994,29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16.918,10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770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Investimentos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9.016,89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9.016,89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7.563,63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7.563,63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7.563,63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7.563,63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90441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Imobilizado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2.891.639,37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2.962.826,12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2.969.749,46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2.980.973,74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2.992.219,68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3.003.508,85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323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Intangível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155.280,34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158.859,70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162.465,65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166.106,43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169.900,15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173.759,38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71887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3292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Total do Ativo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5.662.859,59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5.726.030,30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5.696.902,27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5.508.908,44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5.543.030,50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5.664.750,98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162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05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4A242DB3-376D-471A-AFD1-4CCDB69C1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/>
              <a:t>4.1 </a:t>
            </a:r>
            <a:r>
              <a:rPr lang="en-US" err="1"/>
              <a:t>Análise</a:t>
            </a:r>
            <a:r>
              <a:rPr lang="en-US"/>
              <a:t> </a:t>
            </a:r>
            <a:r>
              <a:rPr lang="en-US" err="1"/>
              <a:t>Financeira</a:t>
            </a:r>
            <a:r>
              <a:rPr lang="en-US"/>
              <a:t> – </a:t>
            </a:r>
            <a:r>
              <a:rPr lang="en-US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Ativo</a:t>
            </a: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32CA9D-0C66-4FF6-BCA4-0A7A14CAF6CE}"/>
              </a:ext>
            </a:extLst>
          </p:cNvPr>
          <p:cNvSpPr/>
          <p:nvPr/>
        </p:nvSpPr>
        <p:spPr>
          <a:xfrm>
            <a:off x="391422" y="4270355"/>
            <a:ext cx="8493974" cy="2031325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Ao analisarmos as contas patrimoniais da Recuperanda, a primeira constatação refere-se a relevância dos </a:t>
            </a:r>
            <a:r>
              <a:rPr lang="pt-BR" sz="1050" b="1" dirty="0">
                <a:solidFill>
                  <a:schemeClr val="accent5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Ativos Imobilizados,</a:t>
            </a: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que correspondem a aproximadamente 54% do ativo total da Recuperanda.</a:t>
            </a: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tx1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Em relação ao ativo em 31/12/2019, quando comparado à 31/05/2020, verifica-se uma redução nas disponibilidades em 78%, pela diminuição das aplicações financeiras.</a:t>
            </a: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pt-BR" sz="1050" dirty="0">
              <a:solidFill>
                <a:schemeClr val="tx1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O ativo circulante da Recuperanda aumentou em 5%, relacionado com aumento das contas  de Clientes (15%); estoques (7%) e estoques de terceiros para industrialização (7%).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5364924"/>
              </p:ext>
            </p:extLst>
          </p:nvPr>
        </p:nvGraphicFramePr>
        <p:xfrm>
          <a:off x="710079" y="1427018"/>
          <a:ext cx="7543541" cy="2327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378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4.2 </a:t>
            </a:r>
            <a:r>
              <a:rPr lang="en-US" err="1"/>
              <a:t>Análise</a:t>
            </a:r>
            <a:r>
              <a:rPr lang="en-US"/>
              <a:t> </a:t>
            </a:r>
            <a:r>
              <a:rPr lang="en-US" err="1"/>
              <a:t>Financeira</a:t>
            </a:r>
            <a:r>
              <a:rPr lang="en-US"/>
              <a:t> – </a:t>
            </a:r>
            <a:r>
              <a:rPr lang="en-US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Passivo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C894B3-2561-4801-A3B8-79D53FCBFE68}"/>
              </a:ext>
            </a:extLst>
          </p:cNvPr>
          <p:cNvSpPr/>
          <p:nvPr/>
        </p:nvSpPr>
        <p:spPr>
          <a:xfrm>
            <a:off x="729535" y="1419825"/>
            <a:ext cx="7952018" cy="318613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Apresenta-se abaixo o a evolução do saldo das contas de </a:t>
            </a:r>
            <a:r>
              <a:rPr lang="pt-BR" sz="1050" b="1" dirty="0">
                <a:solidFill>
                  <a:schemeClr val="accent4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Passivo</a:t>
            </a: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da Recuperanda:</a:t>
            </a:r>
            <a:endParaRPr lang="pt-BR" sz="11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8A94DE-7006-4FB2-8C06-C66400550462}"/>
              </a:ext>
            </a:extLst>
          </p:cNvPr>
          <p:cNvSpPr/>
          <p:nvPr/>
        </p:nvSpPr>
        <p:spPr>
          <a:xfrm>
            <a:off x="731012" y="6037707"/>
            <a:ext cx="7952018" cy="449803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AV – Análise vertical. Demonstra a representatividade de cada rubrica perante o total do passivo.</a:t>
            </a:r>
          </a:p>
          <a:p>
            <a:pPr indent="286345" algn="just">
              <a:lnSpc>
                <a:spcPct val="114000"/>
              </a:lnSpc>
            </a:pP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AH - Análise horizontal. Apresenta a variação entre junho e novembro de cada rubrica.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644903"/>
              </p:ext>
            </p:extLst>
          </p:nvPr>
        </p:nvGraphicFramePr>
        <p:xfrm>
          <a:off x="681038" y="2037035"/>
          <a:ext cx="8543924" cy="3706838"/>
        </p:xfrm>
        <a:graphic>
          <a:graphicData uri="http://schemas.openxmlformats.org/drawingml/2006/table">
            <a:tbl>
              <a:tblPr/>
              <a:tblGrid>
                <a:gridCol w="1804496">
                  <a:extLst>
                    <a:ext uri="{9D8B030D-6E8A-4147-A177-3AD203B41FA5}">
                      <a16:colId xmlns:a16="http://schemas.microsoft.com/office/drawing/2014/main" val="1599300840"/>
                    </a:ext>
                  </a:extLst>
                </a:gridCol>
                <a:gridCol w="1015029">
                  <a:extLst>
                    <a:ext uri="{9D8B030D-6E8A-4147-A177-3AD203B41FA5}">
                      <a16:colId xmlns:a16="http://schemas.microsoft.com/office/drawing/2014/main" val="1932740712"/>
                    </a:ext>
                  </a:extLst>
                </a:gridCol>
                <a:gridCol w="438932">
                  <a:extLst>
                    <a:ext uri="{9D8B030D-6E8A-4147-A177-3AD203B41FA5}">
                      <a16:colId xmlns:a16="http://schemas.microsoft.com/office/drawing/2014/main" val="807722095"/>
                    </a:ext>
                  </a:extLst>
                </a:gridCol>
                <a:gridCol w="502942">
                  <a:extLst>
                    <a:ext uri="{9D8B030D-6E8A-4147-A177-3AD203B41FA5}">
                      <a16:colId xmlns:a16="http://schemas.microsoft.com/office/drawing/2014/main" val="4015299422"/>
                    </a:ext>
                  </a:extLst>
                </a:gridCol>
                <a:gridCol w="951019">
                  <a:extLst>
                    <a:ext uri="{9D8B030D-6E8A-4147-A177-3AD203B41FA5}">
                      <a16:colId xmlns:a16="http://schemas.microsoft.com/office/drawing/2014/main" val="647540104"/>
                    </a:ext>
                  </a:extLst>
                </a:gridCol>
                <a:gridCol w="731552">
                  <a:extLst>
                    <a:ext uri="{9D8B030D-6E8A-4147-A177-3AD203B41FA5}">
                      <a16:colId xmlns:a16="http://schemas.microsoft.com/office/drawing/2014/main" val="1204490789"/>
                    </a:ext>
                  </a:extLst>
                </a:gridCol>
                <a:gridCol w="1015029">
                  <a:extLst>
                    <a:ext uri="{9D8B030D-6E8A-4147-A177-3AD203B41FA5}">
                      <a16:colId xmlns:a16="http://schemas.microsoft.com/office/drawing/2014/main" val="1386246395"/>
                    </a:ext>
                  </a:extLst>
                </a:gridCol>
                <a:gridCol w="1072944">
                  <a:extLst>
                    <a:ext uri="{9D8B030D-6E8A-4147-A177-3AD203B41FA5}">
                      <a16:colId xmlns:a16="http://schemas.microsoft.com/office/drawing/2014/main" val="186769559"/>
                    </a:ext>
                  </a:extLst>
                </a:gridCol>
                <a:gridCol w="1011981">
                  <a:extLst>
                    <a:ext uri="{9D8B030D-6E8A-4147-A177-3AD203B41FA5}">
                      <a16:colId xmlns:a16="http://schemas.microsoft.com/office/drawing/2014/main" val="1307423421"/>
                    </a:ext>
                  </a:extLst>
                </a:gridCol>
              </a:tblGrid>
              <a:tr h="192238">
                <a:tc>
                  <a:txBody>
                    <a:bodyPr/>
                    <a:lstStyle/>
                    <a:p>
                      <a:pPr algn="l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31/05/2020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AH%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30/04/2020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31/03/2020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29/02/2020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31/01/2020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31/12/2019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926782"/>
                  </a:ext>
                </a:extLst>
              </a:tr>
              <a:tr h="131821">
                <a:tc>
                  <a:txBody>
                    <a:bodyPr/>
                    <a:lstStyle/>
                    <a:p>
                      <a:pPr algn="l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7088301"/>
                  </a:ext>
                </a:extLst>
              </a:tr>
              <a:tr h="192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Passivo Circulante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1.682.281,04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1.780.409,58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1.759.416,61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1.558.148,23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1.526.570,43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1.602.969,88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594839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Fornecedores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219.160,96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293.848,00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289.057,83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146.759,58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151.974,31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180.166,95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2841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Obrigações trabalhistas e Sociais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301.344,61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311.739,21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299.027,49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286.495,72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267.246,97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330.959,88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413357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Obrigações Tributárias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458.736,83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442.538,88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437.995,36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410.880,67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397.617,01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370.816,94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874096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Empréstimos e financiamentos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113.774,63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105.879,78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105.192,22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124.813,02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108.902,66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120.811,39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012577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Estoques de terceiros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568.636,00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610.453,76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618.217,25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567.256,00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585.729,18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583.721,46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1061174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Outras obrigações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20.628,01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15.949,95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9.926,46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21.943,24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15.100,30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16.493,26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655361"/>
                  </a:ext>
                </a:extLst>
              </a:tr>
              <a:tr h="131821">
                <a:tc>
                  <a:txBody>
                    <a:bodyPr/>
                    <a:lstStyle/>
                    <a:p>
                      <a:pPr algn="l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9227522"/>
                  </a:ext>
                </a:extLst>
              </a:tr>
              <a:tr h="192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Passivo não Circulante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3.057.761,12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3.057.761,12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3.041.574,48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3.026.584,65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3.026.584,65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2.979.383,64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847715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Empréstimos e financiamentos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2.395.255,80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2.395.255,80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2.395.255,80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2.395.255,80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2.395.255,80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2.395.255,80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345561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Parcelamentos longo prazo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662.505,32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662.505,32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646.318,68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631.328,85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631.328,85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584.127,84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926377"/>
                  </a:ext>
                </a:extLst>
              </a:tr>
              <a:tr h="131821">
                <a:tc>
                  <a:txBody>
                    <a:bodyPr/>
                    <a:lstStyle/>
                    <a:p>
                      <a:pPr algn="l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8077723"/>
                  </a:ext>
                </a:extLst>
              </a:tr>
              <a:tr h="192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Patrimônio Líquido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922.817,43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887.859,60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895.911,18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924.175,56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989.875,42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1.082.397,46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6284974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Capital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1.000.000,00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1.000.000,00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1.000.000,00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1.000.000,00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1.000.000,00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1.000.000,00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954121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Ajustes de avaliação patrimonial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9873718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Lucros (Prejuízos) acumulados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84.910,02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84.910,02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83.572,82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82.397,46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82.397,46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82.397,46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502541"/>
                  </a:ext>
                </a:extLst>
              </a:tr>
              <a:tr h="183084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Resultado do período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-162.092,59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-197.050,42</a:t>
                      </a: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-187.661,64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-158.221,90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-92.522,04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46995"/>
                  </a:ext>
                </a:extLst>
              </a:tr>
              <a:tr h="131821">
                <a:tc>
                  <a:txBody>
                    <a:bodyPr/>
                    <a:lstStyle/>
                    <a:p>
                      <a:pPr algn="l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823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6871616"/>
                  </a:ext>
                </a:extLst>
              </a:tr>
              <a:tr h="1922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Total do Passivo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5.662.859,59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5.726.030,30</a:t>
                      </a:r>
                    </a:p>
                  </a:txBody>
                  <a:tcPr marL="0" marR="164776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5.696.902,27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5.508.908,44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5.543.030,50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5.664.750,98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12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74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2" name="TextBox 21"/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786B810-17FA-463F-8C1F-06C454E07794}"/>
              </a:ext>
            </a:extLst>
          </p:cNvPr>
          <p:cNvSpPr txBox="1">
            <a:spLocks/>
          </p:cNvSpPr>
          <p:nvPr/>
        </p:nvSpPr>
        <p:spPr>
          <a:xfrm>
            <a:off x="4526281" y="907243"/>
            <a:ext cx="3799839" cy="5474318"/>
          </a:xfrm>
          <a:prstGeom prst="rect">
            <a:avLst/>
          </a:prstGeom>
        </p:spPr>
        <p:txBody>
          <a:bodyPr vert="horz" lIns="74295" tIns="37148" rIns="74295" bIns="37148" rtlCol="0" anchor="t">
            <a:noAutofit/>
          </a:bodyPr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5992" indent="-150662" algn="just" defTabSz="237668">
              <a:lnSpc>
                <a:spcPct val="114000"/>
              </a:lnSpc>
            </a:pPr>
            <a:endParaRPr lang="pt-BR" sz="1050" b="1" kern="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/>
            </a:endParaRPr>
          </a:p>
          <a:p>
            <a:pPr marL="225992" indent="-150662" algn="just" defTabSz="237668">
              <a:lnSpc>
                <a:spcPct val="114000"/>
              </a:lnSpc>
            </a:pPr>
            <a:r>
              <a:rPr lang="pt-BR" sz="105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</a:t>
            </a:r>
            <a:r>
              <a:rPr lang="pt-BR" sz="9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. Introdução.................................................................................. 3</a:t>
            </a:r>
            <a:endParaRPr lang="en-US" sz="900" b="1" kern="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1.1. Considerações Preliminares............................................ 4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9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1.2. </a:t>
            </a:r>
            <a:r>
              <a:rPr lang="pt-B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Estágio Processual............................................................. 5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9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1.3. Cronograma Processual................................................... 6</a:t>
            </a:r>
          </a:p>
          <a:p>
            <a:pPr marL="225992" indent="-150662" algn="just" defTabSz="237668">
              <a:lnSpc>
                <a:spcPct val="114000"/>
              </a:lnSpc>
            </a:pPr>
            <a:r>
              <a:rPr lang="pt-BR" sz="9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2. Informações sobre a Recuperanda........................................</a:t>
            </a:r>
            <a:r>
              <a:rPr lang="en-US" sz="9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 8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9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2.1. Informações Gerais .......................................................... 9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9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2.2 Visita à Sede........................................................................ 10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9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2.3 Impactos do corona vírus.................................................12</a:t>
            </a:r>
          </a:p>
          <a:p>
            <a:pPr marL="225992" indent="-150662" algn="just" defTabSz="237668">
              <a:lnSpc>
                <a:spcPct val="114000"/>
              </a:lnSpc>
            </a:pPr>
            <a:r>
              <a:rPr lang="pt-BR" sz="9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3. Créditos ..................................................................................... 13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9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3.1. Créditos por Classe........................................................... </a:t>
            </a:r>
            <a:r>
              <a:rPr lang="en-US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14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9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3.2. Perfil dos Credores............................................................ </a:t>
            </a:r>
            <a:r>
              <a:rPr lang="en-US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15</a:t>
            </a:r>
            <a:endParaRPr lang="pt-BR" sz="900" kern="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/>
            </a:endParaRPr>
          </a:p>
          <a:p>
            <a:pPr marL="225992" indent="-150662" algn="just" defTabSz="237668">
              <a:lnSpc>
                <a:spcPct val="114000"/>
              </a:lnSpc>
            </a:pPr>
            <a:r>
              <a:rPr lang="pt-BR" sz="9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4. Análise Econômico-Financeira............................................... 16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9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4.1. Ativo..................................................................................... </a:t>
            </a:r>
            <a:r>
              <a:rPr lang="en-US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17</a:t>
            </a: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9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4.2. Passivo ................................................................................ </a:t>
            </a:r>
            <a:r>
              <a:rPr lang="en-US" sz="9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19</a:t>
            </a:r>
            <a:endParaRPr lang="pt-BR" sz="900" kern="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/>
            </a:endParaRPr>
          </a:p>
          <a:p>
            <a:pPr marL="225992" indent="128474" algn="just" defTabSz="237668">
              <a:lnSpc>
                <a:spcPct val="114000"/>
              </a:lnSpc>
            </a:pPr>
            <a:r>
              <a:rPr lang="pt-BR" sz="900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4.3 Demonstração dos Resultados........................................ 21</a:t>
            </a:r>
          </a:p>
          <a:p>
            <a:pPr marL="225992" indent="-150662" algn="just" defTabSz="237668">
              <a:lnSpc>
                <a:spcPct val="114000"/>
              </a:lnSpc>
            </a:pPr>
            <a:r>
              <a:rPr lang="pt-BR" sz="9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5. Informações Adicionais ........................................................... 23</a:t>
            </a:r>
          </a:p>
          <a:p>
            <a:pPr marL="225992" indent="-150662" algn="just" defTabSz="237668">
              <a:lnSpc>
                <a:spcPct val="114000"/>
              </a:lnSpc>
            </a:pPr>
            <a:r>
              <a:rPr lang="pt-BR" sz="900" b="1" kern="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/>
              </a:rPr>
              <a:t>6. Registro Fotográfico.................................................................. 26</a:t>
            </a: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6D812F22-0ACA-4EDB-B56A-6C977C65B0D1}"/>
              </a:ext>
            </a:extLst>
          </p:cNvPr>
          <p:cNvSpPr txBox="1">
            <a:spLocks/>
          </p:cNvSpPr>
          <p:nvPr/>
        </p:nvSpPr>
        <p:spPr>
          <a:xfrm>
            <a:off x="1312018" y="3225958"/>
            <a:ext cx="1553994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ÍNDICE</a:t>
            </a:r>
            <a:endParaRPr lang="pt-B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4A242DB3-376D-471A-AFD1-4CCDB69C1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/>
              <a:t>4.2 </a:t>
            </a:r>
            <a:r>
              <a:rPr lang="en-US" err="1"/>
              <a:t>Análise</a:t>
            </a:r>
            <a:r>
              <a:rPr lang="en-US"/>
              <a:t> </a:t>
            </a:r>
            <a:r>
              <a:rPr lang="en-US" err="1"/>
              <a:t>Financeira</a:t>
            </a:r>
            <a:r>
              <a:rPr lang="en-US"/>
              <a:t> – </a:t>
            </a:r>
            <a:r>
              <a:rPr lang="en-US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Passivo</a:t>
            </a: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992120-D949-4EB5-9671-F6D7A05C1B43}"/>
              </a:ext>
            </a:extLst>
          </p:cNvPr>
          <p:cNvSpPr/>
          <p:nvPr/>
        </p:nvSpPr>
        <p:spPr>
          <a:xfrm>
            <a:off x="443345" y="4477608"/>
            <a:ext cx="8839199" cy="2031325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dívida da Recuperanda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concentrada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nos empréstimos contraídos junto a instituições financeiras. Pessoas físicas  e fornecedores sujeitos a recuperação judicial,  que importam em R$  2.565.235,80 representam  52% do total das obrigações da Recuperanda.</a:t>
            </a: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Passivo Circulante, teve  aumento 5% dezembro de 2019 para maio de 2020, principalmente pelo crescimento das dívidas com fornecedores e também pelo aumento nos tributos e encargos, os quais estão sendo postergados conforme proposta governamental em função da pandemia.</a:t>
            </a: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Passivo Não Circulante teve crescimento de  3% no mesmo período, principalmente relacionado com o aumento do valor dos parcelamentos tributários em 13%.</a:t>
            </a: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1916784"/>
              </p:ext>
            </p:extLst>
          </p:nvPr>
        </p:nvGraphicFramePr>
        <p:xfrm>
          <a:off x="873293" y="1505832"/>
          <a:ext cx="7319940" cy="2484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829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4A242DB3-376D-471A-AFD1-4CCDB69C1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8" y="790902"/>
            <a:ext cx="7740415" cy="486355"/>
          </a:xfrm>
        </p:spPr>
        <p:txBody>
          <a:bodyPr/>
          <a:lstStyle/>
          <a:p>
            <a:r>
              <a:rPr lang="en-US" dirty="0"/>
              <a:t>4.3 </a:t>
            </a:r>
            <a:r>
              <a:rPr lang="en-US" dirty="0" err="1"/>
              <a:t>Análise</a:t>
            </a:r>
            <a:r>
              <a:rPr lang="en-US" dirty="0"/>
              <a:t> </a:t>
            </a:r>
            <a:r>
              <a:rPr lang="en-US" dirty="0" err="1"/>
              <a:t>Financeira</a:t>
            </a:r>
            <a:r>
              <a:rPr lang="en-US" dirty="0"/>
              <a:t> – </a:t>
            </a:r>
            <a:r>
              <a:rPr lang="en-US" sz="2300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Demonstração</a:t>
            </a:r>
            <a:r>
              <a:rPr lang="en-US" sz="2300" dirty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 de </a:t>
            </a:r>
            <a:r>
              <a:rPr lang="en-US" sz="2300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Resultado</a:t>
            </a:r>
            <a:endParaRPr lang="en-US" sz="2300" dirty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AD157DA-93B4-4B70-9FD6-8E17B9ADDE5D}"/>
              </a:ext>
            </a:extLst>
          </p:cNvPr>
          <p:cNvSpPr/>
          <p:nvPr/>
        </p:nvSpPr>
        <p:spPr>
          <a:xfrm>
            <a:off x="729662" y="1250928"/>
            <a:ext cx="8122919" cy="334707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Apresenta-se abaixo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Demonstração de Resultado do Exercício 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até o mês de  maio de 2020.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616721"/>
              </p:ext>
            </p:extLst>
          </p:nvPr>
        </p:nvGraphicFramePr>
        <p:xfrm>
          <a:off x="681037" y="2339985"/>
          <a:ext cx="8543927" cy="2408211"/>
        </p:xfrm>
        <a:graphic>
          <a:graphicData uri="http://schemas.openxmlformats.org/drawingml/2006/table">
            <a:tbl>
              <a:tblPr/>
              <a:tblGrid>
                <a:gridCol w="1957199">
                  <a:extLst>
                    <a:ext uri="{9D8B030D-6E8A-4147-A177-3AD203B41FA5}">
                      <a16:colId xmlns:a16="http://schemas.microsoft.com/office/drawing/2014/main" val="1101909065"/>
                    </a:ext>
                  </a:extLst>
                </a:gridCol>
                <a:gridCol w="1116607">
                  <a:extLst>
                    <a:ext uri="{9D8B030D-6E8A-4147-A177-3AD203B41FA5}">
                      <a16:colId xmlns:a16="http://schemas.microsoft.com/office/drawing/2014/main" val="3915077654"/>
                    </a:ext>
                  </a:extLst>
                </a:gridCol>
                <a:gridCol w="539484">
                  <a:extLst>
                    <a:ext uri="{9D8B030D-6E8A-4147-A177-3AD203B41FA5}">
                      <a16:colId xmlns:a16="http://schemas.microsoft.com/office/drawing/2014/main" val="1746212072"/>
                    </a:ext>
                  </a:extLst>
                </a:gridCol>
                <a:gridCol w="815500">
                  <a:extLst>
                    <a:ext uri="{9D8B030D-6E8A-4147-A177-3AD203B41FA5}">
                      <a16:colId xmlns:a16="http://schemas.microsoft.com/office/drawing/2014/main" val="1630622875"/>
                    </a:ext>
                  </a:extLst>
                </a:gridCol>
                <a:gridCol w="388931">
                  <a:extLst>
                    <a:ext uri="{9D8B030D-6E8A-4147-A177-3AD203B41FA5}">
                      <a16:colId xmlns:a16="http://schemas.microsoft.com/office/drawing/2014/main" val="181292223"/>
                    </a:ext>
                  </a:extLst>
                </a:gridCol>
                <a:gridCol w="790407">
                  <a:extLst>
                    <a:ext uri="{9D8B030D-6E8A-4147-A177-3AD203B41FA5}">
                      <a16:colId xmlns:a16="http://schemas.microsoft.com/office/drawing/2014/main" val="1787474925"/>
                    </a:ext>
                  </a:extLst>
                </a:gridCol>
                <a:gridCol w="414023">
                  <a:extLst>
                    <a:ext uri="{9D8B030D-6E8A-4147-A177-3AD203B41FA5}">
                      <a16:colId xmlns:a16="http://schemas.microsoft.com/office/drawing/2014/main" val="2563722604"/>
                    </a:ext>
                  </a:extLst>
                </a:gridCol>
                <a:gridCol w="818636">
                  <a:extLst>
                    <a:ext uri="{9D8B030D-6E8A-4147-A177-3AD203B41FA5}">
                      <a16:colId xmlns:a16="http://schemas.microsoft.com/office/drawing/2014/main" val="116147899"/>
                    </a:ext>
                  </a:extLst>
                </a:gridCol>
                <a:gridCol w="442252">
                  <a:extLst>
                    <a:ext uri="{9D8B030D-6E8A-4147-A177-3AD203B41FA5}">
                      <a16:colId xmlns:a16="http://schemas.microsoft.com/office/drawing/2014/main" val="1803379879"/>
                    </a:ext>
                  </a:extLst>
                </a:gridCol>
                <a:gridCol w="818636">
                  <a:extLst>
                    <a:ext uri="{9D8B030D-6E8A-4147-A177-3AD203B41FA5}">
                      <a16:colId xmlns:a16="http://schemas.microsoft.com/office/drawing/2014/main" val="427087109"/>
                    </a:ext>
                  </a:extLst>
                </a:gridCol>
                <a:gridCol w="442252">
                  <a:extLst>
                    <a:ext uri="{9D8B030D-6E8A-4147-A177-3AD203B41FA5}">
                      <a16:colId xmlns:a16="http://schemas.microsoft.com/office/drawing/2014/main" val="2151298918"/>
                    </a:ext>
                  </a:extLst>
                </a:gridCol>
              </a:tblGrid>
              <a:tr h="188469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31/05/2020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30/04/2020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31/03/2020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29/02/2020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31/01/2020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441992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RECEITA BRUTA DE VENDAS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415.024,72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126%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333.970,97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128%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419.188,38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129%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272.246,46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127%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270.217,28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131755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Deduções da receita bruta das vendas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-85.122,43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-26%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-73.459,13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-28%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-93.366,71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-29%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-57.613,14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-27%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-63.800,78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-31%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448344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RECEITA LÍQUIDA DE VENDAS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329.902,29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260.511,84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325.821,67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214.633,32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206.416,50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64979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Custo dos produtos vendidos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-151.627,79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-136.061,14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-52%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-192.457,28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-59%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-138.382,05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-64%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-152.165,14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-74%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708779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LUCRO BRUTO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178.274,50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54%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124.450,70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48%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133.364,39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76.251,27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54.251,36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111384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RECEITAS (DESPESAS)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-143.316,67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-43%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-133.839,48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-159.100,32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-49%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-141.951,13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-66%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-146.773,40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-71%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248464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Gerais e administrativas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-131.514,72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-118.381,34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-45%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-147.310,71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-45%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-128.326,49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-60%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-135.010,30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-65%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848210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Outras receitas/despesas operacionais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2.094,53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-703,01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892,90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65,32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10,25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127110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Despesas financeiras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-15.218,42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-5%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-14.918,20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-14.371,60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-14.139,34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-7%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-12.492,99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877354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Receitas financeiras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1.321,94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163,07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1.689,09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449,38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719,64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63230"/>
                  </a:ext>
                </a:extLst>
              </a:tr>
              <a:tr h="145121">
                <a:tc>
                  <a:txBody>
                    <a:bodyPr/>
                    <a:lstStyle/>
                    <a:p>
                      <a:pPr algn="l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</a:endParaRP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029693"/>
                  </a:ext>
                </a:extLst>
              </a:tr>
              <a:tr h="1884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LUCRO OU PREJUÍZO DO EXERCÍCIO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34.957,83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16%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-9.388,78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-25.735,93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-8%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-65.699,86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-31%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-92.522,04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</a:rPr>
                        <a:t>-45%</a:t>
                      </a:r>
                    </a:p>
                  </a:txBody>
                  <a:tcPr marL="9423" marR="9423" marT="94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929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77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4A242DB3-376D-471A-AFD1-4CCDB69C1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990038" cy="486355"/>
          </a:xfrm>
        </p:spPr>
        <p:txBody>
          <a:bodyPr/>
          <a:lstStyle/>
          <a:p>
            <a:r>
              <a:rPr lang="en-US" dirty="0"/>
              <a:t>4.3 </a:t>
            </a:r>
            <a:r>
              <a:rPr lang="en-US" dirty="0" err="1"/>
              <a:t>Análise</a:t>
            </a:r>
            <a:r>
              <a:rPr lang="en-US" dirty="0"/>
              <a:t> </a:t>
            </a:r>
            <a:r>
              <a:rPr lang="en-US" dirty="0" err="1"/>
              <a:t>Financeira</a:t>
            </a:r>
            <a:r>
              <a:rPr lang="en-US" dirty="0"/>
              <a:t> – </a:t>
            </a:r>
            <a:r>
              <a:rPr lang="en-US" sz="2300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Demonstração</a:t>
            </a:r>
            <a:r>
              <a:rPr lang="en-US" sz="2300" dirty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 de </a:t>
            </a:r>
            <a:r>
              <a:rPr lang="en-US" sz="2300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Resultado</a:t>
            </a:r>
            <a:endParaRPr lang="en-US" sz="23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613F70-1F95-463F-BFDB-8B15297559E4}"/>
              </a:ext>
            </a:extLst>
          </p:cNvPr>
          <p:cNvSpPr/>
          <p:nvPr/>
        </p:nvSpPr>
        <p:spPr>
          <a:xfrm>
            <a:off x="754589" y="1457113"/>
            <a:ext cx="3817411" cy="4212692"/>
          </a:xfrm>
          <a:prstGeom prst="rect">
            <a:avLst/>
          </a:prstGeom>
          <a:solidFill>
            <a:schemeClr val="bg1"/>
          </a:solidFill>
        </p:spPr>
        <p:txBody>
          <a:bodyPr wrap="square" numCol="1" spcCol="180000" anchor="t">
            <a:spAutoFit/>
          </a:bodyPr>
          <a:lstStyle/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receita bruta acumulada até maio de 2020, reduziu 8% quando comparado ao mesmo período de 2019, considerando a pandemia, não foi uma queda elevada.</a:t>
            </a: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custo da mercadoria vendida tem percentuais bem diferentes nos primeiros meses do ano, variando de 46 a 74%, sendo ele deveria ter pequenas variações. A margem bruta média é de 42%.</a:t>
            </a: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latin typeface="Source Sans Pro" panose="020B0503030403020204" pitchFamily="34" charset="0"/>
                <a:ea typeface="Source Sans Pro" panose="020B0503030403020204" pitchFamily="34" charset="0"/>
              </a:rPr>
              <a:t>No que se refere as despesas apresentadas pela Empresa, que representa, 48% da receita líquida. As despesas administrativas são elevadas se considerarmos a geração de lucro da Recuperanda.</a:t>
            </a:r>
          </a:p>
          <a:p>
            <a:pPr algn="just" defTabSz="237668">
              <a:lnSpc>
                <a:spcPct val="150000"/>
              </a:lnSpc>
            </a:pPr>
            <a:endParaRPr lang="pt-BR" sz="105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050" dirty="0">
                <a:latin typeface="Source Sans Pro" panose="020B0503030403020204" pitchFamily="34" charset="0"/>
                <a:ea typeface="Source Sans Pro" panose="020B0503030403020204" pitchFamily="34" charset="0"/>
              </a:rPr>
              <a:t>No período analisado, a Recuperanda apurou um prejuízo contábil de R$ 162.092,59, fato negativo, visto que a empresa está próxima de iniciar os pagamentos do plano. 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highlight>
                  <a:srgbClr val="FFFF00"/>
                </a:highlight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3549765"/>
              </p:ext>
            </p:extLst>
          </p:nvPr>
        </p:nvGraphicFramePr>
        <p:xfrm>
          <a:off x="4821383" y="2057400"/>
          <a:ext cx="408709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444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"/>
    </mc:Choice>
    <mc:Fallback xmlns="">
      <p:transition advTm="1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586486" y="3213788"/>
            <a:ext cx="3159058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5. INFORMAÇÕES ADICIONAIS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662667" y="1470115"/>
            <a:ext cx="4283213" cy="36819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2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5.1. Cumprimento das Obrigações</a:t>
            </a:r>
          </a:p>
          <a:p>
            <a:endParaRPr lang="pt-BR" sz="2200" b="1" dirty="0">
              <a:solidFill>
                <a:schemeClr val="bg2">
                  <a:lumMod val="25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endParaRPr lang="pt-BR" sz="2200" b="1" dirty="0">
              <a:solidFill>
                <a:schemeClr val="bg2">
                  <a:lumMod val="25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r>
              <a:rPr lang="pt-BR" sz="2200" b="1" dirty="0">
                <a:solidFill>
                  <a:schemeClr val="bg2">
                    <a:lumMod val="2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5.2. Cumprimento do Plano</a:t>
            </a: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99714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5.1 </a:t>
            </a:r>
            <a:r>
              <a:rPr lang="en-US" err="1"/>
              <a:t>Cumprimento</a:t>
            </a:r>
            <a:r>
              <a:rPr lang="en-US"/>
              <a:t> das </a:t>
            </a:r>
            <a:r>
              <a:rPr lang="en-US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Obrigações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F23FB8-A076-4C30-838D-1E703B5A22E6}"/>
              </a:ext>
            </a:extLst>
          </p:cNvPr>
          <p:cNvSpPr/>
          <p:nvPr/>
        </p:nvSpPr>
        <p:spPr>
          <a:xfrm>
            <a:off x="4771896" y="1620309"/>
            <a:ext cx="4224784" cy="3119572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Na qualidade de auxiliar do Juízo, além de manter o credor informado do andamento das atividades da Recuperanda e dos trâmites processuais, um dos papeis da equipe de Administração Judicial é o de fiscalizar as atividades da Recuperanda, especialmente no que tange ao cumprimento das obrigações que lhe são impostas pela Lei 11.101/05.</a:t>
            </a:r>
          </a:p>
          <a:p>
            <a:pPr indent="237668" algn="just" defTabSz="237668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pt-BR" sz="1050" dirty="0">
              <a:solidFill>
                <a:schemeClr val="tx1">
                  <a:lumMod val="5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Nesse diapasão, esta Equipe inspecionou </a:t>
            </a: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in loco</a:t>
            </a:r>
            <a:r>
              <a:rPr lang="pt-BR" sz="1050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as atividades das Recuperandas e constatou que suas atividades mantém seu funcionamento normal. Contudo, a Recuperanda continua tendo que parcelar os tributos correntes,  que não estão sujeitos com a Recuperação Judicial.</a:t>
            </a:r>
            <a:endParaRPr lang="pt-BR" sz="1050" dirty="0">
              <a:solidFill>
                <a:srgbClr val="FF0000"/>
              </a:solidFill>
              <a:latin typeface="Arial"/>
              <a:ea typeface="Cambria" panose="02040503050406030204" pitchFamily="18" charset="0"/>
              <a:cs typeface="Arial"/>
            </a:endParaRPr>
          </a:p>
          <a:p>
            <a:pPr marL="171450" indent="-171450" algn="just">
              <a:lnSpc>
                <a:spcPct val="114000"/>
              </a:lnSpc>
              <a:buFont typeface="Wingdings" panose="05000000000000000000" pitchFamily="2" charset="2"/>
              <a:buChar char="§"/>
            </a:pPr>
            <a:endParaRPr lang="pt-BR" sz="1050" dirty="0">
              <a:solidFill>
                <a:srgbClr val="FF0000"/>
              </a:solidFill>
              <a:latin typeface="Arial"/>
              <a:cs typeface="Arial"/>
            </a:endParaRPr>
          </a:p>
          <a:p>
            <a:pPr indent="292100" algn="just">
              <a:lnSpc>
                <a:spcPct val="114000"/>
              </a:lnSpc>
            </a:pP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Checkmark">
            <a:extLst>
              <a:ext uri="{FF2B5EF4-FFF2-40B4-BE49-F238E27FC236}">
                <a16:creationId xmlns:a16="http://schemas.microsoft.com/office/drawing/2014/main" id="{5CBDBCD0-61A7-4855-9567-FD3141B27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6316" y="1727200"/>
            <a:ext cx="3447215" cy="3764280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552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3642" y="143789"/>
            <a:ext cx="7483153" cy="486355"/>
          </a:xfrm>
        </p:spPr>
        <p:txBody>
          <a:bodyPr/>
          <a:lstStyle/>
          <a:p>
            <a:r>
              <a:rPr lang="en-US" dirty="0"/>
              <a:t>5.2 </a:t>
            </a:r>
            <a:r>
              <a:rPr lang="en-US" dirty="0" err="1"/>
              <a:t>Cumprimento</a:t>
            </a:r>
            <a:r>
              <a:rPr lang="en-US" dirty="0"/>
              <a:t> do Plano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36E95EF2-CA95-412B-A63B-D03ABF2669EB}"/>
              </a:ext>
            </a:extLst>
          </p:cNvPr>
          <p:cNvSpPr/>
          <p:nvPr/>
        </p:nvSpPr>
        <p:spPr>
          <a:xfrm>
            <a:off x="617885" y="738407"/>
            <a:ext cx="2653290" cy="2893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52425">
              <a:lnSpc>
                <a:spcPct val="114000"/>
              </a:lnSpc>
            </a:pPr>
            <a:r>
              <a:rPr lang="pt-BR" sz="1200" b="1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1200" b="1" kern="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Credores Classe I – Trabalhista</a:t>
            </a:r>
            <a:endParaRPr lang="pt-BR" sz="1200" b="1" kern="0" dirty="0">
              <a:solidFill>
                <a:schemeClr val="accent6">
                  <a:lumMod val="90000"/>
                  <a:lumOff val="10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908B214-E5CA-49DD-B55C-148A2CDFDC29}"/>
              </a:ext>
            </a:extLst>
          </p:cNvPr>
          <p:cNvSpPr/>
          <p:nvPr/>
        </p:nvSpPr>
        <p:spPr>
          <a:xfrm>
            <a:off x="348833" y="1098819"/>
            <a:ext cx="90261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pt-BR" sz="1100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Os créditos derivados da legislação do trabalho e decorrentes de acidentes do trabalho ou equiparados serão pagos na integralidade.</a:t>
            </a:r>
          </a:p>
          <a:p>
            <a:pPr algn="just"/>
            <a:endParaRPr lang="pt-BR" sz="1100" dirty="0">
              <a:solidFill>
                <a:schemeClr val="tx2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100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       Não haverá incidência de encargos e a amortização será em 6 (seis) parcelas, iniciando-se em 180 (cento e oitenta) dias após trânsito julgado da sentença que conceder a Recuperação Judicial, com o vencimento mensal das cinco parcelas subsequentes.  A Administração Judicial apresentará nos próximos relatórios o levantamento dos valores pagos pela Recuperanda. </a:t>
            </a:r>
            <a:r>
              <a:rPr lang="pt-BR" sz="1200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	</a:t>
            </a:r>
            <a:endParaRPr lang="pt-BR" sz="1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4AAB7E-F27B-4A66-8EC9-CF1C4FAF4676}"/>
              </a:ext>
            </a:extLst>
          </p:cNvPr>
          <p:cNvSpPr txBox="1"/>
          <p:nvPr/>
        </p:nvSpPr>
        <p:spPr>
          <a:xfrm>
            <a:off x="348148" y="2470446"/>
            <a:ext cx="866339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100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        </a:t>
            </a:r>
          </a:p>
          <a:p>
            <a:pPr algn="just"/>
            <a:r>
              <a:rPr lang="pt-BR" sz="1100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          Os créditos quirografários terão 60% de deságio e contarão com prazo de carência de 30 (trinta) meses após o trânsito julgado da sentença que concedeu a Recuperação Judicial. Após, os pagamentos ocorrerão através de 84 (oitenta e quatro) parcelas contadas do término do período de carência. </a:t>
            </a:r>
          </a:p>
          <a:p>
            <a:pPr algn="just"/>
            <a:endParaRPr lang="pt-BR" sz="1100" dirty="0">
              <a:solidFill>
                <a:schemeClr val="tx2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100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          A amortização ocorrerá em parcelas semestrais, pagas no último dia de cada semestre.  A incidência de encargos será pela taxa referencial (TR) acrescida de juros de 1% ao ano, sem capitalização. Os encargos serão pagos junto com a parcela principal após o período de carência. </a:t>
            </a:r>
            <a:endParaRPr lang="pt-BR" sz="11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692F017-A956-4AFE-8929-B06C6C0B822E}"/>
              </a:ext>
            </a:extLst>
          </p:cNvPr>
          <p:cNvSpPr txBox="1"/>
          <p:nvPr/>
        </p:nvSpPr>
        <p:spPr>
          <a:xfrm>
            <a:off x="460016" y="4539470"/>
            <a:ext cx="87683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3400" algn="just"/>
            <a:r>
              <a:rPr lang="pt-BR" sz="1100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Os créditos da classe IV serão pagos na integralidade.</a:t>
            </a:r>
          </a:p>
          <a:p>
            <a:pPr indent="533400" algn="just"/>
            <a:r>
              <a:rPr lang="pt-BR" sz="1100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</a:p>
          <a:p>
            <a:pPr indent="533400" algn="just"/>
            <a:r>
              <a:rPr lang="pt-BR" sz="1100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Não haverá incidência de encargos e a amortização será em parcela única a vencer 180 dias após o trânsito julgado da sentença de concessão da Recuperação Judicial.  </a:t>
            </a:r>
          </a:p>
          <a:p>
            <a:pPr algn="just"/>
            <a:endParaRPr lang="pt-BR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533400" algn="just"/>
            <a:endParaRPr lang="pt-BR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EAFA6716-3DDF-4141-98B5-0EBB05D19407}"/>
              </a:ext>
            </a:extLst>
          </p:cNvPr>
          <p:cNvSpPr/>
          <p:nvPr/>
        </p:nvSpPr>
        <p:spPr>
          <a:xfrm>
            <a:off x="372792" y="4036322"/>
            <a:ext cx="4887877" cy="2903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52425">
              <a:lnSpc>
                <a:spcPct val="114000"/>
              </a:lnSpc>
            </a:pPr>
            <a:r>
              <a:rPr lang="pt-BR" sz="1200" b="1" kern="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Credores Classe IV –  Microempresa e Empresa de Pequeno Porte</a:t>
            </a:r>
            <a:endParaRPr lang="pt-BR" sz="1200" b="1" kern="0" dirty="0">
              <a:solidFill>
                <a:schemeClr val="accent6">
                  <a:lumMod val="90000"/>
                  <a:lumOff val="10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D7BE5441-A0B3-4E9A-A6BB-58F244C33A05}"/>
              </a:ext>
            </a:extLst>
          </p:cNvPr>
          <p:cNvSpPr/>
          <p:nvPr/>
        </p:nvSpPr>
        <p:spPr>
          <a:xfrm>
            <a:off x="581464" y="2177033"/>
            <a:ext cx="2880917" cy="2903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52425">
              <a:lnSpc>
                <a:spcPct val="114000"/>
              </a:lnSpc>
            </a:pPr>
            <a:r>
              <a:rPr lang="pt-BR" sz="1200" b="1" kern="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Credores Classe III –  Quirografário</a:t>
            </a:r>
            <a:endParaRPr lang="pt-BR" sz="1200" b="1" kern="0" dirty="0">
              <a:solidFill>
                <a:schemeClr val="accent6">
                  <a:lumMod val="90000"/>
                  <a:lumOff val="10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17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586486" y="3213788"/>
            <a:ext cx="3159058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6. REGISTRO FOTOGRÁFICO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5048747" y="2609700"/>
            <a:ext cx="3287533" cy="604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2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6.1. Registro Fotográfico</a:t>
            </a:r>
          </a:p>
          <a:p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282750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D220608-4A90-46A9-A6DE-6674C5B265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62082" y="1340901"/>
            <a:ext cx="4329663" cy="260540"/>
          </a:xfrm>
        </p:spPr>
        <p:txBody>
          <a:bodyPr>
            <a:noAutofit/>
          </a:bodyPr>
          <a:lstStyle/>
          <a:p>
            <a:pPr algn="ctr"/>
            <a:r>
              <a:rPr lang="en-US" sz="13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PRODUÇÃO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5BD1E35-1D8C-4FCD-8A46-2F29DB6605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5315" y="1405511"/>
            <a:ext cx="4313238" cy="260540"/>
          </a:xfrm>
        </p:spPr>
        <p:txBody>
          <a:bodyPr>
            <a:noAutofit/>
          </a:bodyPr>
          <a:lstStyle/>
          <a:p>
            <a:pPr algn="ctr"/>
            <a:r>
              <a:rPr lang="pt-BR" sz="13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ESTOQUES</a:t>
            </a:r>
            <a:endParaRPr lang="en-US" sz="13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16CFE953-A31D-40DD-9502-02BD51F6B3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AB73BC-B049-4115-A692-8D63A059BFB8}" type="slidenum">
              <a:rPr lang="en-US" sz="975">
                <a:latin typeface="Arial" panose="020B0604020202020204" pitchFamily="34" charset="0"/>
                <a:cs typeface="Arial" panose="020B0604020202020204" pitchFamily="34" charset="0"/>
              </a:rPr>
              <a:pPr/>
              <a:t>27</a:t>
            </a:fld>
            <a:endParaRPr lang="en-US" sz="9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449AB189-4C7B-4719-B531-55C20D49C209}"/>
              </a:ext>
            </a:extLst>
          </p:cNvPr>
          <p:cNvSpPr txBox="1">
            <a:spLocks/>
          </p:cNvSpPr>
          <p:nvPr/>
        </p:nvSpPr>
        <p:spPr>
          <a:xfrm>
            <a:off x="710079" y="790902"/>
            <a:ext cx="7483153" cy="48635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>
                <a:latin typeface="Roboto Black" pitchFamily="2" charset="0"/>
                <a:ea typeface="Roboto Black" pitchFamily="2" charset="0"/>
              </a:rPr>
              <a:t>6.1 </a:t>
            </a:r>
            <a:r>
              <a:rPr lang="en-US" sz="2600" err="1">
                <a:latin typeface="Roboto Black" pitchFamily="2" charset="0"/>
                <a:ea typeface="Roboto Black" pitchFamily="2" charset="0"/>
              </a:rPr>
              <a:t>Registro</a:t>
            </a:r>
            <a:r>
              <a:rPr lang="en-US" sz="2600">
                <a:latin typeface="Roboto Black" pitchFamily="2" charset="0"/>
                <a:ea typeface="Roboto Black" pitchFamily="2" charset="0"/>
              </a:rPr>
              <a:t> </a:t>
            </a:r>
            <a:r>
              <a:rPr lang="en-US" sz="260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itchFamily="2" charset="0"/>
                <a:ea typeface="Roboto Black" pitchFamily="2" charset="0"/>
              </a:rPr>
              <a:t>Fotográfico</a:t>
            </a:r>
            <a:endParaRPr lang="en-US" sz="2600">
              <a:latin typeface="Roboto Black" pitchFamily="2" charset="0"/>
              <a:ea typeface="Roboto Black" pitchFamily="2" charset="0"/>
            </a:endParaRPr>
          </a:p>
        </p:txBody>
      </p:sp>
      <p:pic>
        <p:nvPicPr>
          <p:cNvPr id="4" name="Espaço Reservado para Imagem 3"/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24" r="24124"/>
          <a:stretch>
            <a:fillRect/>
          </a:stretch>
        </p:blipFill>
        <p:spPr/>
      </p:pic>
      <p:pic>
        <p:nvPicPr>
          <p:cNvPr id="5" name="Espaço Reservado para Imagem 4"/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41" r="1524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382990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D220608-4A90-46A9-A6DE-6674C5B265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53000" y="1405511"/>
            <a:ext cx="4329663" cy="260540"/>
          </a:xfrm>
        </p:spPr>
        <p:txBody>
          <a:bodyPr>
            <a:noAutofit/>
          </a:bodyPr>
          <a:lstStyle/>
          <a:p>
            <a:pPr algn="ctr"/>
            <a:r>
              <a:rPr lang="pt-BR" sz="13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PRODUÇÃO</a:t>
            </a:r>
            <a:endParaRPr lang="en-US" sz="13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5BD1E35-1D8C-4FCD-8A46-2F29DB6605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5316" y="1405511"/>
            <a:ext cx="4313238" cy="260540"/>
          </a:xfrm>
        </p:spPr>
        <p:txBody>
          <a:bodyPr>
            <a:noAutofit/>
          </a:bodyPr>
          <a:lstStyle/>
          <a:p>
            <a:pPr algn="ctr"/>
            <a:r>
              <a:rPr lang="pt-BR" sz="13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PRODUÇÃO</a:t>
            </a:r>
            <a:endParaRPr lang="en-US" sz="13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16CFE953-A31D-40DD-9502-02BD51F6B3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AB73BC-B049-4115-A692-8D63A059BFB8}" type="slidenum">
              <a:rPr lang="en-US" sz="975">
                <a:latin typeface="Arial" panose="020B0604020202020204" pitchFamily="34" charset="0"/>
                <a:cs typeface="Arial" panose="020B0604020202020204" pitchFamily="34" charset="0"/>
              </a:rPr>
              <a:pPr/>
              <a:t>28</a:t>
            </a:fld>
            <a:endParaRPr lang="en-US" sz="9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449AB189-4C7B-4719-B531-55C20D49C209}"/>
              </a:ext>
            </a:extLst>
          </p:cNvPr>
          <p:cNvSpPr txBox="1">
            <a:spLocks/>
          </p:cNvSpPr>
          <p:nvPr/>
        </p:nvSpPr>
        <p:spPr>
          <a:xfrm>
            <a:off x="710079" y="804757"/>
            <a:ext cx="7483153" cy="48635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>
                <a:latin typeface="Roboto Black" pitchFamily="2" charset="0"/>
                <a:ea typeface="Roboto Black" pitchFamily="2" charset="0"/>
              </a:rPr>
              <a:t>6.1 </a:t>
            </a:r>
            <a:r>
              <a:rPr lang="en-US" sz="2600" err="1">
                <a:latin typeface="Roboto Black" pitchFamily="2" charset="0"/>
                <a:ea typeface="Roboto Black" pitchFamily="2" charset="0"/>
              </a:rPr>
              <a:t>Registro</a:t>
            </a:r>
            <a:r>
              <a:rPr lang="en-US" sz="2600">
                <a:latin typeface="Roboto Black" pitchFamily="2" charset="0"/>
                <a:ea typeface="Roboto Black" pitchFamily="2" charset="0"/>
              </a:rPr>
              <a:t> </a:t>
            </a:r>
            <a:r>
              <a:rPr lang="en-US" sz="260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itchFamily="2" charset="0"/>
                <a:ea typeface="Roboto Black" pitchFamily="2" charset="0"/>
              </a:rPr>
              <a:t>Fotográfico</a:t>
            </a:r>
            <a:endParaRPr lang="en-US" sz="2600">
              <a:latin typeface="Roboto Black" pitchFamily="2" charset="0"/>
              <a:ea typeface="Roboto Black" pitchFamily="2" charset="0"/>
            </a:endParaRPr>
          </a:p>
        </p:txBody>
      </p:sp>
      <p:pic>
        <p:nvPicPr>
          <p:cNvPr id="4" name="Espaço Reservado para Imagem 3"/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0" r="16600"/>
          <a:stretch>
            <a:fillRect/>
          </a:stretch>
        </p:blipFill>
        <p:spPr/>
      </p:pic>
      <p:pic>
        <p:nvPicPr>
          <p:cNvPr id="5" name="Espaço Reservado para Imagem 4"/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01" r="2180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201673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5BD1E35-1D8C-4FCD-8A46-2F29DB6605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72037" y="1405511"/>
            <a:ext cx="4313238" cy="260540"/>
          </a:xfrm>
        </p:spPr>
        <p:txBody>
          <a:bodyPr>
            <a:noAutofit/>
          </a:bodyPr>
          <a:lstStyle/>
          <a:p>
            <a:pPr algn="ctr"/>
            <a:r>
              <a:rPr lang="pt-BR" sz="13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PRODUÇÃO</a:t>
            </a:r>
            <a:endParaRPr lang="en-US" sz="13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16CFE953-A31D-40DD-9502-02BD51F6B3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AB73BC-B049-4115-A692-8D63A059BFB8}" type="slidenum">
              <a:rPr lang="en-US" sz="975">
                <a:latin typeface="Arial" panose="020B0604020202020204" pitchFamily="34" charset="0"/>
                <a:cs typeface="Arial" panose="020B0604020202020204" pitchFamily="34" charset="0"/>
              </a:rPr>
              <a:pPr/>
              <a:t>29</a:t>
            </a:fld>
            <a:endParaRPr lang="en-US" sz="9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449AB189-4C7B-4719-B531-55C20D49C209}"/>
              </a:ext>
            </a:extLst>
          </p:cNvPr>
          <p:cNvSpPr txBox="1">
            <a:spLocks/>
          </p:cNvSpPr>
          <p:nvPr/>
        </p:nvSpPr>
        <p:spPr>
          <a:xfrm>
            <a:off x="710079" y="790902"/>
            <a:ext cx="7483153" cy="48635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>
                <a:latin typeface="Roboto Black" pitchFamily="2" charset="0"/>
                <a:ea typeface="Roboto Black" pitchFamily="2" charset="0"/>
              </a:rPr>
              <a:t>6.1 </a:t>
            </a:r>
            <a:r>
              <a:rPr lang="en-US" sz="2600" err="1">
                <a:latin typeface="Roboto Black" pitchFamily="2" charset="0"/>
                <a:ea typeface="Roboto Black" pitchFamily="2" charset="0"/>
              </a:rPr>
              <a:t>Registro</a:t>
            </a:r>
            <a:r>
              <a:rPr lang="en-US" sz="2600">
                <a:latin typeface="Roboto Black" pitchFamily="2" charset="0"/>
                <a:ea typeface="Roboto Black" pitchFamily="2" charset="0"/>
              </a:rPr>
              <a:t> </a:t>
            </a:r>
            <a:r>
              <a:rPr lang="en-US" sz="260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itchFamily="2" charset="0"/>
                <a:ea typeface="Roboto Black" pitchFamily="2" charset="0"/>
              </a:rPr>
              <a:t>Fotográfico</a:t>
            </a:r>
            <a:endParaRPr lang="en-US" sz="2600">
              <a:latin typeface="Roboto Black" pitchFamily="2" charset="0"/>
              <a:ea typeface="Roboto Black" pitchFamily="2" charset="0"/>
            </a:endParaRPr>
          </a:p>
        </p:txBody>
      </p:sp>
      <p:pic>
        <p:nvPicPr>
          <p:cNvPr id="4" name="Espaço Reservado para Imagem 3"/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56" r="15156"/>
          <a:stretch>
            <a:fillRect/>
          </a:stretch>
        </p:blipFill>
        <p:spPr>
          <a:xfrm>
            <a:off x="2616625" y="1870146"/>
            <a:ext cx="4313238" cy="4167188"/>
          </a:xfrm>
        </p:spPr>
      </p:pic>
    </p:spTree>
    <p:extLst>
      <p:ext uri="{BB962C8B-B14F-4D97-AF65-F5344CB8AC3E}">
        <p14:creationId xmlns:p14="http://schemas.microsoft.com/office/powerpoint/2010/main" val="910176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673640" y="3225958"/>
            <a:ext cx="2830750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1. INTRODUÇÃO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420015" y="2511813"/>
            <a:ext cx="4953000" cy="145463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1.1. Considerações Preliminares</a:t>
            </a:r>
          </a:p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1.2. Estágio Processual</a:t>
            </a:r>
          </a:p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1.3. Cronograma Processual</a:t>
            </a:r>
            <a:endParaRPr lang="en-US" sz="2200" b="1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193207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B93CA9B-9786-4F1A-BB1F-48BDBC45C47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578" y="2480707"/>
            <a:ext cx="5028843" cy="189658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9CCB9FB-8E9D-4FC9-AAFA-C950FA96EACF}"/>
              </a:ext>
            </a:extLst>
          </p:cNvPr>
          <p:cNvSpPr/>
          <p:nvPr/>
        </p:nvSpPr>
        <p:spPr>
          <a:xfrm>
            <a:off x="5999482" y="381000"/>
            <a:ext cx="3809998" cy="105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006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/>
              <a:t>1.1 </a:t>
            </a:r>
            <a:r>
              <a:rPr lang="en-US" err="1"/>
              <a:t>Considerações</a:t>
            </a:r>
            <a:r>
              <a:rPr lang="en-US"/>
              <a:t> </a:t>
            </a:r>
            <a:r>
              <a:rPr lang="en-US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Preliminares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3EFA86-559B-4D84-BC6E-7D4FA499D1B1}"/>
              </a:ext>
            </a:extLst>
          </p:cNvPr>
          <p:cNvSpPr/>
          <p:nvPr/>
        </p:nvSpPr>
        <p:spPr>
          <a:xfrm>
            <a:off x="632298" y="1501257"/>
            <a:ext cx="8604115" cy="4495461"/>
          </a:xfrm>
          <a:prstGeom prst="rect">
            <a:avLst/>
          </a:prstGeom>
        </p:spPr>
        <p:txBody>
          <a:bodyPr wrap="square" numCol="2" spcCol="180000">
            <a:spAutoFit/>
          </a:bodyPr>
          <a:lstStyle/>
          <a:p>
            <a:pPr marL="176213" indent="360000" algn="just" defTabSz="360000">
              <a:lnSpc>
                <a:spcPct val="114000"/>
              </a:lnSpc>
              <a:spcAft>
                <a:spcPts val="0"/>
              </a:spcAft>
            </a:pPr>
            <a:r>
              <a:rPr lang="pt-BR" sz="11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Primeiramente, cumpre referir as premissas nas quais foram baseadas nosso trabalho bem como destacar alguns pontos que julgamos pertinentes para uma melhor compreensão do trabalho desenvolvido.</a:t>
            </a:r>
          </a:p>
          <a:p>
            <a:pPr marL="176213" indent="360000" algn="just" defTabSz="360000">
              <a:lnSpc>
                <a:spcPct val="114000"/>
              </a:lnSpc>
              <a:spcAft>
                <a:spcPts val="0"/>
              </a:spcAft>
            </a:pPr>
            <a:endParaRPr lang="pt-BR" sz="110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14000"/>
              </a:lnSpc>
              <a:spcAft>
                <a:spcPts val="0"/>
              </a:spcAft>
            </a:pPr>
            <a:r>
              <a:rPr lang="pt-BR" sz="11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Para chegarmos às conclusões apresentadas no presente relatório, entre outros aspectos: (i) tomamos como boas e válidas as informações contidas nas demonstrações contábeis da SUPLAN – LABORATORIO DE SUPLEMENTOS ALIMENTARES LTDA. fornecidas por seus administradores e; (</a:t>
            </a:r>
            <a:r>
              <a:rPr lang="pt-BR" sz="1100" dirty="0" err="1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ii</a:t>
            </a:r>
            <a:r>
              <a:rPr lang="pt-BR" sz="11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) conduzimos discussões com membros integrantes da administração da SUPLAN – LABORATORIO DE SUPLEMENTOS ALIMENTARES LTDA.. sobre os negócios e as operações da referida sociedade.</a:t>
            </a:r>
          </a:p>
          <a:p>
            <a:pPr marL="176213" indent="360000" algn="just" defTabSz="360000">
              <a:lnSpc>
                <a:spcPct val="114000"/>
              </a:lnSpc>
              <a:spcAft>
                <a:spcPts val="0"/>
              </a:spcAft>
            </a:pPr>
            <a:endParaRPr lang="pt-BR" sz="110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14000"/>
              </a:lnSpc>
              <a:spcAft>
                <a:spcPts val="0"/>
              </a:spcAft>
            </a:pPr>
            <a:r>
              <a:rPr lang="pt-BR" sz="11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Nenhum dos profissionais que participaram em algum momento da elaboração deste relatório têm qualquer interesse financeiro na Sociedade ou qualquer relação com quaisquer das partes envolvidas, o que caracteriza nossa independência em relação ao presente trabalho. </a:t>
            </a:r>
          </a:p>
          <a:p>
            <a:pPr marL="176213" indent="360000" algn="just" defTabSz="360000">
              <a:lnSpc>
                <a:spcPct val="114000"/>
              </a:lnSpc>
              <a:spcAft>
                <a:spcPts val="0"/>
              </a:spcAft>
            </a:pPr>
            <a:endParaRPr lang="pt-BR" sz="110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14000"/>
              </a:lnSpc>
              <a:spcAft>
                <a:spcPts val="0"/>
              </a:spcAft>
            </a:pPr>
            <a:r>
              <a:rPr lang="pt-BR" sz="11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A administração da SUPLAN – LABORATORIO DE SUPLEMENTOS ALIMENTARES LTDA. e seus sócios não impuseram qualquer restrição a: (i) obter todas as informações solicitadas para produzir este Relatório e chegar às conclusões aqui contidas; e (</a:t>
            </a:r>
            <a:r>
              <a:rPr lang="pt-BR" sz="1100" dirty="0" err="1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ii</a:t>
            </a:r>
            <a:r>
              <a:rPr lang="pt-BR" sz="11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) chegar de forma independente às conclusões contidas.</a:t>
            </a:r>
          </a:p>
          <a:p>
            <a:pPr marL="176213" indent="360000" algn="just" defTabSz="360000">
              <a:lnSpc>
                <a:spcPct val="114000"/>
              </a:lnSpc>
              <a:spcAft>
                <a:spcPts val="0"/>
              </a:spcAft>
            </a:pPr>
            <a:endParaRPr lang="pt-BR" sz="110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14000"/>
              </a:lnSpc>
              <a:spcAft>
                <a:spcPts val="0"/>
              </a:spcAft>
            </a:pPr>
            <a:r>
              <a:rPr lang="pt-BR" sz="11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Este relatório e as opiniões aqui contidas tem a finalidade de informar a todos os interessados no presente processo, observando o fato de que qualquer usuário deste relatório deve estar ciente das condições que nortearam este trabalho.</a:t>
            </a:r>
          </a:p>
          <a:p>
            <a:pPr marL="176213" indent="360000" algn="just" defTabSz="360000">
              <a:lnSpc>
                <a:spcPct val="114000"/>
              </a:lnSpc>
              <a:spcAft>
                <a:spcPts val="0"/>
              </a:spcAft>
            </a:pPr>
            <a:endParaRPr lang="pt-BR" sz="110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176213" indent="360000" algn="just" defTabSz="360000">
              <a:lnSpc>
                <a:spcPct val="114000"/>
              </a:lnSpc>
              <a:spcAft>
                <a:spcPts val="0"/>
              </a:spcAft>
            </a:pPr>
            <a:r>
              <a:rPr lang="pt-BR" sz="11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	Exceto quando expressamente mencionado, os valores indicados neste relatório estão expressos em R$ (Reais).</a:t>
            </a:r>
          </a:p>
          <a:p>
            <a:pPr marL="116334" indent="237668" algn="just" defTabSz="237668">
              <a:lnSpc>
                <a:spcPct val="150000"/>
              </a:lnSpc>
            </a:pPr>
            <a:endParaRPr lang="en-US" sz="1100" b="1" dirty="0">
              <a:solidFill>
                <a:schemeClr val="bg2">
                  <a:lumMod val="10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522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/>
              <a:t>1.2 </a:t>
            </a:r>
            <a:r>
              <a:rPr lang="en-US" err="1"/>
              <a:t>Estágio</a:t>
            </a:r>
            <a:r>
              <a:rPr lang="en-US"/>
              <a:t> </a:t>
            </a:r>
            <a:r>
              <a:rPr lang="en-US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Processual</a:t>
            </a:r>
            <a:endParaRPr lang="en-US"/>
          </a:p>
        </p:txBody>
      </p:sp>
      <p:sp>
        <p:nvSpPr>
          <p:cNvPr id="316" name="Rectangle 315">
            <a:extLst>
              <a:ext uri="{FF2B5EF4-FFF2-40B4-BE49-F238E27FC236}">
                <a16:creationId xmlns:a16="http://schemas.microsoft.com/office/drawing/2014/main" id="{28FC824D-1364-4FE0-8A8D-062B0915A460}"/>
              </a:ext>
            </a:extLst>
          </p:cNvPr>
          <p:cNvSpPr/>
          <p:nvPr/>
        </p:nvSpPr>
        <p:spPr>
          <a:xfrm>
            <a:off x="573932" y="1320668"/>
            <a:ext cx="8594387" cy="5040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 numCol="2" spcCol="180000">
            <a:noAutofit/>
          </a:bodyPr>
          <a:lstStyle/>
          <a:p>
            <a:pPr marL="116334" indent="237668" algn="just" defTabSz="237668">
              <a:lnSpc>
                <a:spcPct val="113000"/>
              </a:lnSpc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</a:endParaRPr>
          </a:p>
          <a:p>
            <a:pPr algn="just"/>
            <a:r>
              <a:rPr lang="pt-BR" sz="12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	Trata-se de Recuperação Judicial requerida em 03/08/2017, com o deferimento do seu processamento em 04/09/2017. </a:t>
            </a:r>
          </a:p>
          <a:p>
            <a:pPr algn="just"/>
            <a:r>
              <a:rPr lang="pt-BR" sz="12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pt-BR" sz="12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	O edital do art. 52, § 1º, da Lei nº 11.101/2005 (LRF), foi publicado em 27/09/2017. Encerrada a fase de verificação de créditos, a Administração Judicial apresentou a relação de credores do art. 7º, § 2º, da LRF. </a:t>
            </a:r>
          </a:p>
          <a:p>
            <a:pPr algn="just"/>
            <a:endParaRPr lang="pt-BR" sz="120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	 O edital conjunto contendo o aviso de recebimento do plano de recuperação (art. 53, parágrafo único, da LRF) e a relação de credores elaborada pela Administração Judicial (art. 7º, § 2º, da LRF), foi publicado em 03/04/2018.</a:t>
            </a:r>
          </a:p>
          <a:p>
            <a:pPr algn="just"/>
            <a:r>
              <a:rPr lang="pt-BR" sz="12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pt-BR" sz="12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	Com objeções apresentadas, foi convocada a assembleia-geral de credores. Instalada em 2ª convocação e suspensa em duas oportunidades, foi encerrada com a aprovação do plano de recuperação em 29/01/2019.</a:t>
            </a:r>
          </a:p>
          <a:p>
            <a:pPr algn="just"/>
            <a:endParaRPr lang="pt-BR" sz="120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	A Recuperação Judicial foi concedida em 23/09/2019, dando início ao cumprimento do plano de recuperação previsto no art. 61, da LRF. Dessa forma, o encerramento do procedimento está previsto para 23/09/2021.</a:t>
            </a:r>
          </a:p>
          <a:p>
            <a:pPr algn="just"/>
            <a:endParaRPr lang="pt-BR" sz="120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	É o atual estágio do feito. </a:t>
            </a:r>
            <a:endParaRPr lang="pt-BR" sz="1200" dirty="0">
              <a:solidFill>
                <a:srgbClr val="000000"/>
              </a:solidFill>
              <a:highlight>
                <a:srgbClr val="FFFF00"/>
              </a:highlight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116334" indent="237668" algn="just" defTabSz="237668">
              <a:lnSpc>
                <a:spcPct val="114000"/>
              </a:lnSpc>
            </a:pPr>
            <a:endParaRPr lang="pt-BR" sz="894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834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/>
              <a:t>1.3 </a:t>
            </a:r>
            <a:r>
              <a:rPr lang="en-US" err="1"/>
              <a:t>Cronograma</a:t>
            </a:r>
            <a:r>
              <a:rPr lang="en-US"/>
              <a:t> </a:t>
            </a:r>
            <a:r>
              <a:rPr lang="en-US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Processual</a:t>
            </a:r>
            <a:endParaRPr lang="en-US"/>
          </a:p>
        </p:txBody>
      </p:sp>
      <p:cxnSp>
        <p:nvCxnSpPr>
          <p:cNvPr id="325" name="Straight Connector 36">
            <a:extLst>
              <a:ext uri="{FF2B5EF4-FFF2-40B4-BE49-F238E27FC236}">
                <a16:creationId xmlns:a16="http://schemas.microsoft.com/office/drawing/2014/main" id="{69C78807-BE8D-4B92-B4C0-ABDA38AF4AD9}"/>
              </a:ext>
            </a:extLst>
          </p:cNvPr>
          <p:cNvCxnSpPr>
            <a:cxnSpLocks/>
          </p:cNvCxnSpPr>
          <p:nvPr/>
        </p:nvCxnSpPr>
        <p:spPr>
          <a:xfrm flipV="1">
            <a:off x="1394623" y="2376439"/>
            <a:ext cx="9232" cy="1462500"/>
          </a:xfrm>
          <a:prstGeom prst="line">
            <a:avLst/>
          </a:prstGeom>
          <a:ln>
            <a:solidFill>
              <a:srgbClr val="8AC843"/>
            </a:solidFill>
            <a:tailEnd type="oval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6" name="TextBox 325">
            <a:extLst>
              <a:ext uri="{FF2B5EF4-FFF2-40B4-BE49-F238E27FC236}">
                <a16:creationId xmlns:a16="http://schemas.microsoft.com/office/drawing/2014/main" id="{5FF0446D-A188-4F0C-AF97-DB19E516BFFB}"/>
              </a:ext>
            </a:extLst>
          </p:cNvPr>
          <p:cNvSpPr txBox="1"/>
          <p:nvPr/>
        </p:nvSpPr>
        <p:spPr>
          <a:xfrm>
            <a:off x="1419830" y="2387299"/>
            <a:ext cx="1013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Ajuizamento</a:t>
            </a:r>
            <a:r>
              <a:rPr lang="en-US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(art. 51 LRF)</a:t>
            </a:r>
            <a:endParaRPr lang="ko-KR" altLang="en-US" sz="9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327" name="Straight Connector 42">
            <a:extLst>
              <a:ext uri="{FF2B5EF4-FFF2-40B4-BE49-F238E27FC236}">
                <a16:creationId xmlns:a16="http://schemas.microsoft.com/office/drawing/2014/main" id="{213E20C7-A334-4358-99C8-9CE58FEE519F}"/>
              </a:ext>
            </a:extLst>
          </p:cNvPr>
          <p:cNvCxnSpPr>
            <a:cxnSpLocks/>
          </p:cNvCxnSpPr>
          <p:nvPr/>
        </p:nvCxnSpPr>
        <p:spPr>
          <a:xfrm flipV="1">
            <a:off x="2903875" y="2359337"/>
            <a:ext cx="0" cy="1601476"/>
          </a:xfrm>
          <a:prstGeom prst="line">
            <a:avLst/>
          </a:prstGeom>
          <a:ln>
            <a:solidFill>
              <a:srgbClr val="8BC944"/>
            </a:solidFill>
            <a:tailEnd type="oval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8" name="TextBox 327">
            <a:extLst>
              <a:ext uri="{FF2B5EF4-FFF2-40B4-BE49-F238E27FC236}">
                <a16:creationId xmlns:a16="http://schemas.microsoft.com/office/drawing/2014/main" id="{8C3E11BF-5ABD-4B7E-AF67-7C4640CC2005}"/>
              </a:ext>
            </a:extLst>
          </p:cNvPr>
          <p:cNvSpPr txBox="1"/>
          <p:nvPr/>
        </p:nvSpPr>
        <p:spPr>
          <a:xfrm>
            <a:off x="2918213" y="2363995"/>
            <a:ext cx="1191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 i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Publicação do edital do art. 52, §1º, da LRF</a:t>
            </a:r>
            <a:endParaRPr lang="ko-KR" altLang="en-US" sz="900" i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329" name="Straight Connector 46">
            <a:extLst>
              <a:ext uri="{FF2B5EF4-FFF2-40B4-BE49-F238E27FC236}">
                <a16:creationId xmlns:a16="http://schemas.microsoft.com/office/drawing/2014/main" id="{8103DA50-99E5-4777-908D-24B6C25C0E47}"/>
              </a:ext>
            </a:extLst>
          </p:cNvPr>
          <p:cNvCxnSpPr>
            <a:cxnSpLocks/>
          </p:cNvCxnSpPr>
          <p:nvPr/>
        </p:nvCxnSpPr>
        <p:spPr>
          <a:xfrm flipH="1" flipV="1">
            <a:off x="4388721" y="2364229"/>
            <a:ext cx="2868" cy="1472580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oval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0" name="TextBox 329">
            <a:extLst>
              <a:ext uri="{FF2B5EF4-FFF2-40B4-BE49-F238E27FC236}">
                <a16:creationId xmlns:a16="http://schemas.microsoft.com/office/drawing/2014/main" id="{EEB9D0F7-CE1B-4105-8F63-0AB26636C7B0}"/>
              </a:ext>
            </a:extLst>
          </p:cNvPr>
          <p:cNvSpPr txBox="1"/>
          <p:nvPr/>
        </p:nvSpPr>
        <p:spPr>
          <a:xfrm>
            <a:off x="4431316" y="2373231"/>
            <a:ext cx="1429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75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pt-BR" altLang="ko-KR" sz="900" b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Publicação do edital com o aviso de recebimento do PRJ (art. 53, parágrafo único, da LRF)</a:t>
            </a:r>
          </a:p>
        </p:txBody>
      </p:sp>
      <p:cxnSp>
        <p:nvCxnSpPr>
          <p:cNvPr id="331" name="Straight Connector 52">
            <a:extLst>
              <a:ext uri="{FF2B5EF4-FFF2-40B4-BE49-F238E27FC236}">
                <a16:creationId xmlns:a16="http://schemas.microsoft.com/office/drawing/2014/main" id="{09FE79D4-231B-45F6-97F9-C19B1568440A}"/>
              </a:ext>
            </a:extLst>
          </p:cNvPr>
          <p:cNvCxnSpPr/>
          <p:nvPr/>
        </p:nvCxnSpPr>
        <p:spPr>
          <a:xfrm flipV="1">
            <a:off x="2160093" y="4091628"/>
            <a:ext cx="0" cy="1462500"/>
          </a:xfrm>
          <a:prstGeom prst="line">
            <a:avLst/>
          </a:prstGeom>
          <a:ln>
            <a:solidFill>
              <a:srgbClr val="8AC843"/>
            </a:solidFill>
            <a:headEnd type="oval" w="lg" len="lg"/>
            <a:tailEnd type="non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2" name="TextBox 331">
            <a:extLst>
              <a:ext uri="{FF2B5EF4-FFF2-40B4-BE49-F238E27FC236}">
                <a16:creationId xmlns:a16="http://schemas.microsoft.com/office/drawing/2014/main" id="{D0BFAEF1-C1CA-4854-B06A-4D1E3E218196}"/>
              </a:ext>
            </a:extLst>
          </p:cNvPr>
          <p:cNvSpPr txBox="1"/>
          <p:nvPr/>
        </p:nvSpPr>
        <p:spPr>
          <a:xfrm>
            <a:off x="2169331" y="5040619"/>
            <a:ext cx="1256220" cy="50783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pt-BR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Deferimento do processamento </a:t>
            </a:r>
            <a:r>
              <a:rPr lang="en-US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52 LRF)</a:t>
            </a:r>
            <a:endParaRPr lang="ko-KR" altLang="en-US" sz="9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333" name="Straight Connector 56">
            <a:extLst>
              <a:ext uri="{FF2B5EF4-FFF2-40B4-BE49-F238E27FC236}">
                <a16:creationId xmlns:a16="http://schemas.microsoft.com/office/drawing/2014/main" id="{98600B65-298F-4D10-8F89-741287971E2A}"/>
              </a:ext>
            </a:extLst>
          </p:cNvPr>
          <p:cNvCxnSpPr>
            <a:cxnSpLocks/>
          </p:cNvCxnSpPr>
          <p:nvPr/>
        </p:nvCxnSpPr>
        <p:spPr>
          <a:xfrm flipH="1" flipV="1">
            <a:off x="3648872" y="4068802"/>
            <a:ext cx="7224" cy="1514697"/>
          </a:xfrm>
          <a:prstGeom prst="line">
            <a:avLst/>
          </a:prstGeom>
          <a:ln>
            <a:solidFill>
              <a:srgbClr val="8BC944"/>
            </a:solidFill>
            <a:headEnd type="oval" w="lg" len="lg"/>
            <a:tailEnd type="non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4" name="TextBox 333">
            <a:extLst>
              <a:ext uri="{FF2B5EF4-FFF2-40B4-BE49-F238E27FC236}">
                <a16:creationId xmlns:a16="http://schemas.microsoft.com/office/drawing/2014/main" id="{DE77C883-2CE8-4202-866C-A37BD47901B7}"/>
              </a:ext>
            </a:extLst>
          </p:cNvPr>
          <p:cNvSpPr txBox="1"/>
          <p:nvPr/>
        </p:nvSpPr>
        <p:spPr>
          <a:xfrm>
            <a:off x="3665336" y="5040619"/>
            <a:ext cx="1276021" cy="50783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Entrega do plano de recuperação judicial </a:t>
            </a:r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53 LRF)</a:t>
            </a:r>
            <a:endParaRPr lang="ko-KR" altLang="en-US" sz="90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36082F1A-EF62-4169-A304-BC87A56BB89C}"/>
              </a:ext>
            </a:extLst>
          </p:cNvPr>
          <p:cNvSpPr txBox="1"/>
          <p:nvPr/>
        </p:nvSpPr>
        <p:spPr>
          <a:xfrm>
            <a:off x="616808" y="4220916"/>
            <a:ext cx="1606664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altLang="ko-KR" sz="11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03/08/2017</a:t>
            </a:r>
            <a:endParaRPr lang="ko-KR" altLang="en-US" sz="11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C999262F-8734-4D39-9CE6-EDB071D30A4B}"/>
              </a:ext>
            </a:extLst>
          </p:cNvPr>
          <p:cNvSpPr txBox="1"/>
          <p:nvPr/>
        </p:nvSpPr>
        <p:spPr>
          <a:xfrm>
            <a:off x="1588045" y="3580386"/>
            <a:ext cx="11671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04/09/2017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364" name="Straight Connector 56">
            <a:extLst>
              <a:ext uri="{FF2B5EF4-FFF2-40B4-BE49-F238E27FC236}">
                <a16:creationId xmlns:a16="http://schemas.microsoft.com/office/drawing/2014/main" id="{2DBC047C-0FEE-44E7-8B60-DC38FD13E898}"/>
              </a:ext>
            </a:extLst>
          </p:cNvPr>
          <p:cNvCxnSpPr>
            <a:cxnSpLocks/>
          </p:cNvCxnSpPr>
          <p:nvPr/>
        </p:nvCxnSpPr>
        <p:spPr>
          <a:xfrm flipV="1">
            <a:off x="5175446" y="4103922"/>
            <a:ext cx="1" cy="1487449"/>
          </a:xfrm>
          <a:prstGeom prst="line">
            <a:avLst/>
          </a:prstGeom>
          <a:ln w="25400">
            <a:solidFill>
              <a:schemeClr val="accent6">
                <a:lumMod val="60000"/>
                <a:lumOff val="40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TextBox 364">
            <a:extLst>
              <a:ext uri="{FF2B5EF4-FFF2-40B4-BE49-F238E27FC236}">
                <a16:creationId xmlns:a16="http://schemas.microsoft.com/office/drawing/2014/main" id="{AA326395-AE4C-454D-B426-437805A1C379}"/>
              </a:ext>
            </a:extLst>
          </p:cNvPr>
          <p:cNvSpPr txBox="1"/>
          <p:nvPr/>
        </p:nvSpPr>
        <p:spPr>
          <a:xfrm>
            <a:off x="5190848" y="5179118"/>
            <a:ext cx="1004563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>
              <a:defRPr sz="975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pt-BR" altLang="ko-KR" sz="900" b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Objeções</a:t>
            </a:r>
          </a:p>
          <a:p>
            <a:r>
              <a:rPr lang="en-US" altLang="ko-KR" sz="900" b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(art. 55 LRF)</a:t>
            </a:r>
            <a:endParaRPr lang="ko-KR" altLang="en-US" sz="900" b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</a:endParaRPr>
          </a:p>
        </p:txBody>
      </p:sp>
      <p:sp>
        <p:nvSpPr>
          <p:cNvPr id="366" name="Oval 33">
            <a:extLst>
              <a:ext uri="{FF2B5EF4-FFF2-40B4-BE49-F238E27FC236}">
                <a16:creationId xmlns:a16="http://schemas.microsoft.com/office/drawing/2014/main" id="{7A49F761-0C0D-427D-8EA1-D2237F9F188D}"/>
              </a:ext>
            </a:extLst>
          </p:cNvPr>
          <p:cNvSpPr/>
          <p:nvPr/>
        </p:nvSpPr>
        <p:spPr>
          <a:xfrm>
            <a:off x="5762937" y="3841932"/>
            <a:ext cx="297817" cy="299345"/>
          </a:xfrm>
          <a:prstGeom prst="ellipse">
            <a:avLst/>
          </a:prstGeom>
          <a:solidFill>
            <a:srgbClr val="A7A7A7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68" name="Oval 33">
            <a:extLst>
              <a:ext uri="{FF2B5EF4-FFF2-40B4-BE49-F238E27FC236}">
                <a16:creationId xmlns:a16="http://schemas.microsoft.com/office/drawing/2014/main" id="{46E2CFFC-0B88-4995-9BB2-792AA4BA1574}"/>
              </a:ext>
            </a:extLst>
          </p:cNvPr>
          <p:cNvSpPr/>
          <p:nvPr/>
        </p:nvSpPr>
        <p:spPr>
          <a:xfrm>
            <a:off x="7301233" y="3830910"/>
            <a:ext cx="297817" cy="299345"/>
          </a:xfrm>
          <a:prstGeom prst="ellipse">
            <a:avLst/>
          </a:prstGeom>
          <a:solidFill>
            <a:schemeClr val="accent2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369" name="Straight Connector 56">
            <a:extLst>
              <a:ext uri="{FF2B5EF4-FFF2-40B4-BE49-F238E27FC236}">
                <a16:creationId xmlns:a16="http://schemas.microsoft.com/office/drawing/2014/main" id="{F646A448-157A-4B17-AEAB-ED6D317C2D86}"/>
              </a:ext>
            </a:extLst>
          </p:cNvPr>
          <p:cNvCxnSpPr>
            <a:cxnSpLocks/>
          </p:cNvCxnSpPr>
          <p:nvPr/>
        </p:nvCxnSpPr>
        <p:spPr>
          <a:xfrm rot="5400000">
            <a:off x="6749384" y="3122749"/>
            <a:ext cx="1424514" cy="22993"/>
          </a:xfrm>
          <a:prstGeom prst="line">
            <a:avLst/>
          </a:prstGeom>
          <a:ln w="25400">
            <a:solidFill>
              <a:schemeClr val="accent6">
                <a:lumMod val="40000"/>
                <a:lumOff val="60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TextBox 369">
            <a:extLst>
              <a:ext uri="{FF2B5EF4-FFF2-40B4-BE49-F238E27FC236}">
                <a16:creationId xmlns:a16="http://schemas.microsoft.com/office/drawing/2014/main" id="{EDE15B24-296E-4263-85C5-356F22AD2EF6}"/>
              </a:ext>
            </a:extLst>
          </p:cNvPr>
          <p:cNvSpPr txBox="1"/>
          <p:nvPr/>
        </p:nvSpPr>
        <p:spPr>
          <a:xfrm>
            <a:off x="5911244" y="2424669"/>
            <a:ext cx="1004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AGC</a:t>
            </a:r>
          </a:p>
          <a:p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56 LRF)</a:t>
            </a:r>
            <a:endParaRPr lang="ko-KR" altLang="en-US" sz="90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465CED45-8F91-4582-8803-C08455E10CC6}"/>
              </a:ext>
            </a:extLst>
          </p:cNvPr>
          <p:cNvSpPr txBox="1"/>
          <p:nvPr/>
        </p:nvSpPr>
        <p:spPr>
          <a:xfrm>
            <a:off x="6676526" y="5179118"/>
            <a:ext cx="1213700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Concessão da RJ</a:t>
            </a:r>
          </a:p>
          <a:p>
            <a:r>
              <a:rPr lang="en-US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58 LRF)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D30C1494-FA0B-435E-B5CC-085FEC07ADDF}"/>
              </a:ext>
            </a:extLst>
          </p:cNvPr>
          <p:cNvSpPr txBox="1"/>
          <p:nvPr/>
        </p:nvSpPr>
        <p:spPr>
          <a:xfrm>
            <a:off x="7487146" y="2429503"/>
            <a:ext cx="1445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Encerramento da RJ</a:t>
            </a:r>
          </a:p>
          <a:p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63 LRF)</a:t>
            </a:r>
          </a:p>
        </p:txBody>
      </p:sp>
      <p:cxnSp>
        <p:nvCxnSpPr>
          <p:cNvPr id="373" name="Straight Connector 42">
            <a:extLst>
              <a:ext uri="{FF2B5EF4-FFF2-40B4-BE49-F238E27FC236}">
                <a16:creationId xmlns:a16="http://schemas.microsoft.com/office/drawing/2014/main" id="{2657164F-2813-4B69-A6C6-1BEAA62916BD}"/>
              </a:ext>
            </a:extLst>
          </p:cNvPr>
          <p:cNvCxnSpPr>
            <a:cxnSpLocks/>
          </p:cNvCxnSpPr>
          <p:nvPr/>
        </p:nvCxnSpPr>
        <p:spPr>
          <a:xfrm>
            <a:off x="6681600" y="4111948"/>
            <a:ext cx="0" cy="1479423"/>
          </a:xfrm>
          <a:prstGeom prst="line">
            <a:avLst/>
          </a:prstGeom>
          <a:ln w="25400">
            <a:solidFill>
              <a:schemeClr val="accent6">
                <a:lumMod val="40000"/>
                <a:lumOff val="60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46">
            <a:extLst>
              <a:ext uri="{FF2B5EF4-FFF2-40B4-BE49-F238E27FC236}">
                <a16:creationId xmlns:a16="http://schemas.microsoft.com/office/drawing/2014/main" id="{0A60D836-2CEC-4924-A342-A5D062145BAD}"/>
              </a:ext>
            </a:extLst>
          </p:cNvPr>
          <p:cNvCxnSpPr>
            <a:cxnSpLocks/>
          </p:cNvCxnSpPr>
          <p:nvPr/>
        </p:nvCxnSpPr>
        <p:spPr>
          <a:xfrm flipV="1">
            <a:off x="5900889" y="2420267"/>
            <a:ext cx="0" cy="1441940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" name="Rectangle 375">
            <a:extLst>
              <a:ext uri="{FF2B5EF4-FFF2-40B4-BE49-F238E27FC236}">
                <a16:creationId xmlns:a16="http://schemas.microsoft.com/office/drawing/2014/main" id="{BAC6F7F4-7951-4A62-A376-A3902C7F1698}"/>
              </a:ext>
            </a:extLst>
          </p:cNvPr>
          <p:cNvSpPr/>
          <p:nvPr/>
        </p:nvSpPr>
        <p:spPr>
          <a:xfrm>
            <a:off x="285941" y="1521309"/>
            <a:ext cx="9301500" cy="273921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Abaixo é apresentado o cronograma do processo de</a:t>
            </a:r>
            <a:r>
              <a:rPr lang="pt-BR" sz="1050" dirty="0">
                <a:solidFill>
                  <a:schemeClr val="bg2">
                    <a:lumMod val="2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Recuperação Judicial 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da Recuperanda, demonstrando o atual estágio em que se encontra.</a:t>
            </a:r>
            <a:endParaRPr lang="en-US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1852B2DB-C278-4D39-9CCC-69913205509F}"/>
              </a:ext>
            </a:extLst>
          </p:cNvPr>
          <p:cNvSpPr txBox="1"/>
          <p:nvPr/>
        </p:nvSpPr>
        <p:spPr>
          <a:xfrm>
            <a:off x="2420579" y="4236305"/>
            <a:ext cx="10033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27/08/2017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80" name="Oval 15">
            <a:extLst>
              <a:ext uri="{FF2B5EF4-FFF2-40B4-BE49-F238E27FC236}">
                <a16:creationId xmlns:a16="http://schemas.microsoft.com/office/drawing/2014/main" id="{6B88BAE5-92BD-49E4-A869-1159AE6B3551}"/>
              </a:ext>
            </a:extLst>
          </p:cNvPr>
          <p:cNvSpPr/>
          <p:nvPr/>
        </p:nvSpPr>
        <p:spPr>
          <a:xfrm>
            <a:off x="6106910" y="3898283"/>
            <a:ext cx="174624" cy="17552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81" name="Oval 16">
            <a:extLst>
              <a:ext uri="{FF2B5EF4-FFF2-40B4-BE49-F238E27FC236}">
                <a16:creationId xmlns:a16="http://schemas.microsoft.com/office/drawing/2014/main" id="{6E19047A-7940-47C9-92D7-112E86DA9DA2}"/>
              </a:ext>
            </a:extLst>
          </p:cNvPr>
          <p:cNvSpPr/>
          <p:nvPr/>
        </p:nvSpPr>
        <p:spPr>
          <a:xfrm>
            <a:off x="6307399" y="3898283"/>
            <a:ext cx="174624" cy="17552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Oval 16">
            <a:extLst>
              <a:ext uri="{FF2B5EF4-FFF2-40B4-BE49-F238E27FC236}">
                <a16:creationId xmlns:a16="http://schemas.microsoft.com/office/drawing/2014/main" id="{E93C3859-A9A4-477F-A35C-196E63CAFA9C}"/>
              </a:ext>
            </a:extLst>
          </p:cNvPr>
          <p:cNvSpPr/>
          <p:nvPr/>
        </p:nvSpPr>
        <p:spPr>
          <a:xfrm>
            <a:off x="7851719" y="3888123"/>
            <a:ext cx="174624" cy="17552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TextBox 19">
            <a:extLst>
              <a:ext uri="{FF2B5EF4-FFF2-40B4-BE49-F238E27FC236}">
                <a16:creationId xmlns:a16="http://schemas.microsoft.com/office/drawing/2014/main" id="{EE262B77-7679-437E-8597-301FB1572735}"/>
              </a:ext>
            </a:extLst>
          </p:cNvPr>
          <p:cNvSpPr txBox="1"/>
          <p:nvPr/>
        </p:nvSpPr>
        <p:spPr>
          <a:xfrm>
            <a:off x="6104108" y="3580386"/>
            <a:ext cx="10678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23/09/2019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grpSp>
        <p:nvGrpSpPr>
          <p:cNvPr id="338" name="그룹 1">
            <a:extLst>
              <a:ext uri="{FF2B5EF4-FFF2-40B4-BE49-F238E27FC236}">
                <a16:creationId xmlns:a16="http://schemas.microsoft.com/office/drawing/2014/main" id="{56E3E1C8-13BA-461A-8A78-A54AA2134D9A}"/>
              </a:ext>
            </a:extLst>
          </p:cNvPr>
          <p:cNvGrpSpPr/>
          <p:nvPr/>
        </p:nvGrpSpPr>
        <p:grpSpPr>
          <a:xfrm>
            <a:off x="783882" y="3726874"/>
            <a:ext cx="7650041" cy="447182"/>
            <a:chOff x="940256" y="3599562"/>
            <a:chExt cx="9463719" cy="550375"/>
          </a:xfrm>
          <a:solidFill>
            <a:srgbClr val="00206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39" name="Oval 2">
              <a:extLst>
                <a:ext uri="{FF2B5EF4-FFF2-40B4-BE49-F238E27FC236}">
                  <a16:creationId xmlns:a16="http://schemas.microsoft.com/office/drawing/2014/main" id="{BE7F8465-D905-4B99-A95E-50755D582B8F}"/>
                </a:ext>
              </a:extLst>
            </p:cNvPr>
            <p:cNvSpPr/>
            <p:nvPr/>
          </p:nvSpPr>
          <p:spPr>
            <a:xfrm>
              <a:off x="940256" y="3810538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0" name="Oval 4">
              <a:extLst>
                <a:ext uri="{FF2B5EF4-FFF2-40B4-BE49-F238E27FC236}">
                  <a16:creationId xmlns:a16="http://schemas.microsoft.com/office/drawing/2014/main" id="{318FB5A7-D604-4755-9B48-F815B08ECCEA}"/>
                </a:ext>
              </a:extLst>
            </p:cNvPr>
            <p:cNvSpPr/>
            <p:nvPr/>
          </p:nvSpPr>
          <p:spPr>
            <a:xfrm>
              <a:off x="1228237" y="3810538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1" name="Oval 5">
              <a:extLst>
                <a:ext uri="{FF2B5EF4-FFF2-40B4-BE49-F238E27FC236}">
                  <a16:creationId xmlns:a16="http://schemas.microsoft.com/office/drawing/2014/main" id="{8CC17D56-E06F-4B76-8583-51166EA64763}"/>
                </a:ext>
              </a:extLst>
            </p:cNvPr>
            <p:cNvSpPr/>
            <p:nvPr/>
          </p:nvSpPr>
          <p:spPr>
            <a:xfrm>
              <a:off x="1929960" y="3810538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2" name="Oval 6">
              <a:extLst>
                <a:ext uri="{FF2B5EF4-FFF2-40B4-BE49-F238E27FC236}">
                  <a16:creationId xmlns:a16="http://schemas.microsoft.com/office/drawing/2014/main" id="{9F1F4587-423B-49B7-8D6A-1475BF585143}"/>
                </a:ext>
              </a:extLst>
            </p:cNvPr>
            <p:cNvSpPr/>
            <p:nvPr/>
          </p:nvSpPr>
          <p:spPr>
            <a:xfrm>
              <a:off x="2532563" y="3810538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3" name="Oval 7">
              <a:extLst>
                <a:ext uri="{FF2B5EF4-FFF2-40B4-BE49-F238E27FC236}">
                  <a16:creationId xmlns:a16="http://schemas.microsoft.com/office/drawing/2014/main" id="{39283E58-3CC1-4A9F-BC1B-BC2EADF59242}"/>
                </a:ext>
              </a:extLst>
            </p:cNvPr>
            <p:cNvSpPr/>
            <p:nvPr/>
          </p:nvSpPr>
          <p:spPr>
            <a:xfrm>
              <a:off x="2860504" y="3810538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4" name="Oval 8">
              <a:extLst>
                <a:ext uri="{FF2B5EF4-FFF2-40B4-BE49-F238E27FC236}">
                  <a16:creationId xmlns:a16="http://schemas.microsoft.com/office/drawing/2014/main" id="{B8149366-AC1A-4EB9-B254-922B677BC3A2}"/>
                </a:ext>
              </a:extLst>
            </p:cNvPr>
            <p:cNvSpPr/>
            <p:nvPr/>
          </p:nvSpPr>
          <p:spPr>
            <a:xfrm>
              <a:off x="3135166" y="3810538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5" name="Oval 9">
              <a:extLst>
                <a:ext uri="{FF2B5EF4-FFF2-40B4-BE49-F238E27FC236}">
                  <a16:creationId xmlns:a16="http://schemas.microsoft.com/office/drawing/2014/main" id="{57E853D5-49EB-4F61-9A17-BB906840EB50}"/>
                </a:ext>
              </a:extLst>
            </p:cNvPr>
            <p:cNvSpPr/>
            <p:nvPr/>
          </p:nvSpPr>
          <p:spPr>
            <a:xfrm>
              <a:off x="3783608" y="3810538"/>
              <a:ext cx="216024" cy="216024"/>
            </a:xfrm>
            <a:prstGeom prst="ellipse">
              <a:avLst/>
            </a:prstGeom>
            <a:solidFill>
              <a:srgbClr val="88C641"/>
            </a:solidFill>
            <a:ln>
              <a:noFill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6" name="Oval 10">
              <a:extLst>
                <a:ext uri="{FF2B5EF4-FFF2-40B4-BE49-F238E27FC236}">
                  <a16:creationId xmlns:a16="http://schemas.microsoft.com/office/drawing/2014/main" id="{5427CDAA-33A1-4819-AE1C-752BEBFDC7C5}"/>
                </a:ext>
              </a:extLst>
            </p:cNvPr>
            <p:cNvSpPr/>
            <p:nvPr/>
          </p:nvSpPr>
          <p:spPr>
            <a:xfrm>
              <a:off x="4412852" y="3810538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7" name="Oval 11">
              <a:extLst>
                <a:ext uri="{FF2B5EF4-FFF2-40B4-BE49-F238E27FC236}">
                  <a16:creationId xmlns:a16="http://schemas.microsoft.com/office/drawing/2014/main" id="{AD615258-6824-4A51-9356-BACBC4BA767E}"/>
                </a:ext>
              </a:extLst>
            </p:cNvPr>
            <p:cNvSpPr/>
            <p:nvPr/>
          </p:nvSpPr>
          <p:spPr>
            <a:xfrm>
              <a:off x="4700833" y="3810538"/>
              <a:ext cx="216024" cy="216024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8C641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" name="Oval 12">
              <a:extLst>
                <a:ext uri="{FF2B5EF4-FFF2-40B4-BE49-F238E27FC236}">
                  <a16:creationId xmlns:a16="http://schemas.microsoft.com/office/drawing/2014/main" id="{DD3ECEF0-41F0-44F9-A78A-68C21F4EC69D}"/>
                </a:ext>
              </a:extLst>
            </p:cNvPr>
            <p:cNvSpPr/>
            <p:nvPr/>
          </p:nvSpPr>
          <p:spPr>
            <a:xfrm>
              <a:off x="4975495" y="3810538"/>
              <a:ext cx="216024" cy="216024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8C641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0" name="Oval 15">
              <a:extLst>
                <a:ext uri="{FF2B5EF4-FFF2-40B4-BE49-F238E27FC236}">
                  <a16:creationId xmlns:a16="http://schemas.microsoft.com/office/drawing/2014/main" id="{38BF9ED5-5D2D-4BA6-8B72-632AB792535E}"/>
                </a:ext>
              </a:extLst>
            </p:cNvPr>
            <p:cNvSpPr/>
            <p:nvPr/>
          </p:nvSpPr>
          <p:spPr>
            <a:xfrm>
              <a:off x="6607761" y="3810538"/>
              <a:ext cx="216024" cy="216024"/>
            </a:xfrm>
            <a:prstGeom prst="ellipse">
              <a:avLst/>
            </a:prstGeom>
            <a:solidFill>
              <a:srgbClr val="A7A7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1" name="Oval 16">
              <a:extLst>
                <a:ext uri="{FF2B5EF4-FFF2-40B4-BE49-F238E27FC236}">
                  <a16:creationId xmlns:a16="http://schemas.microsoft.com/office/drawing/2014/main" id="{4B0ADB2C-F0A4-4EB8-8F9E-0D6BAF17EA82}"/>
                </a:ext>
              </a:extLst>
            </p:cNvPr>
            <p:cNvSpPr/>
            <p:nvPr/>
          </p:nvSpPr>
          <p:spPr>
            <a:xfrm>
              <a:off x="6855783" y="3810538"/>
              <a:ext cx="216024" cy="21602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52" name="Group 27">
              <a:extLst>
                <a:ext uri="{FF2B5EF4-FFF2-40B4-BE49-F238E27FC236}">
                  <a16:creationId xmlns:a16="http://schemas.microsoft.com/office/drawing/2014/main" id="{4ADE8117-036E-49DE-8941-3069925D6CB8}"/>
                </a:ext>
              </a:extLst>
            </p:cNvPr>
            <p:cNvGrpSpPr/>
            <p:nvPr/>
          </p:nvGrpSpPr>
          <p:grpSpPr>
            <a:xfrm>
              <a:off x="9699146" y="3599562"/>
              <a:ext cx="704829" cy="550375"/>
              <a:chOff x="5605214" y="4422832"/>
              <a:chExt cx="704828" cy="550376"/>
            </a:xfrm>
            <a:grpFill/>
          </p:grpSpPr>
          <p:sp>
            <p:nvSpPr>
              <p:cNvPr id="361" name="Rounded Rectangle 25">
                <a:extLst>
                  <a:ext uri="{FF2B5EF4-FFF2-40B4-BE49-F238E27FC236}">
                    <a16:creationId xmlns:a16="http://schemas.microsoft.com/office/drawing/2014/main" id="{2777167F-6FE5-45F2-9F54-D366B2F27AA6}"/>
                  </a:ext>
                </a:extLst>
              </p:cNvPr>
              <p:cNvSpPr/>
              <p:nvPr/>
            </p:nvSpPr>
            <p:spPr>
              <a:xfrm rot="2624939">
                <a:off x="5605214" y="4422832"/>
                <a:ext cx="682843" cy="1800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975">
                  <a:solidFill>
                    <a:schemeClr val="bg2">
                      <a:lumMod val="10000"/>
                    </a:schemeClr>
                  </a:solidFill>
                  <a:latin typeface="Source Sans Pro Light" panose="020B0403030403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2" name="Rounded Rectangle 26">
                <a:extLst>
                  <a:ext uri="{FF2B5EF4-FFF2-40B4-BE49-F238E27FC236}">
                    <a16:creationId xmlns:a16="http://schemas.microsoft.com/office/drawing/2014/main" id="{D2C1A0B3-50AF-4444-A6E3-D80CBFFF8151}"/>
                  </a:ext>
                </a:extLst>
              </p:cNvPr>
              <p:cNvSpPr/>
              <p:nvPr/>
            </p:nvSpPr>
            <p:spPr>
              <a:xfrm rot="18900000">
                <a:off x="5627197" y="4793208"/>
                <a:ext cx="682845" cy="1800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975">
                  <a:solidFill>
                    <a:schemeClr val="bg2">
                      <a:lumMod val="10000"/>
                    </a:schemeClr>
                  </a:solidFill>
                  <a:latin typeface="Source Sans Pro Light" panose="020B0403030403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53" name="Oval 29">
              <a:extLst>
                <a:ext uri="{FF2B5EF4-FFF2-40B4-BE49-F238E27FC236}">
                  <a16:creationId xmlns:a16="http://schemas.microsoft.com/office/drawing/2014/main" id="{3559FD64-85AC-4D46-82D1-90D156264D78}"/>
                </a:ext>
              </a:extLst>
            </p:cNvPr>
            <p:cNvSpPr/>
            <p:nvPr/>
          </p:nvSpPr>
          <p:spPr>
            <a:xfrm>
              <a:off x="1516218" y="3734339"/>
              <a:ext cx="368425" cy="368423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4" name="Oval 30">
              <a:extLst>
                <a:ext uri="{FF2B5EF4-FFF2-40B4-BE49-F238E27FC236}">
                  <a16:creationId xmlns:a16="http://schemas.microsoft.com/office/drawing/2014/main" id="{ACE53688-A4D0-4786-9339-C0F19A317068}"/>
                </a:ext>
              </a:extLst>
            </p:cNvPr>
            <p:cNvSpPr/>
            <p:nvPr/>
          </p:nvSpPr>
          <p:spPr>
            <a:xfrm>
              <a:off x="2464929" y="3734339"/>
              <a:ext cx="368425" cy="368423"/>
            </a:xfrm>
            <a:prstGeom prst="ellipse">
              <a:avLst/>
            </a:prstGeom>
            <a:solidFill>
              <a:srgbClr val="88C641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5" name="Oval 31">
              <a:extLst>
                <a:ext uri="{FF2B5EF4-FFF2-40B4-BE49-F238E27FC236}">
                  <a16:creationId xmlns:a16="http://schemas.microsoft.com/office/drawing/2014/main" id="{2329FC1A-E925-4112-808B-0F5382929CE6}"/>
                </a:ext>
              </a:extLst>
            </p:cNvPr>
            <p:cNvSpPr/>
            <p:nvPr/>
          </p:nvSpPr>
          <p:spPr>
            <a:xfrm>
              <a:off x="3384605" y="3743132"/>
              <a:ext cx="368425" cy="368424"/>
            </a:xfrm>
            <a:prstGeom prst="ellipse">
              <a:avLst/>
            </a:prstGeom>
            <a:solidFill>
              <a:srgbClr val="88C641"/>
            </a:solidFill>
            <a:ln>
              <a:solidFill>
                <a:srgbClr val="8BC944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6" name="Oval 32">
              <a:extLst>
                <a:ext uri="{FF2B5EF4-FFF2-40B4-BE49-F238E27FC236}">
                  <a16:creationId xmlns:a16="http://schemas.microsoft.com/office/drawing/2014/main" id="{D0AC8A90-686E-466C-8682-2C0AE6A7C033}"/>
                </a:ext>
              </a:extLst>
            </p:cNvPr>
            <p:cNvSpPr/>
            <p:nvPr/>
          </p:nvSpPr>
          <p:spPr>
            <a:xfrm>
              <a:off x="8013491" y="3759181"/>
              <a:ext cx="368425" cy="36842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A7A7A7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8" name="Oval 5">
              <a:extLst>
                <a:ext uri="{FF2B5EF4-FFF2-40B4-BE49-F238E27FC236}">
                  <a16:creationId xmlns:a16="http://schemas.microsoft.com/office/drawing/2014/main" id="{AFFEAF0F-7232-42FC-BAD3-0F5E2849A2D7}"/>
                </a:ext>
              </a:extLst>
            </p:cNvPr>
            <p:cNvSpPr/>
            <p:nvPr/>
          </p:nvSpPr>
          <p:spPr>
            <a:xfrm>
              <a:off x="2217941" y="3810543"/>
              <a:ext cx="216024" cy="216024"/>
            </a:xfrm>
            <a:prstGeom prst="ellipse">
              <a:avLst/>
            </a:prstGeom>
            <a:solidFill>
              <a:srgbClr val="84C23D"/>
            </a:solidFill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9" name="Oval 9">
              <a:extLst>
                <a:ext uri="{FF2B5EF4-FFF2-40B4-BE49-F238E27FC236}">
                  <a16:creationId xmlns:a16="http://schemas.microsoft.com/office/drawing/2014/main" id="{B4B0CF9E-D91E-4BC3-9BAC-85A4D7CF9BF5}"/>
                </a:ext>
              </a:extLst>
            </p:cNvPr>
            <p:cNvSpPr/>
            <p:nvPr/>
          </p:nvSpPr>
          <p:spPr>
            <a:xfrm>
              <a:off x="4044950" y="3810546"/>
              <a:ext cx="216024" cy="216024"/>
            </a:xfrm>
            <a:prstGeom prst="ellipse">
              <a:avLst/>
            </a:prstGeom>
            <a:solidFill>
              <a:srgbClr val="88C641"/>
            </a:solidFill>
            <a:ln>
              <a:noFill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75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5" name="Oval 33">
            <a:extLst>
              <a:ext uri="{FF2B5EF4-FFF2-40B4-BE49-F238E27FC236}">
                <a16:creationId xmlns:a16="http://schemas.microsoft.com/office/drawing/2014/main" id="{EEAC8FC8-576E-40FF-87C7-493990BDF0C3}"/>
              </a:ext>
            </a:extLst>
          </p:cNvPr>
          <p:cNvSpPr/>
          <p:nvPr/>
        </p:nvSpPr>
        <p:spPr>
          <a:xfrm>
            <a:off x="5036296" y="3847360"/>
            <a:ext cx="297818" cy="299346"/>
          </a:xfrm>
          <a:prstGeom prst="ellipse">
            <a:avLst/>
          </a:prstGeom>
          <a:solidFill>
            <a:srgbClr val="A7A7A7"/>
          </a:solidFill>
          <a:ln>
            <a:solidFill>
              <a:srgbClr val="A7A7A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highlight>
                <a:srgbClr val="FF9933"/>
              </a:highlight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Oval 15">
            <a:extLst>
              <a:ext uri="{FF2B5EF4-FFF2-40B4-BE49-F238E27FC236}">
                <a16:creationId xmlns:a16="http://schemas.microsoft.com/office/drawing/2014/main" id="{FE02D106-BA35-436E-8EFA-8D675E2492D7}"/>
              </a:ext>
            </a:extLst>
          </p:cNvPr>
          <p:cNvSpPr/>
          <p:nvPr/>
        </p:nvSpPr>
        <p:spPr>
          <a:xfrm>
            <a:off x="5375593" y="3917523"/>
            <a:ext cx="174624" cy="1755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Oval 33">
            <a:extLst>
              <a:ext uri="{FF2B5EF4-FFF2-40B4-BE49-F238E27FC236}">
                <a16:creationId xmlns:a16="http://schemas.microsoft.com/office/drawing/2014/main" id="{930AAAFC-F5AE-46DF-A1F9-BE857A8C620E}"/>
              </a:ext>
            </a:extLst>
          </p:cNvPr>
          <p:cNvSpPr/>
          <p:nvPr/>
        </p:nvSpPr>
        <p:spPr>
          <a:xfrm>
            <a:off x="5762335" y="3843604"/>
            <a:ext cx="297818" cy="299346"/>
          </a:xfrm>
          <a:prstGeom prst="ellipse">
            <a:avLst/>
          </a:prstGeom>
          <a:solidFill>
            <a:schemeClr val="accent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highlight>
                <a:srgbClr val="FF9933"/>
              </a:highlight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335">
            <a:extLst>
              <a:ext uri="{FF2B5EF4-FFF2-40B4-BE49-F238E27FC236}">
                <a16:creationId xmlns:a16="http://schemas.microsoft.com/office/drawing/2014/main" id="{02A93FD5-8B52-474C-A35B-F1AA2F072930}"/>
              </a:ext>
            </a:extLst>
          </p:cNvPr>
          <p:cNvSpPr txBox="1"/>
          <p:nvPr/>
        </p:nvSpPr>
        <p:spPr>
          <a:xfrm>
            <a:off x="3090943" y="3592108"/>
            <a:ext cx="11671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03/04/2018</a:t>
            </a:r>
            <a:endParaRPr lang="ko-KR" altLang="en-US" sz="10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Oval 9">
            <a:extLst>
              <a:ext uri="{FF2B5EF4-FFF2-40B4-BE49-F238E27FC236}">
                <a16:creationId xmlns:a16="http://schemas.microsoft.com/office/drawing/2014/main" id="{755DB642-361F-45D8-BA2E-E11652A13FC0}"/>
              </a:ext>
            </a:extLst>
          </p:cNvPr>
          <p:cNvSpPr/>
          <p:nvPr/>
        </p:nvSpPr>
        <p:spPr>
          <a:xfrm>
            <a:off x="6864425" y="3924084"/>
            <a:ext cx="174624" cy="175520"/>
          </a:xfrm>
          <a:prstGeom prst="ellipse">
            <a:avLst/>
          </a:prstGeom>
          <a:solidFill>
            <a:srgbClr val="88C641"/>
          </a:solidFill>
          <a:ln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Oval 9">
            <a:extLst>
              <a:ext uri="{FF2B5EF4-FFF2-40B4-BE49-F238E27FC236}">
                <a16:creationId xmlns:a16="http://schemas.microsoft.com/office/drawing/2014/main" id="{F581328F-1C90-4EF3-9B51-9FA2CA696CB7}"/>
              </a:ext>
            </a:extLst>
          </p:cNvPr>
          <p:cNvSpPr/>
          <p:nvPr/>
        </p:nvSpPr>
        <p:spPr>
          <a:xfrm>
            <a:off x="7075439" y="3924084"/>
            <a:ext cx="174624" cy="175520"/>
          </a:xfrm>
          <a:prstGeom prst="ellipse">
            <a:avLst/>
          </a:prstGeom>
          <a:solidFill>
            <a:srgbClr val="88C641"/>
          </a:solidFill>
          <a:ln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Oval 31">
            <a:extLst>
              <a:ext uri="{FF2B5EF4-FFF2-40B4-BE49-F238E27FC236}">
                <a16:creationId xmlns:a16="http://schemas.microsoft.com/office/drawing/2014/main" id="{C3B2E47C-2FF6-45E1-99DF-C656168D2028}"/>
              </a:ext>
            </a:extLst>
          </p:cNvPr>
          <p:cNvSpPr/>
          <p:nvPr/>
        </p:nvSpPr>
        <p:spPr>
          <a:xfrm>
            <a:off x="3488960" y="3855246"/>
            <a:ext cx="297818" cy="299346"/>
          </a:xfrm>
          <a:prstGeom prst="ellipse">
            <a:avLst/>
          </a:prstGeom>
          <a:solidFill>
            <a:srgbClr val="88C641"/>
          </a:solidFill>
          <a:ln>
            <a:solidFill>
              <a:srgbClr val="8BC944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Oval 31">
            <a:extLst>
              <a:ext uri="{FF2B5EF4-FFF2-40B4-BE49-F238E27FC236}">
                <a16:creationId xmlns:a16="http://schemas.microsoft.com/office/drawing/2014/main" id="{FB4865A4-2919-41E8-A54D-9483C4D8C3AC}"/>
              </a:ext>
            </a:extLst>
          </p:cNvPr>
          <p:cNvSpPr/>
          <p:nvPr/>
        </p:nvSpPr>
        <p:spPr>
          <a:xfrm>
            <a:off x="4262681" y="3869316"/>
            <a:ext cx="297818" cy="299346"/>
          </a:xfrm>
          <a:prstGeom prst="ellipse">
            <a:avLst/>
          </a:prstGeom>
          <a:solidFill>
            <a:srgbClr val="88C641"/>
          </a:solidFill>
          <a:ln>
            <a:solidFill>
              <a:srgbClr val="8BC944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Oval 31">
            <a:extLst>
              <a:ext uri="{FF2B5EF4-FFF2-40B4-BE49-F238E27FC236}">
                <a16:creationId xmlns:a16="http://schemas.microsoft.com/office/drawing/2014/main" id="{8D3C62B9-AFD5-403A-B49A-A7AAE359A09E}"/>
              </a:ext>
            </a:extLst>
          </p:cNvPr>
          <p:cNvSpPr/>
          <p:nvPr/>
        </p:nvSpPr>
        <p:spPr>
          <a:xfrm>
            <a:off x="5036403" y="3855246"/>
            <a:ext cx="297818" cy="299346"/>
          </a:xfrm>
          <a:prstGeom prst="ellipse">
            <a:avLst/>
          </a:prstGeom>
          <a:solidFill>
            <a:srgbClr val="88C641"/>
          </a:solidFill>
          <a:ln>
            <a:solidFill>
              <a:srgbClr val="8BC944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Oval 7">
            <a:extLst>
              <a:ext uri="{FF2B5EF4-FFF2-40B4-BE49-F238E27FC236}">
                <a16:creationId xmlns:a16="http://schemas.microsoft.com/office/drawing/2014/main" id="{8A49880D-2392-4102-95A0-50C9BD3D1DA4}"/>
              </a:ext>
            </a:extLst>
          </p:cNvPr>
          <p:cNvSpPr/>
          <p:nvPr/>
        </p:nvSpPr>
        <p:spPr>
          <a:xfrm>
            <a:off x="4598677" y="3938154"/>
            <a:ext cx="174624" cy="175520"/>
          </a:xfrm>
          <a:prstGeom prst="ellipse">
            <a:avLst/>
          </a:prstGeom>
          <a:solidFill>
            <a:srgbClr val="84C23D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Oval 8">
            <a:extLst>
              <a:ext uri="{FF2B5EF4-FFF2-40B4-BE49-F238E27FC236}">
                <a16:creationId xmlns:a16="http://schemas.microsoft.com/office/drawing/2014/main" id="{0D946481-6229-4D82-8D60-65D2FB9527A0}"/>
              </a:ext>
            </a:extLst>
          </p:cNvPr>
          <p:cNvSpPr/>
          <p:nvPr/>
        </p:nvSpPr>
        <p:spPr>
          <a:xfrm>
            <a:off x="4820702" y="3938154"/>
            <a:ext cx="174624" cy="175520"/>
          </a:xfrm>
          <a:prstGeom prst="ellipse">
            <a:avLst/>
          </a:prstGeom>
          <a:solidFill>
            <a:srgbClr val="84C23D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335">
            <a:extLst>
              <a:ext uri="{FF2B5EF4-FFF2-40B4-BE49-F238E27FC236}">
                <a16:creationId xmlns:a16="http://schemas.microsoft.com/office/drawing/2014/main" id="{30A64BDE-286C-4B00-9807-9D9871FA1FDA}"/>
              </a:ext>
            </a:extLst>
          </p:cNvPr>
          <p:cNvSpPr txBox="1"/>
          <p:nvPr/>
        </p:nvSpPr>
        <p:spPr>
          <a:xfrm>
            <a:off x="4579773" y="3547563"/>
            <a:ext cx="11671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03/05/2018</a:t>
            </a:r>
            <a:endParaRPr lang="ko-KR" altLang="en-US" sz="10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TextBox 335">
            <a:extLst>
              <a:ext uri="{FF2B5EF4-FFF2-40B4-BE49-F238E27FC236}">
                <a16:creationId xmlns:a16="http://schemas.microsoft.com/office/drawing/2014/main" id="{1F956D24-8555-4154-9DCE-0197042E4C19}"/>
              </a:ext>
            </a:extLst>
          </p:cNvPr>
          <p:cNvSpPr txBox="1"/>
          <p:nvPr/>
        </p:nvSpPr>
        <p:spPr>
          <a:xfrm>
            <a:off x="3820121" y="4208745"/>
            <a:ext cx="11671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03/04/2018</a:t>
            </a:r>
            <a:endParaRPr lang="ko-KR" altLang="en-US" sz="10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335">
            <a:extLst>
              <a:ext uri="{FF2B5EF4-FFF2-40B4-BE49-F238E27FC236}">
                <a16:creationId xmlns:a16="http://schemas.microsoft.com/office/drawing/2014/main" id="{7357ED82-1972-4F0D-8360-91E0D6F26871}"/>
              </a:ext>
            </a:extLst>
          </p:cNvPr>
          <p:cNvSpPr txBox="1"/>
          <p:nvPr/>
        </p:nvSpPr>
        <p:spPr>
          <a:xfrm>
            <a:off x="5325365" y="4152472"/>
            <a:ext cx="1167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10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Encerrada</a:t>
            </a:r>
          </a:p>
          <a:p>
            <a:pPr algn="ctr"/>
            <a:r>
              <a:rPr lang="en-US" altLang="ko-KR" sz="10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29/01/2019</a:t>
            </a:r>
            <a:endParaRPr lang="ko-KR" altLang="en-US" sz="10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19">
            <a:extLst>
              <a:ext uri="{FF2B5EF4-FFF2-40B4-BE49-F238E27FC236}">
                <a16:creationId xmlns:a16="http://schemas.microsoft.com/office/drawing/2014/main" id="{FECE843D-67BD-4BF2-BE4F-0662D2FE3604}"/>
              </a:ext>
            </a:extLst>
          </p:cNvPr>
          <p:cNvSpPr txBox="1"/>
          <p:nvPr/>
        </p:nvSpPr>
        <p:spPr>
          <a:xfrm>
            <a:off x="6973959" y="4239223"/>
            <a:ext cx="10678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23/09/2021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22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7" name="Straight Connector 416">
            <a:extLst>
              <a:ext uri="{FF2B5EF4-FFF2-40B4-BE49-F238E27FC236}">
                <a16:creationId xmlns:a16="http://schemas.microsoft.com/office/drawing/2014/main" id="{1578B613-2B4A-4818-AAE1-ED5276B34E5A}"/>
              </a:ext>
            </a:extLst>
          </p:cNvPr>
          <p:cNvCxnSpPr>
            <a:cxnSpLocks/>
          </p:cNvCxnSpPr>
          <p:nvPr/>
        </p:nvCxnSpPr>
        <p:spPr>
          <a:xfrm>
            <a:off x="1398334" y="2253821"/>
            <a:ext cx="0" cy="1753364"/>
          </a:xfrm>
          <a:prstGeom prst="line">
            <a:avLst/>
          </a:prstGeom>
          <a:ln w="25400">
            <a:solidFill>
              <a:srgbClr val="8BC944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513291A4-671A-4996-9B75-0F02C5FDA820}"/>
              </a:ext>
            </a:extLst>
          </p:cNvPr>
          <p:cNvCxnSpPr>
            <a:cxnSpLocks/>
          </p:cNvCxnSpPr>
          <p:nvPr/>
        </p:nvCxnSpPr>
        <p:spPr>
          <a:xfrm flipV="1">
            <a:off x="2437240" y="4131740"/>
            <a:ext cx="3521" cy="1638497"/>
          </a:xfrm>
          <a:prstGeom prst="line">
            <a:avLst/>
          </a:prstGeom>
          <a:ln w="25400">
            <a:solidFill>
              <a:srgbClr val="8BC944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1.3 </a:t>
            </a:r>
            <a:r>
              <a:rPr lang="en-US" err="1"/>
              <a:t>Cronograma</a:t>
            </a:r>
            <a:r>
              <a:rPr lang="en-US"/>
              <a:t> </a:t>
            </a:r>
            <a:r>
              <a:rPr lang="en-US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Processual</a:t>
            </a:r>
            <a:endParaRPr lang="en-US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57C0C48F-55D8-42F5-8B24-1F6CBD7CD7E1}"/>
              </a:ext>
            </a:extLst>
          </p:cNvPr>
          <p:cNvSpPr/>
          <p:nvPr/>
        </p:nvSpPr>
        <p:spPr>
          <a:xfrm>
            <a:off x="285941" y="1521309"/>
            <a:ext cx="9301500" cy="273921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Abaixo é apresentado o cronograma da</a:t>
            </a:r>
            <a:r>
              <a:rPr lang="pt-BR" sz="1050" dirty="0">
                <a:solidFill>
                  <a:schemeClr val="bg2">
                    <a:lumMod val="2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chemeClr val="accent6">
                    <a:lumMod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Verificação de Créditos 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da Recuperanda, demonstrando o atual estágio em que se encontra.</a:t>
            </a:r>
            <a:endParaRPr lang="en-US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89" name="TextBox 388">
            <a:extLst>
              <a:ext uri="{FF2B5EF4-FFF2-40B4-BE49-F238E27FC236}">
                <a16:creationId xmlns:a16="http://schemas.microsoft.com/office/drawing/2014/main" id="{8B4CE6A0-F8C5-4980-8AA5-34351886B877}"/>
              </a:ext>
            </a:extLst>
          </p:cNvPr>
          <p:cNvSpPr txBox="1"/>
          <p:nvPr/>
        </p:nvSpPr>
        <p:spPr>
          <a:xfrm>
            <a:off x="1441959" y="2211453"/>
            <a:ext cx="102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Ajuizamento</a:t>
            </a:r>
            <a:r>
              <a:rPr lang="en-US" altLang="ko-K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(art. 51 LRF)</a:t>
            </a:r>
            <a:endParaRPr lang="ko-KR" altLang="en-US" sz="90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581DC6AD-6DFC-47DE-BC42-7C7519B0C43F}"/>
              </a:ext>
            </a:extLst>
          </p:cNvPr>
          <p:cNvSpPr txBox="1"/>
          <p:nvPr/>
        </p:nvSpPr>
        <p:spPr>
          <a:xfrm>
            <a:off x="4461640" y="5211615"/>
            <a:ext cx="16305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Entrega pela Administração Judicial do relatório de verificação de créditos</a:t>
            </a:r>
            <a:endParaRPr lang="ko-KR" altLang="en-US" sz="9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93" name="Oval 75">
            <a:extLst>
              <a:ext uri="{FF2B5EF4-FFF2-40B4-BE49-F238E27FC236}">
                <a16:creationId xmlns:a16="http://schemas.microsoft.com/office/drawing/2014/main" id="{57AFD584-C3B4-4220-AC80-4B7646D515CA}"/>
              </a:ext>
            </a:extLst>
          </p:cNvPr>
          <p:cNvSpPr/>
          <p:nvPr/>
        </p:nvSpPr>
        <p:spPr>
          <a:xfrm>
            <a:off x="7921667" y="3989190"/>
            <a:ext cx="174624" cy="175520"/>
          </a:xfrm>
          <a:prstGeom prst="ellipse">
            <a:avLst/>
          </a:prstGeom>
          <a:solidFill>
            <a:srgbClr val="A7A7A7"/>
          </a:solidFill>
          <a:ln>
            <a:solidFill>
              <a:srgbClr val="A7A7A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94" name="Oval 75">
            <a:extLst>
              <a:ext uri="{FF2B5EF4-FFF2-40B4-BE49-F238E27FC236}">
                <a16:creationId xmlns:a16="http://schemas.microsoft.com/office/drawing/2014/main" id="{35A0FBEB-6262-459B-A1C1-ADB617D45E57}"/>
              </a:ext>
            </a:extLst>
          </p:cNvPr>
          <p:cNvSpPr/>
          <p:nvPr/>
        </p:nvSpPr>
        <p:spPr>
          <a:xfrm>
            <a:off x="8180203" y="3999006"/>
            <a:ext cx="174624" cy="175520"/>
          </a:xfrm>
          <a:prstGeom prst="ellipse">
            <a:avLst/>
          </a:prstGeom>
          <a:solidFill>
            <a:srgbClr val="A7A7A7"/>
          </a:solidFill>
          <a:ln>
            <a:solidFill>
              <a:srgbClr val="A7A7A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D25B1227-5EAD-4C8D-A660-11B453E1CF4B}"/>
              </a:ext>
            </a:extLst>
          </p:cNvPr>
          <p:cNvSpPr/>
          <p:nvPr/>
        </p:nvSpPr>
        <p:spPr>
          <a:xfrm>
            <a:off x="7561560" y="2211453"/>
            <a:ext cx="728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QGC</a:t>
            </a:r>
          </a:p>
          <a:p>
            <a:r>
              <a:rPr lang="pt-BR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18 LRF)</a:t>
            </a:r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6BAF83DF-4B3A-4ED7-B98F-7D4017ADC8FD}"/>
              </a:ext>
            </a:extLst>
          </p:cNvPr>
          <p:cNvSpPr/>
          <p:nvPr/>
        </p:nvSpPr>
        <p:spPr>
          <a:xfrm>
            <a:off x="5517588" y="2267725"/>
            <a:ext cx="14396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Publicação do 2º edital contendo a relação de credores da Administração Judicial (art. 7º, §1º, LRF)</a:t>
            </a:r>
            <a:endParaRPr lang="en-US" sz="9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1" name="Oval 30">
            <a:extLst>
              <a:ext uri="{FF2B5EF4-FFF2-40B4-BE49-F238E27FC236}">
                <a16:creationId xmlns:a16="http://schemas.microsoft.com/office/drawing/2014/main" id="{56D56C58-9459-42B7-BCAC-05866F86812A}"/>
              </a:ext>
            </a:extLst>
          </p:cNvPr>
          <p:cNvSpPr/>
          <p:nvPr/>
        </p:nvSpPr>
        <p:spPr>
          <a:xfrm>
            <a:off x="2288332" y="3842415"/>
            <a:ext cx="297817" cy="299344"/>
          </a:xfrm>
          <a:prstGeom prst="ellipse">
            <a:avLst/>
          </a:prstGeom>
          <a:solidFill>
            <a:srgbClr val="88C641"/>
          </a:solidFill>
          <a:ln>
            <a:solidFill>
              <a:srgbClr val="8BC944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3" name="TextBox 402">
            <a:extLst>
              <a:ext uri="{FF2B5EF4-FFF2-40B4-BE49-F238E27FC236}">
                <a16:creationId xmlns:a16="http://schemas.microsoft.com/office/drawing/2014/main" id="{45BCC31E-A046-4424-A115-4932E5020388}"/>
              </a:ext>
            </a:extLst>
          </p:cNvPr>
          <p:cNvSpPr txBox="1"/>
          <p:nvPr/>
        </p:nvSpPr>
        <p:spPr>
          <a:xfrm>
            <a:off x="1949854" y="3623034"/>
            <a:ext cx="1003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27/08/2017</a:t>
            </a:r>
          </a:p>
          <a:p>
            <a:pPr algn="ctr"/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6" name="Oval 74">
            <a:extLst>
              <a:ext uri="{FF2B5EF4-FFF2-40B4-BE49-F238E27FC236}">
                <a16:creationId xmlns:a16="http://schemas.microsoft.com/office/drawing/2014/main" id="{DB380252-8047-488F-AC2D-FD3E64FA2353}"/>
              </a:ext>
            </a:extLst>
          </p:cNvPr>
          <p:cNvSpPr/>
          <p:nvPr/>
        </p:nvSpPr>
        <p:spPr>
          <a:xfrm>
            <a:off x="7697874" y="3975122"/>
            <a:ext cx="174624" cy="175520"/>
          </a:xfrm>
          <a:prstGeom prst="ellipse">
            <a:avLst/>
          </a:prstGeom>
          <a:solidFill>
            <a:srgbClr val="A7A7A7"/>
          </a:solidFill>
          <a:ln>
            <a:solidFill>
              <a:srgbClr val="A7A7A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7" name="Oval 29">
            <a:extLst>
              <a:ext uri="{FF2B5EF4-FFF2-40B4-BE49-F238E27FC236}">
                <a16:creationId xmlns:a16="http://schemas.microsoft.com/office/drawing/2014/main" id="{8E087595-4DC2-4577-BFE1-19F895F92BDC}"/>
              </a:ext>
            </a:extLst>
          </p:cNvPr>
          <p:cNvSpPr/>
          <p:nvPr/>
        </p:nvSpPr>
        <p:spPr>
          <a:xfrm>
            <a:off x="1251178" y="3844802"/>
            <a:ext cx="297817" cy="299345"/>
          </a:xfrm>
          <a:prstGeom prst="ellipse">
            <a:avLst/>
          </a:prstGeom>
          <a:solidFill>
            <a:srgbClr val="88C641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8" name="Oval 9">
            <a:extLst>
              <a:ext uri="{FF2B5EF4-FFF2-40B4-BE49-F238E27FC236}">
                <a16:creationId xmlns:a16="http://schemas.microsoft.com/office/drawing/2014/main" id="{119227F0-DA64-434F-A26E-6C7FE9E9C1E5}"/>
              </a:ext>
            </a:extLst>
          </p:cNvPr>
          <p:cNvSpPr/>
          <p:nvPr/>
        </p:nvSpPr>
        <p:spPr>
          <a:xfrm>
            <a:off x="2629271" y="3903535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09" name="Oval 10">
            <a:extLst>
              <a:ext uri="{FF2B5EF4-FFF2-40B4-BE49-F238E27FC236}">
                <a16:creationId xmlns:a16="http://schemas.microsoft.com/office/drawing/2014/main" id="{A5009677-BF98-41FB-AA3D-E7944E39910E}"/>
              </a:ext>
            </a:extLst>
          </p:cNvPr>
          <p:cNvSpPr/>
          <p:nvPr/>
        </p:nvSpPr>
        <p:spPr>
          <a:xfrm>
            <a:off x="3065841" y="3902374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10" name="Oval 9">
            <a:extLst>
              <a:ext uri="{FF2B5EF4-FFF2-40B4-BE49-F238E27FC236}">
                <a16:creationId xmlns:a16="http://schemas.microsoft.com/office/drawing/2014/main" id="{A0BE2DBD-A5E9-46FD-8075-9BB2ED69CDA9}"/>
              </a:ext>
            </a:extLst>
          </p:cNvPr>
          <p:cNvSpPr/>
          <p:nvPr/>
        </p:nvSpPr>
        <p:spPr>
          <a:xfrm>
            <a:off x="2841219" y="3903535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11" name="Oval 9">
            <a:extLst>
              <a:ext uri="{FF2B5EF4-FFF2-40B4-BE49-F238E27FC236}">
                <a16:creationId xmlns:a16="http://schemas.microsoft.com/office/drawing/2014/main" id="{4A41440F-5ED4-4479-8B08-2984A5503E7B}"/>
              </a:ext>
            </a:extLst>
          </p:cNvPr>
          <p:cNvSpPr/>
          <p:nvPr/>
        </p:nvSpPr>
        <p:spPr>
          <a:xfrm>
            <a:off x="1603543" y="3904399"/>
            <a:ext cx="174624" cy="175519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12" name="Oval 10">
            <a:extLst>
              <a:ext uri="{FF2B5EF4-FFF2-40B4-BE49-F238E27FC236}">
                <a16:creationId xmlns:a16="http://schemas.microsoft.com/office/drawing/2014/main" id="{2AE4CE7B-E388-4D88-8BB1-C6E1DA6DB231}"/>
              </a:ext>
            </a:extLst>
          </p:cNvPr>
          <p:cNvSpPr/>
          <p:nvPr/>
        </p:nvSpPr>
        <p:spPr>
          <a:xfrm>
            <a:off x="2049841" y="3908102"/>
            <a:ext cx="174624" cy="175519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13" name="Oval 9">
            <a:extLst>
              <a:ext uri="{FF2B5EF4-FFF2-40B4-BE49-F238E27FC236}">
                <a16:creationId xmlns:a16="http://schemas.microsoft.com/office/drawing/2014/main" id="{FAB8CAE0-BFAF-418F-B515-A0AC4540BD67}"/>
              </a:ext>
            </a:extLst>
          </p:cNvPr>
          <p:cNvSpPr/>
          <p:nvPr/>
        </p:nvSpPr>
        <p:spPr>
          <a:xfrm>
            <a:off x="1825219" y="3909263"/>
            <a:ext cx="174624" cy="175519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18" name="TextBox 417">
            <a:extLst>
              <a:ext uri="{FF2B5EF4-FFF2-40B4-BE49-F238E27FC236}">
                <a16:creationId xmlns:a16="http://schemas.microsoft.com/office/drawing/2014/main" id="{734707D8-3375-4A59-B374-AEBCCB651576}"/>
              </a:ext>
            </a:extLst>
          </p:cNvPr>
          <p:cNvSpPr txBox="1"/>
          <p:nvPr/>
        </p:nvSpPr>
        <p:spPr>
          <a:xfrm>
            <a:off x="2456924" y="4971519"/>
            <a:ext cx="1309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75" b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pt-BR" altLang="ko-KR" sz="900" b="0" i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Publicação do 1º edital contendo a relação de credores das Devedoras (art. 52, § 1º, da LRF)</a:t>
            </a:r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ABDEE751-FB3A-4391-B325-B918A20EF7FF}"/>
              </a:ext>
            </a:extLst>
          </p:cNvPr>
          <p:cNvSpPr/>
          <p:nvPr/>
        </p:nvSpPr>
        <p:spPr>
          <a:xfrm>
            <a:off x="3429159" y="2211453"/>
            <a:ext cx="118444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Prazo</a:t>
            </a:r>
            <a:r>
              <a:rPr lang="en-US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de </a:t>
            </a:r>
            <a:r>
              <a:rPr lang="en-US" altLang="ko-KR" sz="90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Habilitações</a:t>
            </a:r>
            <a:r>
              <a:rPr lang="en-US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e </a:t>
            </a:r>
            <a:r>
              <a:rPr lang="en-US" altLang="ko-KR" sz="90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Divergências</a:t>
            </a:r>
            <a:r>
              <a:rPr lang="en-US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pt-BR" altLang="ko-KR" sz="90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7º, § 1º LRF)</a:t>
            </a:r>
            <a:endParaRPr lang="ko-KR" altLang="en-US" sz="90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27B4BE76-D1C4-46AE-84C0-14D92C370AF6}"/>
              </a:ext>
            </a:extLst>
          </p:cNvPr>
          <p:cNvSpPr txBox="1"/>
          <p:nvPr/>
        </p:nvSpPr>
        <p:spPr>
          <a:xfrm>
            <a:off x="6601462" y="5420026"/>
            <a:ext cx="1137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Impugnações (art. 8º LFR)</a:t>
            </a:r>
            <a:endParaRPr lang="en-US" sz="90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33" name="TextBox 19">
            <a:extLst>
              <a:ext uri="{FF2B5EF4-FFF2-40B4-BE49-F238E27FC236}">
                <a16:creationId xmlns:a16="http://schemas.microsoft.com/office/drawing/2014/main" id="{503B9F40-5758-4227-97EC-BDB7AC947A26}"/>
              </a:ext>
            </a:extLst>
          </p:cNvPr>
          <p:cNvSpPr txBox="1"/>
          <p:nvPr/>
        </p:nvSpPr>
        <p:spPr>
          <a:xfrm>
            <a:off x="2947748" y="4134258"/>
            <a:ext cx="9520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27/08/2017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34" name="TextBox 19">
            <a:extLst>
              <a:ext uri="{FF2B5EF4-FFF2-40B4-BE49-F238E27FC236}">
                <a16:creationId xmlns:a16="http://schemas.microsoft.com/office/drawing/2014/main" id="{5EE3C341-A87A-4E5C-AF16-7FAB03C16801}"/>
              </a:ext>
            </a:extLst>
          </p:cNvPr>
          <p:cNvSpPr txBox="1"/>
          <p:nvPr/>
        </p:nvSpPr>
        <p:spPr>
          <a:xfrm>
            <a:off x="3976657" y="3623034"/>
            <a:ext cx="9373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03/04/2018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42" name="Rounded Rectangle 25">
            <a:extLst>
              <a:ext uri="{FF2B5EF4-FFF2-40B4-BE49-F238E27FC236}">
                <a16:creationId xmlns:a16="http://schemas.microsoft.com/office/drawing/2014/main" id="{2F78900C-D83B-49D0-B00F-9FDC29BE918A}"/>
              </a:ext>
            </a:extLst>
          </p:cNvPr>
          <p:cNvSpPr/>
          <p:nvPr/>
        </p:nvSpPr>
        <p:spPr>
          <a:xfrm rot="2624939">
            <a:off x="8325602" y="3756503"/>
            <a:ext cx="551980" cy="146250"/>
          </a:xfrm>
          <a:prstGeom prst="roundRect">
            <a:avLst>
              <a:gd name="adj" fmla="val 50000"/>
            </a:avLst>
          </a:prstGeom>
          <a:solidFill>
            <a:srgbClr val="A7A7A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443" name="Rounded Rectangle 26">
            <a:extLst>
              <a:ext uri="{FF2B5EF4-FFF2-40B4-BE49-F238E27FC236}">
                <a16:creationId xmlns:a16="http://schemas.microsoft.com/office/drawing/2014/main" id="{DEDD5689-8517-40C6-8235-517C2BA38A54}"/>
              </a:ext>
            </a:extLst>
          </p:cNvPr>
          <p:cNvSpPr/>
          <p:nvPr/>
        </p:nvSpPr>
        <p:spPr>
          <a:xfrm rot="18900000">
            <a:off x="8329304" y="4099638"/>
            <a:ext cx="551982" cy="146250"/>
          </a:xfrm>
          <a:prstGeom prst="roundRect">
            <a:avLst>
              <a:gd name="adj" fmla="val 50000"/>
            </a:avLst>
          </a:prstGeom>
          <a:solidFill>
            <a:srgbClr val="A7A7A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val 29">
            <a:extLst>
              <a:ext uri="{FF2B5EF4-FFF2-40B4-BE49-F238E27FC236}">
                <a16:creationId xmlns:a16="http://schemas.microsoft.com/office/drawing/2014/main" id="{0AB2C5BF-5F98-40BF-AB06-B6A5037490A5}"/>
              </a:ext>
            </a:extLst>
          </p:cNvPr>
          <p:cNvSpPr/>
          <p:nvPr/>
        </p:nvSpPr>
        <p:spPr>
          <a:xfrm>
            <a:off x="4273387" y="3870595"/>
            <a:ext cx="297817" cy="299345"/>
          </a:xfrm>
          <a:prstGeom prst="ellipse">
            <a:avLst/>
          </a:prstGeom>
          <a:solidFill>
            <a:srgbClr val="88C641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Oval 29">
            <a:extLst>
              <a:ext uri="{FF2B5EF4-FFF2-40B4-BE49-F238E27FC236}">
                <a16:creationId xmlns:a16="http://schemas.microsoft.com/office/drawing/2014/main" id="{311229AE-28CB-4304-8681-7C14F7A84027}"/>
              </a:ext>
            </a:extLst>
          </p:cNvPr>
          <p:cNvSpPr/>
          <p:nvPr/>
        </p:nvSpPr>
        <p:spPr>
          <a:xfrm>
            <a:off x="5326123" y="3868242"/>
            <a:ext cx="297817" cy="299345"/>
          </a:xfrm>
          <a:prstGeom prst="ellipse">
            <a:avLst/>
          </a:prstGeom>
          <a:solidFill>
            <a:srgbClr val="88C641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val 33">
            <a:extLst>
              <a:ext uri="{FF2B5EF4-FFF2-40B4-BE49-F238E27FC236}">
                <a16:creationId xmlns:a16="http://schemas.microsoft.com/office/drawing/2014/main" id="{A29B7C5E-08CC-42B3-A862-77115FACD070}"/>
              </a:ext>
            </a:extLst>
          </p:cNvPr>
          <p:cNvSpPr/>
          <p:nvPr/>
        </p:nvSpPr>
        <p:spPr>
          <a:xfrm>
            <a:off x="7308683" y="3897160"/>
            <a:ext cx="297817" cy="299345"/>
          </a:xfrm>
          <a:prstGeom prst="ellipse">
            <a:avLst/>
          </a:prstGeom>
          <a:solidFill>
            <a:srgbClr val="377023"/>
          </a:solidFill>
          <a:ln>
            <a:solidFill>
              <a:srgbClr val="377023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58" name="Straight Connector 422">
            <a:extLst>
              <a:ext uri="{FF2B5EF4-FFF2-40B4-BE49-F238E27FC236}">
                <a16:creationId xmlns:a16="http://schemas.microsoft.com/office/drawing/2014/main" id="{9934C835-6111-4CD9-A731-D1EDD8687FE9}"/>
              </a:ext>
            </a:extLst>
          </p:cNvPr>
          <p:cNvCxnSpPr>
            <a:cxnSpLocks/>
          </p:cNvCxnSpPr>
          <p:nvPr/>
        </p:nvCxnSpPr>
        <p:spPr>
          <a:xfrm>
            <a:off x="7467753" y="2281959"/>
            <a:ext cx="0" cy="1709330"/>
          </a:xfrm>
          <a:prstGeom prst="line">
            <a:avLst/>
          </a:prstGeom>
          <a:ln w="25400">
            <a:solidFill>
              <a:srgbClr val="377023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416">
            <a:extLst>
              <a:ext uri="{FF2B5EF4-FFF2-40B4-BE49-F238E27FC236}">
                <a16:creationId xmlns:a16="http://schemas.microsoft.com/office/drawing/2014/main" id="{2B4DE3E1-07D3-4368-A318-468BCB51AEBE}"/>
              </a:ext>
            </a:extLst>
          </p:cNvPr>
          <p:cNvCxnSpPr>
            <a:cxnSpLocks/>
          </p:cNvCxnSpPr>
          <p:nvPr/>
        </p:nvCxnSpPr>
        <p:spPr>
          <a:xfrm>
            <a:off x="3421738" y="2279615"/>
            <a:ext cx="0" cy="1753364"/>
          </a:xfrm>
          <a:prstGeom prst="line">
            <a:avLst/>
          </a:prstGeom>
          <a:ln w="25400">
            <a:solidFill>
              <a:srgbClr val="8BC944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29">
            <a:extLst>
              <a:ext uri="{FF2B5EF4-FFF2-40B4-BE49-F238E27FC236}">
                <a16:creationId xmlns:a16="http://schemas.microsoft.com/office/drawing/2014/main" id="{48D622F8-C250-4646-BC97-908006A71384}"/>
              </a:ext>
            </a:extLst>
          </p:cNvPr>
          <p:cNvSpPr/>
          <p:nvPr/>
        </p:nvSpPr>
        <p:spPr>
          <a:xfrm>
            <a:off x="3274582" y="3870596"/>
            <a:ext cx="297817" cy="299345"/>
          </a:xfrm>
          <a:prstGeom prst="ellipse">
            <a:avLst/>
          </a:prstGeom>
          <a:solidFill>
            <a:srgbClr val="88C641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Oval 9">
            <a:extLst>
              <a:ext uri="{FF2B5EF4-FFF2-40B4-BE49-F238E27FC236}">
                <a16:creationId xmlns:a16="http://schemas.microsoft.com/office/drawing/2014/main" id="{021CE661-0F39-46B2-97BA-4D7C530E8C1D}"/>
              </a:ext>
            </a:extLst>
          </p:cNvPr>
          <p:cNvSpPr/>
          <p:nvPr/>
        </p:nvSpPr>
        <p:spPr>
          <a:xfrm>
            <a:off x="3625730" y="3943394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Oval 10">
            <a:extLst>
              <a:ext uri="{FF2B5EF4-FFF2-40B4-BE49-F238E27FC236}">
                <a16:creationId xmlns:a16="http://schemas.microsoft.com/office/drawing/2014/main" id="{C08AFEB9-732F-4D62-94A2-4F43CEAAFE23}"/>
              </a:ext>
            </a:extLst>
          </p:cNvPr>
          <p:cNvSpPr/>
          <p:nvPr/>
        </p:nvSpPr>
        <p:spPr>
          <a:xfrm>
            <a:off x="4062300" y="3942233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Oval 9">
            <a:extLst>
              <a:ext uri="{FF2B5EF4-FFF2-40B4-BE49-F238E27FC236}">
                <a16:creationId xmlns:a16="http://schemas.microsoft.com/office/drawing/2014/main" id="{32941173-4670-4ECB-97F8-9B94D5033F12}"/>
              </a:ext>
            </a:extLst>
          </p:cNvPr>
          <p:cNvSpPr/>
          <p:nvPr/>
        </p:nvSpPr>
        <p:spPr>
          <a:xfrm>
            <a:off x="3837678" y="3943394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Oval 9">
            <a:extLst>
              <a:ext uri="{FF2B5EF4-FFF2-40B4-BE49-F238E27FC236}">
                <a16:creationId xmlns:a16="http://schemas.microsoft.com/office/drawing/2014/main" id="{A3275DB5-FE18-49EF-BE0A-650DAF983379}"/>
              </a:ext>
            </a:extLst>
          </p:cNvPr>
          <p:cNvSpPr/>
          <p:nvPr/>
        </p:nvSpPr>
        <p:spPr>
          <a:xfrm>
            <a:off x="4638607" y="3957462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Oval 10">
            <a:extLst>
              <a:ext uri="{FF2B5EF4-FFF2-40B4-BE49-F238E27FC236}">
                <a16:creationId xmlns:a16="http://schemas.microsoft.com/office/drawing/2014/main" id="{D4952510-E3A4-4E77-83AB-3EF5DD2810A0}"/>
              </a:ext>
            </a:extLst>
          </p:cNvPr>
          <p:cNvSpPr/>
          <p:nvPr/>
        </p:nvSpPr>
        <p:spPr>
          <a:xfrm>
            <a:off x="5075177" y="3956301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Oval 9">
            <a:extLst>
              <a:ext uri="{FF2B5EF4-FFF2-40B4-BE49-F238E27FC236}">
                <a16:creationId xmlns:a16="http://schemas.microsoft.com/office/drawing/2014/main" id="{4372E367-DE9C-45B9-8C8A-040642DC4490}"/>
              </a:ext>
            </a:extLst>
          </p:cNvPr>
          <p:cNvSpPr/>
          <p:nvPr/>
        </p:nvSpPr>
        <p:spPr>
          <a:xfrm>
            <a:off x="4850555" y="3957462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Oval 9">
            <a:extLst>
              <a:ext uri="{FF2B5EF4-FFF2-40B4-BE49-F238E27FC236}">
                <a16:creationId xmlns:a16="http://schemas.microsoft.com/office/drawing/2014/main" id="{F8929630-975B-46A1-93F2-221DE9F7E9E2}"/>
              </a:ext>
            </a:extLst>
          </p:cNvPr>
          <p:cNvSpPr/>
          <p:nvPr/>
        </p:nvSpPr>
        <p:spPr>
          <a:xfrm>
            <a:off x="5651477" y="3971530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Oval 10">
            <a:extLst>
              <a:ext uri="{FF2B5EF4-FFF2-40B4-BE49-F238E27FC236}">
                <a16:creationId xmlns:a16="http://schemas.microsoft.com/office/drawing/2014/main" id="{FEFA263E-24C6-49FC-B818-7D8DE9B68721}"/>
              </a:ext>
            </a:extLst>
          </p:cNvPr>
          <p:cNvSpPr/>
          <p:nvPr/>
        </p:nvSpPr>
        <p:spPr>
          <a:xfrm>
            <a:off x="6130251" y="3984437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Oval 9">
            <a:extLst>
              <a:ext uri="{FF2B5EF4-FFF2-40B4-BE49-F238E27FC236}">
                <a16:creationId xmlns:a16="http://schemas.microsoft.com/office/drawing/2014/main" id="{280831E1-C584-41E6-B084-36BD469BFDE1}"/>
              </a:ext>
            </a:extLst>
          </p:cNvPr>
          <p:cNvSpPr/>
          <p:nvPr/>
        </p:nvSpPr>
        <p:spPr>
          <a:xfrm>
            <a:off x="5891561" y="3971530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Oval 29">
            <a:extLst>
              <a:ext uri="{FF2B5EF4-FFF2-40B4-BE49-F238E27FC236}">
                <a16:creationId xmlns:a16="http://schemas.microsoft.com/office/drawing/2014/main" id="{8F8BB836-EC3E-4838-BEA3-4BEBF6C75044}"/>
              </a:ext>
            </a:extLst>
          </p:cNvPr>
          <p:cNvSpPr/>
          <p:nvPr/>
        </p:nvSpPr>
        <p:spPr>
          <a:xfrm>
            <a:off x="6338995" y="3910451"/>
            <a:ext cx="297817" cy="299345"/>
          </a:xfrm>
          <a:prstGeom prst="ellipse">
            <a:avLst/>
          </a:prstGeom>
          <a:solidFill>
            <a:srgbClr val="88C641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75" name="Straight Connector 416">
            <a:extLst>
              <a:ext uri="{FF2B5EF4-FFF2-40B4-BE49-F238E27FC236}">
                <a16:creationId xmlns:a16="http://schemas.microsoft.com/office/drawing/2014/main" id="{CF8D650B-3199-4743-8321-CE8CDB2F3939}"/>
              </a:ext>
            </a:extLst>
          </p:cNvPr>
          <p:cNvCxnSpPr>
            <a:cxnSpLocks/>
          </p:cNvCxnSpPr>
          <p:nvPr/>
        </p:nvCxnSpPr>
        <p:spPr>
          <a:xfrm>
            <a:off x="5487348" y="2235067"/>
            <a:ext cx="0" cy="1753364"/>
          </a:xfrm>
          <a:prstGeom prst="line">
            <a:avLst/>
          </a:prstGeom>
          <a:ln w="25400">
            <a:solidFill>
              <a:srgbClr val="8BC944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401">
            <a:extLst>
              <a:ext uri="{FF2B5EF4-FFF2-40B4-BE49-F238E27FC236}">
                <a16:creationId xmlns:a16="http://schemas.microsoft.com/office/drawing/2014/main" id="{234C73D7-3A96-49E1-8F95-0C1833363B7B}"/>
              </a:ext>
            </a:extLst>
          </p:cNvPr>
          <p:cNvCxnSpPr>
            <a:cxnSpLocks/>
          </p:cNvCxnSpPr>
          <p:nvPr/>
        </p:nvCxnSpPr>
        <p:spPr>
          <a:xfrm flipV="1">
            <a:off x="4432511" y="4143460"/>
            <a:ext cx="3521" cy="1638497"/>
          </a:xfrm>
          <a:prstGeom prst="line">
            <a:avLst/>
          </a:prstGeom>
          <a:ln w="25400">
            <a:solidFill>
              <a:srgbClr val="8BC944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401">
            <a:extLst>
              <a:ext uri="{FF2B5EF4-FFF2-40B4-BE49-F238E27FC236}">
                <a16:creationId xmlns:a16="http://schemas.microsoft.com/office/drawing/2014/main" id="{8CD07B16-104F-4065-88DC-645593C06AB7}"/>
              </a:ext>
            </a:extLst>
          </p:cNvPr>
          <p:cNvCxnSpPr>
            <a:cxnSpLocks/>
          </p:cNvCxnSpPr>
          <p:nvPr/>
        </p:nvCxnSpPr>
        <p:spPr>
          <a:xfrm flipV="1">
            <a:off x="6500461" y="4115324"/>
            <a:ext cx="3521" cy="1638497"/>
          </a:xfrm>
          <a:prstGeom prst="line">
            <a:avLst/>
          </a:prstGeom>
          <a:ln w="25400">
            <a:solidFill>
              <a:srgbClr val="8BC944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9">
            <a:extLst>
              <a:ext uri="{FF2B5EF4-FFF2-40B4-BE49-F238E27FC236}">
                <a16:creationId xmlns:a16="http://schemas.microsoft.com/office/drawing/2014/main" id="{43B13FFA-30FD-4034-B084-5709E9F66F4C}"/>
              </a:ext>
            </a:extLst>
          </p:cNvPr>
          <p:cNvSpPr/>
          <p:nvPr/>
        </p:nvSpPr>
        <p:spPr>
          <a:xfrm>
            <a:off x="6662008" y="3969184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Oval 10">
            <a:extLst>
              <a:ext uri="{FF2B5EF4-FFF2-40B4-BE49-F238E27FC236}">
                <a16:creationId xmlns:a16="http://schemas.microsoft.com/office/drawing/2014/main" id="{3B0589A2-6E13-4635-807D-C45C2A7CC821}"/>
              </a:ext>
            </a:extLst>
          </p:cNvPr>
          <p:cNvSpPr/>
          <p:nvPr/>
        </p:nvSpPr>
        <p:spPr>
          <a:xfrm>
            <a:off x="7098578" y="3968023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Oval 9">
            <a:extLst>
              <a:ext uri="{FF2B5EF4-FFF2-40B4-BE49-F238E27FC236}">
                <a16:creationId xmlns:a16="http://schemas.microsoft.com/office/drawing/2014/main" id="{ED782A01-D1A5-4CED-AD30-7A4DC2665648}"/>
              </a:ext>
            </a:extLst>
          </p:cNvPr>
          <p:cNvSpPr/>
          <p:nvPr/>
        </p:nvSpPr>
        <p:spPr>
          <a:xfrm>
            <a:off x="6873956" y="3969184"/>
            <a:ext cx="174624" cy="175519"/>
          </a:xfrm>
          <a:prstGeom prst="ellipse">
            <a:avLst/>
          </a:prstGeom>
          <a:solidFill>
            <a:srgbClr val="88C641"/>
          </a:solidFill>
          <a:ln>
            <a:solidFill>
              <a:srgbClr val="88C64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75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334">
            <a:extLst>
              <a:ext uri="{FF2B5EF4-FFF2-40B4-BE49-F238E27FC236}">
                <a16:creationId xmlns:a16="http://schemas.microsoft.com/office/drawing/2014/main" id="{054CE9F0-8654-4289-8667-C1007EC7291C}"/>
              </a:ext>
            </a:extLst>
          </p:cNvPr>
          <p:cNvSpPr txBox="1"/>
          <p:nvPr/>
        </p:nvSpPr>
        <p:spPr>
          <a:xfrm>
            <a:off x="616808" y="4220916"/>
            <a:ext cx="1606664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altLang="ko-KR" sz="11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03/08/2017</a:t>
            </a:r>
            <a:endParaRPr lang="ko-KR" altLang="en-US" sz="11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19">
            <a:extLst>
              <a:ext uri="{FF2B5EF4-FFF2-40B4-BE49-F238E27FC236}">
                <a16:creationId xmlns:a16="http://schemas.microsoft.com/office/drawing/2014/main" id="{317FD25E-9C87-406F-9CB9-9935706854B6}"/>
              </a:ext>
            </a:extLst>
          </p:cNvPr>
          <p:cNvSpPr txBox="1"/>
          <p:nvPr/>
        </p:nvSpPr>
        <p:spPr>
          <a:xfrm>
            <a:off x="5057523" y="4239667"/>
            <a:ext cx="9373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10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16</a:t>
            </a:r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/04/2018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19">
            <a:extLst>
              <a:ext uri="{FF2B5EF4-FFF2-40B4-BE49-F238E27FC236}">
                <a16:creationId xmlns:a16="http://schemas.microsoft.com/office/drawing/2014/main" id="{F9EBCC91-1AE6-429E-A63D-AEEA3F82AF60}"/>
              </a:ext>
            </a:extLst>
          </p:cNvPr>
          <p:cNvSpPr txBox="1"/>
          <p:nvPr/>
        </p:nvSpPr>
        <p:spPr>
          <a:xfrm>
            <a:off x="6014125" y="3634757"/>
            <a:ext cx="9373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9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rPr>
              <a:t>Não Houve</a:t>
            </a:r>
            <a:endParaRPr lang="ko-KR" altLang="en-US" sz="9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66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586486" y="3213788"/>
            <a:ext cx="3159058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2. INFORMAÇÕES SOBRE A RECUPERANDA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561067" y="1590472"/>
            <a:ext cx="4953000" cy="36819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2.1. Informações Gerais</a:t>
            </a:r>
          </a:p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2.2. Visita à sede</a:t>
            </a:r>
          </a:p>
          <a:p>
            <a:pPr>
              <a:lnSpc>
                <a:spcPct val="150000"/>
              </a:lnSpc>
            </a:pP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2.3. Impactos da </a:t>
            </a:r>
            <a:r>
              <a:rPr lang="pt-BR" sz="2200" b="1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Covid</a:t>
            </a:r>
            <a:r>
              <a:rPr lang="pt-BR" sz="220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19</a:t>
            </a:r>
          </a:p>
          <a:p>
            <a:pPr>
              <a:lnSpc>
                <a:spcPct val="150000"/>
              </a:lnSpc>
            </a:pPr>
            <a:endParaRPr lang="pt-BR" sz="2200" b="1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40917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 dirty="0"/>
              <a:t>2.1 </a:t>
            </a:r>
            <a:r>
              <a:rPr lang="en-US" dirty="0" err="1"/>
              <a:t>Informações</a:t>
            </a:r>
            <a:r>
              <a:rPr lang="en-US" dirty="0"/>
              <a:t> </a:t>
            </a:r>
            <a:r>
              <a:rPr lang="en-US" dirty="0" err="1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</a:rPr>
              <a:t>Gerais</a:t>
            </a:r>
            <a:endParaRPr lang="en-US" dirty="0"/>
          </a:p>
        </p:txBody>
      </p:sp>
      <p:sp>
        <p:nvSpPr>
          <p:cNvPr id="22" name="Shape 8711">
            <a:extLst>
              <a:ext uri="{FF2B5EF4-FFF2-40B4-BE49-F238E27FC236}">
                <a16:creationId xmlns:a16="http://schemas.microsoft.com/office/drawing/2014/main" id="{A513C745-5290-4858-9CC6-E24EDCD2988F}"/>
              </a:ext>
            </a:extLst>
          </p:cNvPr>
          <p:cNvSpPr/>
          <p:nvPr/>
        </p:nvSpPr>
        <p:spPr>
          <a:xfrm>
            <a:off x="1972642" y="1737009"/>
            <a:ext cx="6025793" cy="4261284"/>
          </a:xfrm>
          <a:prstGeom prst="roundRect">
            <a:avLst>
              <a:gd name="adj" fmla="val 3386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19069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5400" b="1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9" name="Shape 8742">
            <a:extLst>
              <a:ext uri="{FF2B5EF4-FFF2-40B4-BE49-F238E27FC236}">
                <a16:creationId xmlns:a16="http://schemas.microsoft.com/office/drawing/2014/main" id="{60D2A3F0-66DD-44FB-A540-317CFCA04AD3}"/>
              </a:ext>
            </a:extLst>
          </p:cNvPr>
          <p:cNvSpPr/>
          <p:nvPr/>
        </p:nvSpPr>
        <p:spPr>
          <a:xfrm flipV="1">
            <a:off x="3048629" y="3209886"/>
            <a:ext cx="3670635" cy="32"/>
          </a:xfrm>
          <a:prstGeom prst="line">
            <a:avLst/>
          </a:prstGeom>
          <a:noFill/>
          <a:ln w="25400" cap="flat">
            <a:solidFill>
              <a:schemeClr val="bg1">
                <a:lumMod val="95000"/>
              </a:schemeClr>
            </a:solidFill>
            <a:prstDash val="solid"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714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0" name="Shape 8723">
            <a:extLst>
              <a:ext uri="{FF2B5EF4-FFF2-40B4-BE49-F238E27FC236}">
                <a16:creationId xmlns:a16="http://schemas.microsoft.com/office/drawing/2014/main" id="{76A20E84-3233-4C02-9A51-F98136DC013E}"/>
              </a:ext>
            </a:extLst>
          </p:cNvPr>
          <p:cNvSpPr/>
          <p:nvPr/>
        </p:nvSpPr>
        <p:spPr>
          <a:xfrm>
            <a:off x="2848313" y="2176389"/>
            <a:ext cx="4071263" cy="56373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lc="http://schemas.openxmlformats.org/drawingml/2006/lockedCanvas" xmlns="" val="1"/>
            </a:ext>
          </a:extLst>
        </p:spPr>
        <p:txBody>
          <a:bodyPr wrap="square" lIns="0" tIns="0" rIns="0" bIns="0" numCol="1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pt-BR" sz="1400" b="1" dirty="0" err="1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Suplan</a:t>
            </a:r>
            <a:r>
              <a:rPr lang="pt-BR" sz="14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Laboratório de Suplementos Alimentares LTDA.</a:t>
            </a:r>
            <a:endParaRPr lang="en-US" sz="1400" b="1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</p:txBody>
      </p:sp>
      <p:sp>
        <p:nvSpPr>
          <p:cNvPr id="31" name="Shape 8713">
            <a:extLst>
              <a:ext uri="{FF2B5EF4-FFF2-40B4-BE49-F238E27FC236}">
                <a16:creationId xmlns:a16="http://schemas.microsoft.com/office/drawing/2014/main" id="{4F709ADB-9260-4CE8-BADD-A8F455735D36}"/>
              </a:ext>
            </a:extLst>
          </p:cNvPr>
          <p:cNvSpPr/>
          <p:nvPr/>
        </p:nvSpPr>
        <p:spPr>
          <a:xfrm>
            <a:off x="3048627" y="2636141"/>
            <a:ext cx="3670637" cy="5390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lc="http://schemas.openxmlformats.org/drawingml/2006/lockedCanvas" xmlns="" val="1"/>
            </a:ext>
          </a:extLst>
        </p:spPr>
        <p:txBody>
          <a:bodyPr wrap="square" lIns="0" tIns="0" rIns="0" bIns="0" numCol="1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240000"/>
              </a:lnSpc>
              <a:defRPr sz="1800"/>
            </a:pPr>
            <a:r>
              <a:rPr lang="pt-BR" sz="105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mo"/>
                <a:sym typeface="Arimo"/>
              </a:rPr>
              <a:t>CNPJ: 02.567.922/0001-00</a:t>
            </a:r>
            <a:endParaRPr sz="1051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mo"/>
              <a:sym typeface="Arimo"/>
            </a:endParaRPr>
          </a:p>
        </p:txBody>
      </p:sp>
      <p:sp>
        <p:nvSpPr>
          <p:cNvPr id="34" name="Shape 8712">
            <a:extLst>
              <a:ext uri="{FF2B5EF4-FFF2-40B4-BE49-F238E27FC236}">
                <a16:creationId xmlns:a16="http://schemas.microsoft.com/office/drawing/2014/main" id="{7A02AD72-E610-405C-B161-6FDF23026062}"/>
              </a:ext>
            </a:extLst>
          </p:cNvPr>
          <p:cNvSpPr/>
          <p:nvPr/>
        </p:nvSpPr>
        <p:spPr>
          <a:xfrm>
            <a:off x="2475914" y="3171839"/>
            <a:ext cx="5319335" cy="26129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lc="http://schemas.openxmlformats.org/drawingml/2006/lockedCanvas" xmlns="" val="1"/>
            </a:ext>
          </a:extLst>
        </p:spPr>
        <p:txBody>
          <a:bodyPr wrap="square" lIns="0" tIns="0" rIns="0" bIns="0" numCol="1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Objeto:  Fabricação de alimentos dietéticos e complementos alimentares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Diretores-administradores: Benoni  Luiz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Squizani</a:t>
            </a: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e Rosana Garcia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Fuiente</a:t>
            </a: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Squizani</a:t>
            </a: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Haller</a:t>
            </a: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- Santo Ângelo- RS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Sociedade empresária limitada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Capital Social: R$  1.000.000,00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Sócios: Benoni  Luiz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Squizani</a:t>
            </a: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 (95%) e Rosana Garcia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Fuiente</a:t>
            </a: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pt-BR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Squizani</a:t>
            </a:r>
            <a:r>
              <a:rPr lang="pt-BR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(5%)</a:t>
            </a:r>
          </a:p>
        </p:txBody>
      </p:sp>
    </p:spTree>
    <p:extLst>
      <p:ext uri="{BB962C8B-B14F-4D97-AF65-F5344CB8AC3E}">
        <p14:creationId xmlns:p14="http://schemas.microsoft.com/office/powerpoint/2010/main" val="195504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PC - Color 03 Light Green">
      <a:dk1>
        <a:srgbClr val="656D78"/>
      </a:dk1>
      <a:lt1>
        <a:srgbClr val="FFFFFF"/>
      </a:lt1>
      <a:dk2>
        <a:srgbClr val="44546A"/>
      </a:dk2>
      <a:lt2>
        <a:srgbClr val="E7E6E6"/>
      </a:lt2>
      <a:accent1>
        <a:srgbClr val="9CCC65"/>
      </a:accent1>
      <a:accent2>
        <a:srgbClr val="8BC34A"/>
      </a:accent2>
      <a:accent3>
        <a:srgbClr val="7CB342"/>
      </a:accent3>
      <a:accent4>
        <a:srgbClr val="689F38"/>
      </a:accent4>
      <a:accent5>
        <a:srgbClr val="558B2F"/>
      </a:accent5>
      <a:accent6>
        <a:srgbClr val="33691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queta RMA 4 Novo Modelo v1.potx" id="{446F59BF-EF55-4660-9235-22E2C5DE84DB}" vid="{73A2893E-DB71-43F8-874E-05718EDBB472}"/>
    </a:ext>
  </a:extLst>
</a:theme>
</file>

<file path=ppt/theme/theme3.xml><?xml version="1.0" encoding="utf-8"?>
<a:theme xmlns:a="http://schemas.openxmlformats.org/drawingml/2006/main" name="1_Office Theme">
  <a:themeElements>
    <a:clrScheme name="PC - Color 03 Light Green">
      <a:dk1>
        <a:srgbClr val="656D78"/>
      </a:dk1>
      <a:lt1>
        <a:srgbClr val="FFFFFF"/>
      </a:lt1>
      <a:dk2>
        <a:srgbClr val="44546A"/>
      </a:dk2>
      <a:lt2>
        <a:srgbClr val="E7E6E6"/>
      </a:lt2>
      <a:accent1>
        <a:srgbClr val="9CCC65"/>
      </a:accent1>
      <a:accent2>
        <a:srgbClr val="8BC34A"/>
      </a:accent2>
      <a:accent3>
        <a:srgbClr val="7CB342"/>
      </a:accent3>
      <a:accent4>
        <a:srgbClr val="689F38"/>
      </a:accent4>
      <a:accent5>
        <a:srgbClr val="558B2F"/>
      </a:accent5>
      <a:accent6>
        <a:srgbClr val="33691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queta RMA 4 Novo Modelo v1.potx" id="{446F59BF-EF55-4660-9235-22E2C5DE84DB}" vid="{73A2893E-DB71-43F8-874E-05718EDBB472}"/>
    </a:ext>
  </a:extLst>
</a:theme>
</file>

<file path=ppt/theme/theme4.xml><?xml version="1.0" encoding="utf-8"?>
<a:theme xmlns:a="http://schemas.openxmlformats.org/drawingml/2006/main" name="2_Office Theme">
  <a:themeElements>
    <a:clrScheme name="PC - Color 03 Light Green">
      <a:dk1>
        <a:srgbClr val="656D78"/>
      </a:dk1>
      <a:lt1>
        <a:srgbClr val="FFFFFF"/>
      </a:lt1>
      <a:dk2>
        <a:srgbClr val="44546A"/>
      </a:dk2>
      <a:lt2>
        <a:srgbClr val="E7E6E6"/>
      </a:lt2>
      <a:accent1>
        <a:srgbClr val="9CCC65"/>
      </a:accent1>
      <a:accent2>
        <a:srgbClr val="8BC34A"/>
      </a:accent2>
      <a:accent3>
        <a:srgbClr val="7CB342"/>
      </a:accent3>
      <a:accent4>
        <a:srgbClr val="689F38"/>
      </a:accent4>
      <a:accent5>
        <a:srgbClr val="558B2F"/>
      </a:accent5>
      <a:accent6>
        <a:srgbClr val="33691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queta RMA 4 Novo Modelo v1.potx" id="{446F59BF-EF55-4660-9235-22E2C5DE84DB}" vid="{73A2893E-DB71-43F8-874E-05718EDBB472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28182ff-5b7c-42a0-853e-d54b6befd95f">
      <Terms xmlns="http://schemas.microsoft.com/office/infopath/2007/PartnerControls"/>
    </lcf76f155ced4ddcb4097134ff3c332f>
    <TaxCatchAll xmlns="10f10aa4-5702-47bb-b7f6-1e31cf998bd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3C25E02C492E4B985EE828668EADBF" ma:contentTypeVersion="16" ma:contentTypeDescription="Create a new document." ma:contentTypeScope="" ma:versionID="f2b0fdc843d7471f455c51b38a1e7f32">
  <xsd:schema xmlns:xsd="http://www.w3.org/2001/XMLSchema" xmlns:xs="http://www.w3.org/2001/XMLSchema" xmlns:p="http://schemas.microsoft.com/office/2006/metadata/properties" xmlns:ns2="428182ff-5b7c-42a0-853e-d54b6befd95f" xmlns:ns3="10f10aa4-5702-47bb-b7f6-1e31cf998bd6" targetNamespace="http://schemas.microsoft.com/office/2006/metadata/properties" ma:root="true" ma:fieldsID="16cb20e37379de3b791980fc0309cd14" ns2:_="" ns3:_="">
    <xsd:import namespace="428182ff-5b7c-42a0-853e-d54b6befd95f"/>
    <xsd:import namespace="10f10aa4-5702-47bb-b7f6-1e31cf998b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8182ff-5b7c-42a0-853e-d54b6befd9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8cef530-b7a7-45b6-9e40-b54026029e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10aa4-5702-47bb-b7f6-1e31cf998bd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0e11f1e-42ac-4242-96d3-b0d9854f5654}" ma:internalName="TaxCatchAll" ma:showField="CatchAllData" ma:web="10f10aa4-5702-47bb-b7f6-1e31cf998b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E411A3-BCF9-49A3-8C04-17FD0895E94C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  <ds:schemaRef ds:uri="10f10aa4-5702-47bb-b7f6-1e31cf998bd6"/>
    <ds:schemaRef ds:uri="428182ff-5b7c-42a0-853e-d54b6befd95f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BF47FD3-F4B6-4C1C-AA04-2D292B4141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FC590A-E32A-4F32-BAB5-CD8E43A3EBE9}"/>
</file>

<file path=docProps/app.xml><?xml version="1.0" encoding="utf-8"?>
<Properties xmlns="http://schemas.openxmlformats.org/officeDocument/2006/extended-properties" xmlns:vt="http://schemas.openxmlformats.org/officeDocument/2006/docPropsVTypes">
  <Template>Paqueta RMA 4 Novo Modelo v2</Template>
  <TotalTime>4165</TotalTime>
  <Words>3417</Words>
  <Application>Microsoft Office PowerPoint</Application>
  <PresentationFormat>A4 Paper (210x297 mm)</PresentationFormat>
  <Paragraphs>709</Paragraphs>
  <Slides>30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Arial</vt:lpstr>
      <vt:lpstr>Calibri</vt:lpstr>
      <vt:lpstr>Calibri Light</vt:lpstr>
      <vt:lpstr>Roboto Black</vt:lpstr>
      <vt:lpstr>Source Sans Pro</vt:lpstr>
      <vt:lpstr>Source Sans Pro Light</vt:lpstr>
      <vt:lpstr>Wingdings</vt:lpstr>
      <vt:lpstr>Custom Design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Felipe Camardelli</dc:creator>
  <cp:lastModifiedBy>Daniel Kops</cp:lastModifiedBy>
  <cp:revision>88</cp:revision>
  <cp:lastPrinted>2020-06-01T12:58:59Z</cp:lastPrinted>
  <dcterms:created xsi:type="dcterms:W3CDTF">2019-11-30T16:43:25Z</dcterms:created>
  <dcterms:modified xsi:type="dcterms:W3CDTF">2021-02-09T21:12:23Z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0x010100C83C25E02C492E4B985EE828668EADBF</vt:lpwstr>
  </property>
</Properties>
</file>