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8"/>
  </p:notesMasterIdLst>
  <p:handoutMasterIdLst>
    <p:handoutMasterId r:id="rId39"/>
  </p:handoutMasterIdLst>
  <p:sldIdLst>
    <p:sldId id="1343" r:id="rId8"/>
    <p:sldId id="749" r:id="rId9"/>
    <p:sldId id="1344" r:id="rId10"/>
    <p:sldId id="1437" r:id="rId11"/>
    <p:sldId id="1402" r:id="rId12"/>
    <p:sldId id="1438" r:id="rId13"/>
    <p:sldId id="1439" r:id="rId14"/>
    <p:sldId id="1347" r:id="rId15"/>
    <p:sldId id="1338" r:id="rId16"/>
    <p:sldId id="1403" r:id="rId17"/>
    <p:sldId id="1440" r:id="rId18"/>
    <p:sldId id="1346" r:id="rId19"/>
    <p:sldId id="1441" r:id="rId20"/>
    <p:sldId id="1442" r:id="rId21"/>
    <p:sldId id="1397" r:id="rId22"/>
    <p:sldId id="1333" r:id="rId23"/>
    <p:sldId id="1350" r:id="rId24"/>
    <p:sldId id="1390" r:id="rId25"/>
    <p:sldId id="1395" r:id="rId26"/>
    <p:sldId id="1396" r:id="rId27"/>
    <p:sldId id="1443" r:id="rId28"/>
    <p:sldId id="1349" r:id="rId29"/>
    <p:sldId id="1334" r:id="rId30"/>
    <p:sldId id="1444" r:id="rId31"/>
    <p:sldId id="1445" r:id="rId32"/>
    <p:sldId id="1360" r:id="rId33"/>
    <p:sldId id="311" r:id="rId34"/>
    <p:sldId id="1378" r:id="rId35"/>
    <p:sldId id="1436" r:id="rId36"/>
    <p:sldId id="275" r:id="rId37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437"/>
            <p14:sldId id="1402"/>
            <p14:sldId id="1438"/>
            <p14:sldId id="1439"/>
            <p14:sldId id="1347"/>
            <p14:sldId id="1338"/>
            <p14:sldId id="1403"/>
            <p14:sldId id="1440"/>
            <p14:sldId id="1346"/>
            <p14:sldId id="1441"/>
            <p14:sldId id="1442"/>
            <p14:sldId id="1397"/>
            <p14:sldId id="1333"/>
            <p14:sldId id="1350"/>
            <p14:sldId id="1390"/>
            <p14:sldId id="1395"/>
            <p14:sldId id="1396"/>
            <p14:sldId id="1443"/>
            <p14:sldId id="1349"/>
            <p14:sldId id="1334"/>
            <p14:sldId id="1444"/>
            <p14:sldId id="1445"/>
            <p14:sldId id="1360"/>
            <p14:sldId id="311"/>
            <p14:sldId id="1378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5EE"/>
    <a:srgbClr val="CC3300"/>
    <a:srgbClr val="377023"/>
    <a:srgbClr val="F4C85A"/>
    <a:srgbClr val="A7A7A7"/>
    <a:srgbClr val="7CB342"/>
    <a:srgbClr val="88C641"/>
    <a:srgbClr val="8BC944"/>
    <a:srgbClr val="F9EBB9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1B3DB-5559-44F4-938C-94FDF7F39882}" v="2" dt="2021-05-18T17:24:55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9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11FADC9A-7878-440E-A3AB-7C221A0DEC64}"/>
    <pc:docChg chg="undo redo custSel addSld delSld modSld modSection">
      <pc:chgData name="Daniel Kops" userId="89bb4887-0d96-4749-a719-a73ae3625c92" providerId="ADAL" clId="{11FADC9A-7878-440E-A3AB-7C221A0DEC64}" dt="2021-03-02T22:34:01.638" v="212" actId="47"/>
      <pc:docMkLst>
        <pc:docMk/>
      </pc:docMkLst>
      <pc:sldChg chg="del">
        <pc:chgData name="Daniel Kops" userId="89bb4887-0d96-4749-a719-a73ae3625c92" providerId="ADAL" clId="{11FADC9A-7878-440E-A3AB-7C221A0DEC64}" dt="2021-03-02T22:22:25.334" v="62" actId="47"/>
        <pc:sldMkLst>
          <pc:docMk/>
          <pc:sldMk cId="660923624" sldId="1315"/>
        </pc:sldMkLst>
      </pc:sldChg>
      <pc:sldChg chg="del">
        <pc:chgData name="Daniel Kops" userId="89bb4887-0d96-4749-a719-a73ae3625c92" providerId="ADAL" clId="{11FADC9A-7878-440E-A3AB-7C221A0DEC64}" dt="2021-03-02T22:26:16.665" v="128" actId="47"/>
        <pc:sldMkLst>
          <pc:docMk/>
          <pc:sldMk cId="3275463655" sldId="1317"/>
        </pc:sldMkLst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2213664845" sldId="1321"/>
        </pc:sldMkLst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11FADC9A-7878-440E-A3AB-7C221A0DEC64}" dt="2021-03-02T22:28:01.600" v="144" actId="122"/>
        <pc:sldMkLst>
          <pc:docMk/>
          <pc:sldMk cId="3064054227" sldId="1333"/>
        </pc:sldMkLst>
        <pc:graphicFrameChg chg="modGraphic">
          <ac:chgData name="Daniel Kops" userId="89bb4887-0d96-4749-a719-a73ae3625c92" providerId="ADAL" clId="{11FADC9A-7878-440E-A3AB-7C221A0DEC64}" dt="2021-03-02T22:28:01.600" v="144" actId="122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11FADC9A-7878-440E-A3AB-7C221A0DEC64}" dt="2021-03-02T22:33:46.378" v="210"/>
        <pc:sldMkLst>
          <pc:docMk/>
          <pc:sldMk cId="3285528555" sldId="1334"/>
        </pc:sldMkLst>
        <pc:spChg chg="add mod">
          <ac:chgData name="Daniel Kops" userId="89bb4887-0d96-4749-a719-a73ae3625c92" providerId="ADAL" clId="{11FADC9A-7878-440E-A3AB-7C221A0DEC64}" dt="2021-03-02T22:33:46.378" v="210"/>
          <ac:spMkLst>
            <pc:docMk/>
            <pc:sldMk cId="3285528555" sldId="1334"/>
            <ac:spMk id="6" creationId="{15172EDE-F1EC-4C2E-A2FF-C1A622770B18}"/>
          </ac:spMkLst>
        </pc:spChg>
        <pc:spChg chg="del">
          <ac:chgData name="Daniel Kops" userId="89bb4887-0d96-4749-a719-a73ae3625c92" providerId="ADAL" clId="{11FADC9A-7878-440E-A3AB-7C221A0DEC64}" dt="2021-03-02T22:33:41.582" v="209" actId="478"/>
          <ac:spMkLst>
            <pc:docMk/>
            <pc:sldMk cId="3285528555" sldId="1334"/>
            <ac:spMk id="7" creationId="{B5F23FB8-A076-4C30-838D-1E703B5A22E6}"/>
          </ac:spMkLst>
        </pc:spChg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1487227126" sldId="1339"/>
        </pc:sldMkLst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1652522170" sldId="1342"/>
        </pc:sldMkLst>
      </pc:sldChg>
      <pc:sldChg chg="modSp mod">
        <pc:chgData name="Daniel Kops" userId="89bb4887-0d96-4749-a719-a73ae3625c92" providerId="ADAL" clId="{11FADC9A-7878-440E-A3AB-7C221A0DEC64}" dt="2021-03-02T22:19:03.761" v="13" actId="255"/>
        <pc:sldMkLst>
          <pc:docMk/>
          <pc:sldMk cId="1414790898" sldId="1343"/>
        </pc:sldMkLst>
        <pc:spChg chg="mod">
          <ac:chgData name="Daniel Kops" userId="89bb4887-0d96-4749-a719-a73ae3625c92" providerId="ADAL" clId="{11FADC9A-7878-440E-A3AB-7C221A0DEC64}" dt="2021-03-02T22:19:03.761" v="13" actId="255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11FADC9A-7878-440E-A3AB-7C221A0DEC64}" dt="2021-03-02T22:20:12.343" v="20" actId="5793"/>
        <pc:sldMkLst>
          <pc:docMk/>
          <pc:sldMk cId="409174816" sldId="1347"/>
        </pc:sldMkLst>
        <pc:spChg chg="mod">
          <ac:chgData name="Daniel Kops" userId="89bb4887-0d96-4749-a719-a73ae3625c92" providerId="ADAL" clId="{11FADC9A-7878-440E-A3AB-7C221A0DEC64}" dt="2021-03-02T22:20:12.343" v="20" actId="5793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11FADC9A-7878-440E-A3AB-7C221A0DEC64}" dt="2021-03-02T22:27:21.906" v="138" actId="20577"/>
        <pc:sldMkLst>
          <pc:docMk/>
          <pc:sldMk cId="2303788196" sldId="1350"/>
        </pc:sldMkLst>
        <pc:spChg chg="mod">
          <ac:chgData name="Daniel Kops" userId="89bb4887-0d96-4749-a719-a73ae3625c92" providerId="ADAL" clId="{11FADC9A-7878-440E-A3AB-7C221A0DEC64}" dt="2021-03-02T22:27:21.906" v="138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11FADC9A-7878-440E-A3AB-7C221A0DEC64}" dt="2021-03-02T22:27:08.594" v="135" actId="208"/>
          <ac:graphicFrameMkLst>
            <pc:docMk/>
            <pc:sldMk cId="2303788196" sldId="1350"/>
            <ac:graphicFrameMk id="4" creationId="{00000000-0000-0000-0000-000000000000}"/>
          </ac:graphicFrameMkLst>
        </pc:graphicFrameChg>
      </pc:sldChg>
      <pc:sldChg chg="del">
        <pc:chgData name="Daniel Kops" userId="89bb4887-0d96-4749-a719-a73ae3625c92" providerId="ADAL" clId="{11FADC9A-7878-440E-A3AB-7C221A0DEC64}" dt="2021-03-02T22:33:00.002" v="199" actId="47"/>
        <pc:sldMkLst>
          <pc:docMk/>
          <pc:sldMk cId="3104445173" sldId="1365"/>
        </pc:sldMkLst>
      </pc:sldChg>
      <pc:sldChg chg="del">
        <pc:chgData name="Daniel Kops" userId="89bb4887-0d96-4749-a719-a73ae3625c92" providerId="ADAL" clId="{11FADC9A-7878-440E-A3AB-7C221A0DEC64}" dt="2021-03-02T22:26:16.665" v="128" actId="47"/>
        <pc:sldMkLst>
          <pc:docMk/>
          <pc:sldMk cId="666382258" sldId="1374"/>
        </pc:sldMkLst>
      </pc:sldChg>
      <pc:sldChg chg="del">
        <pc:chgData name="Daniel Kops" userId="89bb4887-0d96-4749-a719-a73ae3625c92" providerId="ADAL" clId="{11FADC9A-7878-440E-A3AB-7C221A0DEC64}" dt="2021-03-02T22:24:02.041" v="96" actId="47"/>
        <pc:sldMkLst>
          <pc:docMk/>
          <pc:sldMk cId="613253531" sldId="1377"/>
        </pc:sldMkLst>
      </pc:sldChg>
      <pc:sldChg chg="modSp mod">
        <pc:chgData name="Daniel Kops" userId="89bb4887-0d96-4749-a719-a73ae3625c92" providerId="ADAL" clId="{11FADC9A-7878-440E-A3AB-7C221A0DEC64}" dt="2021-03-02T22:27:57.426" v="143" actId="114"/>
        <pc:sldMkLst>
          <pc:docMk/>
          <pc:sldMk cId="1747746632" sldId="1390"/>
        </pc:sldMkLst>
        <pc:graphicFrameChg chg="mod modGraphic">
          <ac:chgData name="Daniel Kops" userId="89bb4887-0d96-4749-a719-a73ae3625c92" providerId="ADAL" clId="{11FADC9A-7878-440E-A3AB-7C221A0DEC64}" dt="2021-03-02T22:27:57.426" v="143" actId="114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11FADC9A-7878-440E-A3AB-7C221A0DEC64}" dt="2021-03-02T22:28:29.780" v="151" actId="20577"/>
        <pc:sldMkLst>
          <pc:docMk/>
          <pc:sldMk cId="2218299428" sldId="1395"/>
        </pc:sldMkLst>
        <pc:spChg chg="mod">
          <ac:chgData name="Daniel Kops" userId="89bb4887-0d96-4749-a719-a73ae3625c92" providerId="ADAL" clId="{11FADC9A-7878-440E-A3AB-7C221A0DEC64}" dt="2021-03-02T22:28:29.780" v="151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11FADC9A-7878-440E-A3AB-7C221A0DEC64}" dt="2021-03-02T22:28:21.167" v="149" actId="208"/>
          <ac:graphicFrameMkLst>
            <pc:docMk/>
            <pc:sldMk cId="2218299428" sldId="1395"/>
            <ac:graphicFrameMk id="4" creationId="{00000000-0000-0000-0000-000000000000}"/>
          </ac:graphicFrameMkLst>
        </pc:graphicFrameChg>
      </pc:sldChg>
      <pc:sldChg chg="addSp modSp mod">
        <pc:chgData name="Daniel Kops" userId="89bb4887-0d96-4749-a719-a73ae3625c92" providerId="ADAL" clId="{11FADC9A-7878-440E-A3AB-7C221A0DEC64}" dt="2021-03-02T22:32:18.554" v="188" actId="20577"/>
        <pc:sldMkLst>
          <pc:docMk/>
          <pc:sldMk cId="1844770847" sldId="1396"/>
        </pc:sldMkLst>
        <pc:spChg chg="add mod">
          <ac:chgData name="Daniel Kops" userId="89bb4887-0d96-4749-a719-a73ae3625c92" providerId="ADAL" clId="{11FADC9A-7878-440E-A3AB-7C221A0DEC64}" dt="2021-03-02T22:32:18.554" v="188" actId="20577"/>
          <ac:spMkLst>
            <pc:docMk/>
            <pc:sldMk cId="1844770847" sldId="1396"/>
            <ac:spMk id="5" creationId="{300C1225-7EB4-405D-A59B-55E1EEC875DD}"/>
          </ac:spMkLst>
        </pc:spChg>
        <pc:spChg chg="mod">
          <ac:chgData name="Daniel Kops" userId="89bb4887-0d96-4749-a719-a73ae3625c92" providerId="ADAL" clId="{11FADC9A-7878-440E-A3AB-7C221A0DEC64}" dt="2021-03-02T22:28:58.567" v="159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11FADC9A-7878-440E-A3AB-7C221A0DEC64}" dt="2021-03-02T22:29:03.921" v="160" actId="1076"/>
          <ac:graphicFrameMkLst>
            <pc:docMk/>
            <pc:sldMk cId="1844770847" sldId="1396"/>
            <ac:graphicFrameMk id="2" creationId="{00000000-0000-0000-0000-000000000000}"/>
          </ac:graphicFrameMkLst>
        </pc:graphicFrameChg>
      </pc:sldChg>
      <pc:sldChg chg="del">
        <pc:chgData name="Daniel Kops" userId="89bb4887-0d96-4749-a719-a73ae3625c92" providerId="ADAL" clId="{11FADC9A-7878-440E-A3AB-7C221A0DEC64}" dt="2021-03-02T22:34:01.638" v="212" actId="47"/>
        <pc:sldMkLst>
          <pc:docMk/>
          <pc:sldMk cId="2092176235" sldId="1398"/>
        </pc:sldMkLst>
      </pc:sldChg>
      <pc:sldChg chg="del">
        <pc:chgData name="Daniel Kops" userId="89bb4887-0d96-4749-a719-a73ae3625c92" providerId="ADAL" clId="{11FADC9A-7878-440E-A3AB-7C221A0DEC64}" dt="2021-03-02T22:24:52.578" v="121" actId="47"/>
        <pc:sldMkLst>
          <pc:docMk/>
          <pc:sldMk cId="3775464995" sldId="1401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3164112878" sldId="1402"/>
        </pc:sldMkLst>
      </pc:sldChg>
      <pc:sldChg chg="modSp add mod">
        <pc:chgData name="Daniel Kops" userId="89bb4887-0d96-4749-a719-a73ae3625c92" providerId="ADAL" clId="{11FADC9A-7878-440E-A3AB-7C221A0DEC64}" dt="2021-03-02T22:24:38.331" v="112" actId="20577"/>
        <pc:sldMkLst>
          <pc:docMk/>
          <pc:sldMk cId="1206769988" sldId="1403"/>
        </pc:sldMkLst>
        <pc:spChg chg="mod">
          <ac:chgData name="Daniel Kops" userId="89bb4887-0d96-4749-a719-a73ae3625c92" providerId="ADAL" clId="{11FADC9A-7878-440E-A3AB-7C221A0DEC64}" dt="2021-03-02T22:24:38.331" v="112" actId="20577"/>
          <ac:spMkLst>
            <pc:docMk/>
            <pc:sldMk cId="1206769988" sldId="1403"/>
            <ac:spMk id="6" creationId="{2695C20E-C612-411B-81E1-E73F12112ADC}"/>
          </ac:spMkLst>
        </pc:spChg>
      </pc:sldChg>
      <pc:sldChg chg="add">
        <pc:chgData name="Daniel Kops" userId="89bb4887-0d96-4749-a719-a73ae3625c92" providerId="ADAL" clId="{11FADC9A-7878-440E-A3AB-7C221A0DEC64}" dt="2021-03-02T22:19:34.985" v="14"/>
        <pc:sldMkLst>
          <pc:docMk/>
          <pc:sldMk cId="915357410" sldId="1436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1581623443" sldId="1437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3158523366" sldId="1438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648056709" sldId="1439"/>
        </pc:sldMkLst>
      </pc:sldChg>
      <pc:sldChg chg="addSp modSp add mod">
        <pc:chgData name="Daniel Kops" userId="89bb4887-0d96-4749-a719-a73ae3625c92" providerId="ADAL" clId="{11FADC9A-7878-440E-A3AB-7C221A0DEC64}" dt="2021-03-02T22:25:27.173" v="126" actId="1076"/>
        <pc:sldMkLst>
          <pc:docMk/>
          <pc:sldMk cId="2197531783" sldId="1440"/>
        </pc:sldMkLst>
        <pc:spChg chg="mod">
          <ac:chgData name="Daniel Kops" userId="89bb4887-0d96-4749-a719-a73ae3625c92" providerId="ADAL" clId="{11FADC9A-7878-440E-A3AB-7C221A0DEC64}" dt="2021-03-02T22:24:49.118" v="120" actId="20577"/>
          <ac:spMkLst>
            <pc:docMk/>
            <pc:sldMk cId="2197531783" sldId="1440"/>
            <ac:spMk id="6" creationId="{2695C20E-C612-411B-81E1-E73F12112ADC}"/>
          </ac:spMkLst>
        </pc:spChg>
        <pc:picChg chg="add mod">
          <ac:chgData name="Daniel Kops" userId="89bb4887-0d96-4749-a719-a73ae3625c92" providerId="ADAL" clId="{11FADC9A-7878-440E-A3AB-7C221A0DEC64}" dt="2021-03-02T22:25:27.173" v="126" actId="1076"/>
          <ac:picMkLst>
            <pc:docMk/>
            <pc:sldMk cId="2197531783" sldId="1440"/>
            <ac:picMk id="5" creationId="{072B2487-8452-4B67-A5B6-24CD9C5E7BA5}"/>
          </ac:picMkLst>
        </pc:picChg>
      </pc:sldChg>
      <pc:sldChg chg="add">
        <pc:chgData name="Daniel Kops" userId="89bb4887-0d96-4749-a719-a73ae3625c92" providerId="ADAL" clId="{11FADC9A-7878-440E-A3AB-7C221A0DEC64}" dt="2021-03-02T22:26:13.829" v="127"/>
        <pc:sldMkLst>
          <pc:docMk/>
          <pc:sldMk cId="3048073264" sldId="1441"/>
        </pc:sldMkLst>
      </pc:sldChg>
      <pc:sldChg chg="add">
        <pc:chgData name="Daniel Kops" userId="89bb4887-0d96-4749-a719-a73ae3625c92" providerId="ADAL" clId="{11FADC9A-7878-440E-A3AB-7C221A0DEC64}" dt="2021-03-02T22:26:13.829" v="127"/>
        <pc:sldMkLst>
          <pc:docMk/>
          <pc:sldMk cId="2142968294" sldId="1442"/>
        </pc:sldMkLst>
      </pc:sldChg>
      <pc:sldChg chg="modSp add mod">
        <pc:chgData name="Daniel Kops" userId="89bb4887-0d96-4749-a719-a73ae3625c92" providerId="ADAL" clId="{11FADC9A-7878-440E-A3AB-7C221A0DEC64}" dt="2021-03-02T22:33:34.903" v="208" actId="113"/>
        <pc:sldMkLst>
          <pc:docMk/>
          <pc:sldMk cId="1267881696" sldId="1443"/>
        </pc:sldMkLst>
        <pc:spChg chg="mod">
          <ac:chgData name="Daniel Kops" userId="89bb4887-0d96-4749-a719-a73ae3625c92" providerId="ADAL" clId="{11FADC9A-7878-440E-A3AB-7C221A0DEC64}" dt="2021-03-02T22:33:34.903" v="208" actId="113"/>
          <ac:spMkLst>
            <pc:docMk/>
            <pc:sldMk cId="1267881696" sldId="1443"/>
            <ac:spMk id="8" creationId="{22613F70-1F95-463F-BFDB-8B15297559E4}"/>
          </ac:spMkLst>
        </pc:spChg>
      </pc:sldChg>
      <pc:sldChg chg="add">
        <pc:chgData name="Daniel Kops" userId="89bb4887-0d96-4749-a719-a73ae3625c92" providerId="ADAL" clId="{11FADC9A-7878-440E-A3AB-7C221A0DEC64}" dt="2021-03-02T22:33:59.338" v="211"/>
        <pc:sldMkLst>
          <pc:docMk/>
          <pc:sldMk cId="3493985944" sldId="1444"/>
        </pc:sldMkLst>
      </pc:sldChg>
      <pc:sldChg chg="add">
        <pc:chgData name="Daniel Kops" userId="89bb4887-0d96-4749-a719-a73ae3625c92" providerId="ADAL" clId="{11FADC9A-7878-440E-A3AB-7C221A0DEC64}" dt="2021-03-02T22:33:59.338" v="211"/>
        <pc:sldMkLst>
          <pc:docMk/>
          <pc:sldMk cId="2084708758" sldId="144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19\SUPLAN\RMA%205%20BIMESTRE%202019\Balan&#231;os%20Mirna%20SUPLAN%20RMA%205%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19\SUPLAN\RMA%205%20BIMESTRE%202019\Balan&#231;os%20Mirna%20SUPLAN%20RMA%205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SUPLAN\DOCUMENTOS%20RMA%204%20-%202020\Balan&#231;os%20Mirna%20%2014%20RMA%20Suplan%20(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SUPLAN\DOCUMENTOS%20RMA%204%20-%202020\Balan&#231;os%20Mirna%20%2014%20RMA%20Suplan%20(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C-44ED-8EDF-FC39C1A04D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C-44ED-8EDF-FC39C1A04DDE}"/>
              </c:ext>
            </c:extLst>
          </c:dPt>
          <c:dLbls>
            <c:dLbl>
              <c:idx val="1"/>
              <c:layout>
                <c:manualLayout>
                  <c:x val="0"/>
                  <c:y val="1.6635352738637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9999999999999"/>
                      <c:h val="5.86102873251867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7C-44ED-8EDF-FC39C1A04DDE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Credores!$A$2:$A$4</c:f>
              <c:strCache>
                <c:ptCount val="3"/>
                <c:pt idx="0">
                  <c:v>Classe I</c:v>
                </c:pt>
                <c:pt idx="1">
                  <c:v>Classe II</c:v>
                </c:pt>
                <c:pt idx="2">
                  <c:v>Classe IV</c:v>
                </c:pt>
              </c:strCache>
            </c:strRef>
          </c:cat>
          <c:val>
            <c:numRef>
              <c:f>Credores!$B$2:$B$4</c:f>
              <c:numCache>
                <c:formatCode>#,##0.00</c:formatCode>
                <c:ptCount val="3"/>
                <c:pt idx="0">
                  <c:v>139206.81</c:v>
                </c:pt>
                <c:pt idx="1">
                  <c:v>2110847.11</c:v>
                </c:pt>
                <c:pt idx="2">
                  <c:v>5062.74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7C-44ED-8EDF-FC39C1A04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07856"/>
        <c:axId val="203168016"/>
      </c:barChart>
      <c:catAx>
        <c:axId val="2050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203168016"/>
        <c:crosses val="autoZero"/>
        <c:auto val="1"/>
        <c:lblAlgn val="ctr"/>
        <c:lblOffset val="100"/>
        <c:noMultiLvlLbl val="0"/>
      </c:catAx>
      <c:valAx>
        <c:axId val="203168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0500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48418929191595E-2"/>
          <c:y val="0.11342592592592593"/>
          <c:w val="0.89171735431847809"/>
          <c:h val="0.847222222222222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0A-4ADE-BE34-34DA38E30A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0A-4ADE-BE34-34DA38E30A9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0A-4ADE-BE34-34DA38E30A96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0A-4ADE-BE34-34DA38E30A96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0A-4ADE-BE34-34DA38E30A96}"/>
              </c:ext>
            </c:extLst>
          </c:dPt>
          <c:dPt>
            <c:idx val="5"/>
            <c:bubble3D val="0"/>
            <c:spPr>
              <a:solidFill>
                <a:srgbClr val="12A5E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0A-4ADE-BE34-34DA38E30A96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0A-4ADE-BE34-34DA38E30A96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10A-4ADE-BE34-34DA38E30A96}"/>
              </c:ext>
            </c:extLst>
          </c:dPt>
          <c:dLbls>
            <c:dLbl>
              <c:idx val="0"/>
              <c:layout>
                <c:manualLayout>
                  <c:x val="-1.6356656441139927E-2"/>
                  <c:y val="-7.4431610766632794E-2"/>
                </c:manualLayout>
              </c:layout>
              <c:tx>
                <c:rich>
                  <a:bodyPr/>
                  <a:lstStyle/>
                  <a:p>
                    <a:fld id="{CC040EBE-4285-498A-9B1D-882804CC3006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1A5655A-7445-4F6D-91F5-118E5C87727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10263954574323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0A-4ADE-BE34-34DA38E30A96}"/>
                </c:ext>
              </c:extLst>
            </c:dLbl>
            <c:dLbl>
              <c:idx val="1"/>
              <c:layout>
                <c:manualLayout>
                  <c:x val="0.11568266813275616"/>
                  <c:y val="-1.4435786526739323E-2"/>
                </c:manualLayout>
              </c:layout>
              <c:tx>
                <c:rich>
                  <a:bodyPr/>
                  <a:lstStyle/>
                  <a:p>
                    <a:fld id="{14AFD728-EF5F-413D-A02C-37A3A49FA95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56D04B9-5569-4332-A29B-3BE6BF399789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1793868624896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0A-4ADE-BE34-34DA38E30A96}"/>
                </c:ext>
              </c:extLst>
            </c:dLbl>
            <c:dLbl>
              <c:idx val="2"/>
              <c:layout>
                <c:manualLayout>
                  <c:x val="9.9151592369376464E-3"/>
                  <c:y val="-1.7504313638977961E-2"/>
                </c:manualLayout>
              </c:layout>
              <c:tx>
                <c:rich>
                  <a:bodyPr/>
                  <a:lstStyle/>
                  <a:p>
                    <a:fld id="{64D7D33D-DE0B-4293-B2FE-81E1BB558FC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F1DBAAC-4B07-4419-AA04-CF3736C3D842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4118149548489"/>
                      <c:h val="0.19451793607147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0A-4ADE-BE34-34DA38E30A96}"/>
                </c:ext>
              </c:extLst>
            </c:dLbl>
            <c:dLbl>
              <c:idx val="3"/>
              <c:layout>
                <c:manualLayout>
                  <c:x val="-6.6092039268274751E-3"/>
                  <c:y val="2.2928074501863335E-2"/>
                </c:manualLayout>
              </c:layout>
              <c:tx>
                <c:rich>
                  <a:bodyPr/>
                  <a:lstStyle/>
                  <a:p>
                    <a:fld id="{66EF1722-DF49-4BCA-8B20-651A3217CEE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E13C826-7961-4EF9-B30F-81ADAC1948F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252899355828"/>
                      <c:h val="0.19451793607147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0A-4ADE-BE34-34DA38E30A9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6CFDE68-D179-4368-B39A-E98BC82703C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7848143-7632-49FA-BF23-2304D6897C40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0A-4ADE-BE34-34DA38E30A9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8C489B6-9BA5-498F-9D60-48B74C22F6C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8160982-AAFB-45DD-9281-63E981E93F4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0A-4ADE-BE34-34DA38E30A9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8E94E6-06BD-4EC5-B247-C0622E4B2F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AFB982A-678F-4AEB-8BD4-9A460024F9C8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0A-4ADE-BE34-34DA38E30A96}"/>
                </c:ext>
              </c:extLst>
            </c:dLbl>
            <c:dLbl>
              <c:idx val="7"/>
              <c:layout>
                <c:manualLayout>
                  <c:x val="0.16628949796467474"/>
                  <c:y val="7.5045500027575637E-3"/>
                </c:manualLayout>
              </c:layout>
              <c:tx>
                <c:rich>
                  <a:bodyPr/>
                  <a:lstStyle/>
                  <a:p>
                    <a:fld id="{42638390-67A0-4C03-A244-EEBBAC264B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AB3A900-E37E-40D3-A641-6FC70C4EDFC2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41119371458158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10A-4ADE-BE34-34DA38E30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Credores!$A$33:$A$40</c:f>
              <c:strCache>
                <c:ptCount val="8"/>
                <c:pt idx="0">
                  <c:v>Banco do Brasil</c:v>
                </c:pt>
                <c:pt idx="1">
                  <c:v>Coop. Crédito Sicredi</c:v>
                </c:pt>
                <c:pt idx="2">
                  <c:v>Paulo Buchabqui Rodrigues</c:v>
                </c:pt>
                <c:pt idx="3">
                  <c:v>Bohrer &amp; Boher Advogados</c:v>
                </c:pt>
                <c:pt idx="4">
                  <c:v>Caixa Federal</c:v>
                </c:pt>
                <c:pt idx="5">
                  <c:v>Gelcogelatinas Ltda</c:v>
                </c:pt>
                <c:pt idx="6">
                  <c:v>Milton Bonini</c:v>
                </c:pt>
                <c:pt idx="7">
                  <c:v>Demais Clientes</c:v>
                </c:pt>
              </c:strCache>
            </c:strRef>
          </c:cat>
          <c:val>
            <c:numRef>
              <c:f>Credores!$B$33:$B$40</c:f>
              <c:numCache>
                <c:formatCode>#,##0.00</c:formatCode>
                <c:ptCount val="8"/>
                <c:pt idx="0">
                  <c:v>786214.04</c:v>
                </c:pt>
                <c:pt idx="1">
                  <c:v>427239.54</c:v>
                </c:pt>
                <c:pt idx="2">
                  <c:v>419814.58</c:v>
                </c:pt>
                <c:pt idx="3">
                  <c:v>139206.81</c:v>
                </c:pt>
                <c:pt idx="4">
                  <c:v>156855.67000000001</c:v>
                </c:pt>
                <c:pt idx="5">
                  <c:v>150246</c:v>
                </c:pt>
                <c:pt idx="6">
                  <c:v>51362.43</c:v>
                </c:pt>
                <c:pt idx="7">
                  <c:v>124177.59000000032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0A-4ADE-BE34-34DA38E30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C6-4354-A4CF-4DAA15C2997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C6-4354-A4CF-4DAA15C2997B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C6-4354-A4CF-4DAA15C29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1'!$B$20:$B$23</c:f>
              <c:strCache>
                <c:ptCount val="4"/>
                <c:pt idx="0">
                  <c:v>Imbolizado</c:v>
                </c:pt>
                <c:pt idx="1">
                  <c:v>Estoques</c:v>
                </c:pt>
                <c:pt idx="2">
                  <c:v>Clientes</c:v>
                </c:pt>
                <c:pt idx="3">
                  <c:v>Estoques terceiros</c:v>
                </c:pt>
              </c:strCache>
            </c:strRef>
          </c:cat>
          <c:val>
            <c:numRef>
              <c:f>'Ativo 1'!$C$20:$C$23</c:f>
              <c:numCache>
                <c:formatCode>_("R$"* #,##0.00_);_("R$"* \(#,##0.00\);_("R$"* "-"??_);_(@_)</c:formatCode>
                <c:ptCount val="4"/>
                <c:pt idx="0">
                  <c:v>2817478.39</c:v>
                </c:pt>
                <c:pt idx="1">
                  <c:v>813115.69</c:v>
                </c:pt>
                <c:pt idx="2">
                  <c:v>764418.59</c:v>
                </c:pt>
                <c:pt idx="3">
                  <c:v>631673.36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C6-4354-A4CF-4DAA15C29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624079"/>
        <c:axId val="976613679"/>
      </c:barChart>
      <c:catAx>
        <c:axId val="97662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976613679"/>
        <c:crosses val="autoZero"/>
        <c:auto val="1"/>
        <c:lblAlgn val="ctr"/>
        <c:lblOffset val="100"/>
        <c:noMultiLvlLbl val="0"/>
      </c:catAx>
      <c:valAx>
        <c:axId val="976613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97662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46-4BE6-A579-4E400DACA74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46-4BE6-A579-4E400DACA74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46-4BE6-A579-4E400DACA7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2'!$A$21:$A$24</c:f>
              <c:strCache>
                <c:ptCount val="4"/>
                <c:pt idx="0">
                  <c:v>Empr. Financ. LP</c:v>
                </c:pt>
                <c:pt idx="1">
                  <c:v>Parcelamentos LP</c:v>
                </c:pt>
                <c:pt idx="2">
                  <c:v>Estoques terceiros</c:v>
                </c:pt>
                <c:pt idx="3">
                  <c:v>Obri. Tributárias</c:v>
                </c:pt>
              </c:strCache>
            </c:strRef>
          </c:cat>
          <c:val>
            <c:numRef>
              <c:f>'Passivo 2'!$B$21:$B$24</c:f>
              <c:numCache>
                <c:formatCode>_("R$"* #,##0.00_);_("R$"* \(#,##0.00\);_("R$"* "-"??_);_(@_)</c:formatCode>
                <c:ptCount val="4"/>
                <c:pt idx="0" formatCode="&quot;R$&quot;\ #,##0.00">
                  <c:v>2320368.4300000002</c:v>
                </c:pt>
                <c:pt idx="1">
                  <c:v>727029.94</c:v>
                </c:pt>
                <c:pt idx="2">
                  <c:v>631673.36</c:v>
                </c:pt>
                <c:pt idx="3">
                  <c:v>482962.67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46-4BE6-A579-4E400DAC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4834000"/>
        <c:axId val="1965233312"/>
      </c:barChart>
      <c:catAx>
        <c:axId val="21348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965233312"/>
        <c:crosses val="autoZero"/>
        <c:auto val="1"/>
        <c:lblAlgn val="ctr"/>
        <c:lblOffset val="100"/>
        <c:noMultiLvlLbl val="0"/>
      </c:catAx>
      <c:valAx>
        <c:axId val="1965233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213483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70" tIns="47584" rIns="95170" bIns="47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170" tIns="47584" rIns="95170" bIns="47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18/05/2021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2992583"/>
            <a:ext cx="9906000" cy="192116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Autos nº 029/1.17.0004245-1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Ação: Recuperação Judicial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2ª Vara Cível da Comarca de Santo Ângelo/RS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Recuperanda: Suplan – Laboratório de Suplementos Alimentares Ltda.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Visita</a:t>
            </a:r>
            <a:r>
              <a:rPr lang="en-US" dirty="0"/>
              <a:t> 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Sede</a:t>
            </a:r>
            <a:endParaRPr lang="en-US" dirty="0"/>
          </a:p>
        </p:txBody>
      </p:sp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EEA48C02-58E8-4451-8547-CA1CFC0F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4400" y="1930400"/>
            <a:ext cx="2733964" cy="2733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5C20E-C612-411B-81E1-E73F12112ADC}"/>
              </a:ext>
            </a:extLst>
          </p:cNvPr>
          <p:cNvSpPr/>
          <p:nvPr/>
        </p:nvSpPr>
        <p:spPr>
          <a:xfrm>
            <a:off x="539935" y="1399657"/>
            <a:ext cx="8604115" cy="567796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dia 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18 de fevereiro de 2021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Administração Judicial realizou nova reunião virtual com a Recuperanda por meio de plataforma eletrônica, de modo a inteirar-se do andamento das atividades empresariais durante os meses de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dezembro, janeiro e fevereiro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 reunião foi realizada com a representante da Recuperanda, a Sra. Elisandra. 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Inicialmente, esta Equipe Técnica sugeriu um breve follow-up das atividades, da carteira de clientes, dos prazos atualmente negociados e do faturamento da Recuperanda.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Nesse sentido, a Sra. Elisandra informou que o atual cenário do início de 2021, é semelhante ao do 3º trimestre de 2020.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Sucessivamente, informou a representante da Recuperanda o início da produção do contrato anteriormente firmado com o Laboratório Geolab, com previsão de entrega dos suplementos ao final do mês de março.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contrato firmado com o Laboratório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Geolab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complementou a Representante relatando que o “primeiro pedido” representará um incremento de R$ 300.000,00 (trezentos mil) no faturamento da Recuperanda, dividido entre os meses de fevereiro e março.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Assim, a atual carteira de clientes da Recuperada é representada somente pela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Geolab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Também, ocasionalmente há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outros clientes, como farmácias e distribuidores, no entanto, o único cliente que representa montante expressivo é o Laboratório Geolab.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Questionados por esta Administração Judicial, manifestou-se a representante da Recuperanda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planejamento estratégico para o ano de 2021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informando que o principal objetivo da Suplan é de aumentar o seu faturamento. Realizando uma comparação do resultado de exercício do ano de 2019 com o resultado de exercício do ano de 2020, observando a pandemia ocasionado pela COVID-19, o faturamento da Recuperanda sofreu apenas uma redução de 5% (cinco).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Nesse sentido, informou a representante da Recuperanda que, anteriormente à pandemia, procediam com diversas tratativas em desenvolvendo nas regiões de fronteira, e com o desenvolvimento da pandemia e o fechamento das referidas fronteiras, resultou no impedimento das negociações.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Inobstante, em que pese a impossibilidade do desenvolvimento das negociações, o resultado seguiu regular, em comparação ao resultado do exercício de 2019.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números,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faturamento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foi 5% (cinco) menor que o do exercício de 2019, entretanto, o prejuízo foi de 40% (quarenta) menor, tendo em vista a redução de despesas.</a:t>
            </a:r>
          </a:p>
        </p:txBody>
      </p:sp>
    </p:spTree>
    <p:extLst>
      <p:ext uri="{BB962C8B-B14F-4D97-AF65-F5344CB8AC3E}">
        <p14:creationId xmlns:p14="http://schemas.microsoft.com/office/powerpoint/2010/main" val="12067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Visita</a:t>
            </a:r>
            <a:r>
              <a:rPr lang="en-US" dirty="0"/>
              <a:t> 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Sede</a:t>
            </a:r>
            <a:endParaRPr lang="en-US" dirty="0"/>
          </a:p>
        </p:txBody>
      </p:sp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EEA48C02-58E8-4451-8547-CA1CFC0F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4400" y="1930400"/>
            <a:ext cx="2733964" cy="2733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5C20E-C612-411B-81E1-E73F12112ADC}"/>
              </a:ext>
            </a:extLst>
          </p:cNvPr>
          <p:cNvSpPr/>
          <p:nvPr/>
        </p:nvSpPr>
        <p:spPr>
          <a:xfrm>
            <a:off x="539935" y="1399657"/>
            <a:ext cx="8604115" cy="567796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Continuadamente, esta Administração Judicial estendeu questionamentos buscando compreender os motivos da Recuperanda ainda demonstrar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resultados negativos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sendo respondido pela representante da Recuperanda que a estrutura desenvolvida pela Suplan demanda um maior volume de vendas. De qualquer forma, buscando reverter o resultado, reduziram as despesas e o quadro funcional.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questionado por esta Administração Judicial, informou a representante que vem adimplindo com todos os seus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 dia, inclusive o parcelamento do ICMS, PIS, COFINS e INSS.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à necessidade da Recuperanda em realizar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bancários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informou sua representante que somente foi necessário realizar o desconto de duplicatas, em torno de R$ 50.000,00 (cinquenta mil) e R$ 90.000,00 (noventa mil).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Quanto ao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imobilizado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em decorrência de uma tempestade, acabou sendo danificada uma placa no laboratório, sendo coberto pela apólice da seguradora. 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tocante às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informou a representante da Recuperanda o total cumprimento de suas obrigações (água, luz, fornecedores, honorários, etc.).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Acerca do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funcional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no mês de janeiro houve a necessidade da admissão de uma nova colaboradora, tendo em vista o pedido de rescisão de outra colaborada. No mês de fevereiro, a Suplan realizará a admissão de 4 (quatro) novas colaboras, 2 (duas) delas objetivando agregar à equipe e outras 2 (duas) suprindo a rescisão de 2 (duas) outras colaboradores.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 fim, esta Administração Judicial concluiu a reunião informando a representante da Recuperanda que o cumprimento do Plano de Recuperação Judicial iniciará em breve. </a:t>
            </a:r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072B2487-8452-4B67-A5B6-24CD9C5E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3413" y="4805218"/>
            <a:ext cx="2052782" cy="20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45907" y="2743705"/>
            <a:ext cx="3750014" cy="336656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R$ 2.255.116,66.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 (6%), Classe III – Quirografários (93,7%.) e pela Classe IV – EPP/ME (0,3%).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Informações conforme edital do art. 7º da LRF.</a:t>
            </a:r>
            <a:endParaRPr lang="en-US" sz="110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1B58347-3EE7-4B2A-A721-405EE2A936A6}"/>
              </a:ext>
            </a:extLst>
          </p:cNvPr>
          <p:cNvGraphicFramePr>
            <a:graphicFrameLocks/>
          </p:cNvGraphicFramePr>
          <p:nvPr/>
        </p:nvGraphicFramePr>
        <p:xfrm>
          <a:off x="710079" y="1787236"/>
          <a:ext cx="4572000" cy="364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80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62619" y="2507465"/>
            <a:ext cx="3750014" cy="209698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está demasiadamente concentrado em dívidas contraídas junto à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Tais créditos perfazem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R$ 1.370.309,25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lado, apresentam-se os (7) principais credores no que se refere ao passivo sujeito à Recuperação Judicial.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95B5844-4D37-4881-9556-3EC3DE0A097D}"/>
              </a:ext>
            </a:extLst>
          </p:cNvPr>
          <p:cNvGraphicFramePr>
            <a:graphicFrameLocks/>
          </p:cNvGraphicFramePr>
          <p:nvPr/>
        </p:nvGraphicFramePr>
        <p:xfrm>
          <a:off x="526473" y="1734127"/>
          <a:ext cx="4618181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9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489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Ativo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 dezembro 2019 e dezembro de 2020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25002"/>
              </p:ext>
            </p:extLst>
          </p:nvPr>
        </p:nvGraphicFramePr>
        <p:xfrm>
          <a:off x="803057" y="2315500"/>
          <a:ext cx="7874003" cy="2895600"/>
        </p:xfrm>
        <a:graphic>
          <a:graphicData uri="http://schemas.openxmlformats.org/drawingml/2006/table">
            <a:tbl>
              <a:tblPr/>
              <a:tblGrid>
                <a:gridCol w="1132106">
                  <a:extLst>
                    <a:ext uri="{9D8B030D-6E8A-4147-A177-3AD203B41FA5}">
                      <a16:colId xmlns:a16="http://schemas.microsoft.com/office/drawing/2014/main" val="4058207244"/>
                    </a:ext>
                  </a:extLst>
                </a:gridCol>
                <a:gridCol w="1027457">
                  <a:extLst>
                    <a:ext uri="{9D8B030D-6E8A-4147-A177-3AD203B41FA5}">
                      <a16:colId xmlns:a16="http://schemas.microsoft.com/office/drawing/2014/main" val="2671724348"/>
                    </a:ext>
                  </a:extLst>
                </a:gridCol>
                <a:gridCol w="418594">
                  <a:extLst>
                    <a:ext uri="{9D8B030D-6E8A-4147-A177-3AD203B41FA5}">
                      <a16:colId xmlns:a16="http://schemas.microsoft.com/office/drawing/2014/main" val="1900979008"/>
                    </a:ext>
                  </a:extLst>
                </a:gridCol>
                <a:gridCol w="342486">
                  <a:extLst>
                    <a:ext uri="{9D8B030D-6E8A-4147-A177-3AD203B41FA5}">
                      <a16:colId xmlns:a16="http://schemas.microsoft.com/office/drawing/2014/main" val="4288472974"/>
                    </a:ext>
                  </a:extLst>
                </a:gridCol>
                <a:gridCol w="941836">
                  <a:extLst>
                    <a:ext uri="{9D8B030D-6E8A-4147-A177-3AD203B41FA5}">
                      <a16:colId xmlns:a16="http://schemas.microsoft.com/office/drawing/2014/main" val="1421966755"/>
                    </a:ext>
                  </a:extLst>
                </a:gridCol>
                <a:gridCol w="786449">
                  <a:extLst>
                    <a:ext uri="{9D8B030D-6E8A-4147-A177-3AD203B41FA5}">
                      <a16:colId xmlns:a16="http://schemas.microsoft.com/office/drawing/2014/main" val="354550548"/>
                    </a:ext>
                  </a:extLst>
                </a:gridCol>
                <a:gridCol w="824503">
                  <a:extLst>
                    <a:ext uri="{9D8B030D-6E8A-4147-A177-3AD203B41FA5}">
                      <a16:colId xmlns:a16="http://schemas.microsoft.com/office/drawing/2014/main" val="278245950"/>
                    </a:ext>
                  </a:extLst>
                </a:gridCol>
                <a:gridCol w="786449">
                  <a:extLst>
                    <a:ext uri="{9D8B030D-6E8A-4147-A177-3AD203B41FA5}">
                      <a16:colId xmlns:a16="http://schemas.microsoft.com/office/drawing/2014/main" val="3023737444"/>
                    </a:ext>
                  </a:extLst>
                </a:gridCol>
                <a:gridCol w="827674">
                  <a:extLst>
                    <a:ext uri="{9D8B030D-6E8A-4147-A177-3AD203B41FA5}">
                      <a16:colId xmlns:a16="http://schemas.microsoft.com/office/drawing/2014/main" val="2723063415"/>
                    </a:ext>
                  </a:extLst>
                </a:gridCol>
                <a:gridCol w="786449">
                  <a:extLst>
                    <a:ext uri="{9D8B030D-6E8A-4147-A177-3AD203B41FA5}">
                      <a16:colId xmlns:a16="http://schemas.microsoft.com/office/drawing/2014/main" val="35563592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30/11/2020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30/10/2020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174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2.586.658,48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2.664.142,54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2.650.181,81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2.587.765,13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2.676.504,25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2.530.087,89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2.463.001,02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579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63.468,12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13.582,64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83.888,89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61.727,34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87.093,04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43.810,71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77.763,79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631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764.418,59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946.438,63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901.708,39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852.997,07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994.393,47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909.650,62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911.357,99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513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128.660,18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123.586,38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133.629,88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123.213,36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129.319,95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119.512,98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110.834,82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70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60.101,43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78.059,63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56.299,52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47.093,79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52.044,42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35.379,37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32.679,79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52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132.011,25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137.635,22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143.198,04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137.220,25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5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813.115,69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744.964,84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717.720,19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705.230,31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662.779,73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660.318,92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609.422,92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779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 terceiros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631.673,36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632.289,31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631.713,83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665.492,01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613.238,42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618.217,25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583.721,46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374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3.020.492,12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3.029.473,66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3.035.017,86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3.045.076,40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3.068.222,62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3.166.814,38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3.201.749,96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72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Depósitos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63.316,67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58.854,08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50.439,14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47.124,88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27.035,64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27.035,64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16.918,10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37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9.016,89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7.563,63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7.563,63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90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2.817.478,39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2.827.601,32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2.838.145,59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2.847.945,57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2.880.462,57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2.969.749,46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3.003.508,85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86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Intangível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130.680,17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134.001,37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137.416,24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140.989,06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151.707,52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162.465,65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173.759,38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300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5.607.150,60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5.693.616,20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5.685.199,67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5.632.841,53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5.744.726,87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5.696.902,27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5.664.750,98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96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391422" y="4270355"/>
            <a:ext cx="8493974" cy="20313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a primeira constatação refere-se a relevância dos </a:t>
            </a:r>
            <a:r>
              <a:rPr lang="pt-BR" sz="105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aproximadamente 50% do ativo total da Recuperanda. Na sequência  a conta estoques que representa 15%;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ativo em 31/12/2019, quando comparado à 31/12/2020, verifica-se uma redução no saldo de clientes de 16%, em função da  diminuição das  vendas;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 ativo circulante da Recuperanda reduziu em 1%, relacionado com a diminuição do imobilizado e intangível, ocasionada pela depreciação e amortização correspondentes.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198495"/>
              </p:ext>
            </p:extLst>
          </p:nvPr>
        </p:nvGraphicFramePr>
        <p:xfrm>
          <a:off x="1315233" y="2016690"/>
          <a:ext cx="6656777" cy="206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050" b="1" dirty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 dezembro 2019 e dezembro de 2020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56719"/>
              </p:ext>
            </p:extLst>
          </p:nvPr>
        </p:nvGraphicFramePr>
        <p:xfrm>
          <a:off x="768350" y="2340260"/>
          <a:ext cx="8369300" cy="3095625"/>
        </p:xfrm>
        <a:graphic>
          <a:graphicData uri="http://schemas.openxmlformats.org/drawingml/2006/table">
            <a:tbl>
              <a:tblPr/>
              <a:tblGrid>
                <a:gridCol w="1624984">
                  <a:extLst>
                    <a:ext uri="{9D8B030D-6E8A-4147-A177-3AD203B41FA5}">
                      <a16:colId xmlns:a16="http://schemas.microsoft.com/office/drawing/2014/main" val="444574814"/>
                    </a:ext>
                  </a:extLst>
                </a:gridCol>
                <a:gridCol w="1041005">
                  <a:extLst>
                    <a:ext uri="{9D8B030D-6E8A-4147-A177-3AD203B41FA5}">
                      <a16:colId xmlns:a16="http://schemas.microsoft.com/office/drawing/2014/main" val="895850681"/>
                    </a:ext>
                  </a:extLst>
                </a:gridCol>
                <a:gridCol w="409420">
                  <a:extLst>
                    <a:ext uri="{9D8B030D-6E8A-4147-A177-3AD203B41FA5}">
                      <a16:colId xmlns:a16="http://schemas.microsoft.com/office/drawing/2014/main" val="731601313"/>
                    </a:ext>
                  </a:extLst>
                </a:gridCol>
                <a:gridCol w="431636">
                  <a:extLst>
                    <a:ext uri="{9D8B030D-6E8A-4147-A177-3AD203B41FA5}">
                      <a16:colId xmlns:a16="http://schemas.microsoft.com/office/drawing/2014/main" val="2528387160"/>
                    </a:ext>
                  </a:extLst>
                </a:gridCol>
                <a:gridCol w="812492">
                  <a:extLst>
                    <a:ext uri="{9D8B030D-6E8A-4147-A177-3AD203B41FA5}">
                      <a16:colId xmlns:a16="http://schemas.microsoft.com/office/drawing/2014/main" val="825701379"/>
                    </a:ext>
                  </a:extLst>
                </a:gridCol>
                <a:gridCol w="901358">
                  <a:extLst>
                    <a:ext uri="{9D8B030D-6E8A-4147-A177-3AD203B41FA5}">
                      <a16:colId xmlns:a16="http://schemas.microsoft.com/office/drawing/2014/main" val="446940406"/>
                    </a:ext>
                  </a:extLst>
                </a:gridCol>
                <a:gridCol w="812492">
                  <a:extLst>
                    <a:ext uri="{9D8B030D-6E8A-4147-A177-3AD203B41FA5}">
                      <a16:colId xmlns:a16="http://schemas.microsoft.com/office/drawing/2014/main" val="1120956925"/>
                    </a:ext>
                  </a:extLst>
                </a:gridCol>
                <a:gridCol w="787101">
                  <a:extLst>
                    <a:ext uri="{9D8B030D-6E8A-4147-A177-3AD203B41FA5}">
                      <a16:colId xmlns:a16="http://schemas.microsoft.com/office/drawing/2014/main" val="3868890890"/>
                    </a:ext>
                  </a:extLst>
                </a:gridCol>
                <a:gridCol w="761711">
                  <a:extLst>
                    <a:ext uri="{9D8B030D-6E8A-4147-A177-3AD203B41FA5}">
                      <a16:colId xmlns:a16="http://schemas.microsoft.com/office/drawing/2014/main" val="365532390"/>
                    </a:ext>
                  </a:extLst>
                </a:gridCol>
                <a:gridCol w="787101">
                  <a:extLst>
                    <a:ext uri="{9D8B030D-6E8A-4147-A177-3AD203B41FA5}">
                      <a16:colId xmlns:a16="http://schemas.microsoft.com/office/drawing/2014/main" val="107403576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30/11/2020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30/10/2020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6679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1.756.787,06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1.733.696,93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1.716.726,18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1.706.572,91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1.735.502,98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1.759.416,61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1.602.969,88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479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172.790,64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185.711,26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216.733,45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158.964,92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206.368,29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289.057,83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180.166,95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909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312.748,12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383.338,23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338.707,26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362.109,77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296.645,48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299.027,49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330.959,88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935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482.962,97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386.406,32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378.233,09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409.407,07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462.753,45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437.995,36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370.816,94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75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141.537,31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132.640,02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123.508,88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89.384,63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143.980,36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105.192,22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120.811,39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47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 de terceiros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631.673,36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632.289,31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631.713,83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665.492,01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613.238,42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618.217,25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583.721,46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774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15.074,66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13.311,79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27.829,67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21.214,51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12.516,98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9.926,46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16.493,26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9047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3.047.398,37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3.110.447,68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3.124.758,41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3.068.157,29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3.057.761,12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3.041.574,48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2.979.383,64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376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2.320.368,43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2.332.919,60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2.345.519,00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2.389.168,54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2.395.255,80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2.395.255,80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2.395.255,80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02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727.029,94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777.528,08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779.239,41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678.988,75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662.505,32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646.318,68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584.127,84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137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802.965,17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849.471,59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843.715,08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858.111,33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871.559,62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895.911,18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1.082.397,46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45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58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84.909,44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84.909,44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84.909,44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84.909,44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84.909,44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83.572,82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82.397,46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848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-281.944,27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-235.437,85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-241.194,36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-226.798,11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-213.349,82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-187.661,64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9249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5.607.150,60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5.693.616,20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5.685.199,67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5.632.841,53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5.664.823,72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5.696.902,27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5.664.750,98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39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443345" y="4477608"/>
            <a:ext cx="8839199" cy="20313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dívida da Recuperanda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empréstimos contraídos junto a instituições financeiras. Pessoas físicas  e fornecedores sujeitos a recuperação judicial,  que importam em R$  2.320.368,43 representam  48% do total das obrigações da Recuperanda;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Circulante em dezembro de 2020, aumentou em 10%, quando comparado a dezembro de 2019, principalmente pelo crescimento das pelo aumento nos tributos e encargos e de empréstimos em função do desconto de títulos;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Não Circulante teve crescimento de  2% no mesmo período, principalmente relacionado com o aumento do valor dos parcelamentos tributários de longo prazo, visto que quando a Recuperanda não consegue pagar os tributos correntes recorre a parcelamentos.</a:t>
            </a: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26880"/>
              </p:ext>
            </p:extLst>
          </p:nvPr>
        </p:nvGraphicFramePr>
        <p:xfrm>
          <a:off x="1427967" y="2057400"/>
          <a:ext cx="7302674" cy="212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endParaRPr lang="pt-BR" sz="105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5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</a:t>
            </a:r>
            <a:r>
              <a:rPr lang="pt-BR" sz="9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. Introdução.................................................................................. 3</a:t>
            </a:r>
            <a:endParaRPr lang="en-US" sz="9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9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9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 .......................................................... 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 Visita à Sede........................................................................ 10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 Impactos do corona vírus.................................................12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9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 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  <a:endParaRPr lang="pt-BR" sz="9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9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 </a:t>
            </a:r>
            <a:r>
              <a:rPr lang="en-US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19</a:t>
            </a:r>
            <a:endParaRPr lang="pt-BR" sz="9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9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9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........................................................... 23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9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26</a:t>
            </a: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250928"/>
            <a:ext cx="8122919" cy="30918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2020.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15437"/>
              </p:ext>
            </p:extLst>
          </p:nvPr>
        </p:nvGraphicFramePr>
        <p:xfrm>
          <a:off x="1022350" y="2252662"/>
          <a:ext cx="7861299" cy="2352675"/>
        </p:xfrm>
        <a:graphic>
          <a:graphicData uri="http://schemas.openxmlformats.org/drawingml/2006/table">
            <a:tbl>
              <a:tblPr/>
              <a:tblGrid>
                <a:gridCol w="2068429">
                  <a:extLst>
                    <a:ext uri="{9D8B030D-6E8A-4147-A177-3AD203B41FA5}">
                      <a16:colId xmlns:a16="http://schemas.microsoft.com/office/drawing/2014/main" val="1147641763"/>
                    </a:ext>
                  </a:extLst>
                </a:gridCol>
                <a:gridCol w="828006">
                  <a:extLst>
                    <a:ext uri="{9D8B030D-6E8A-4147-A177-3AD203B41FA5}">
                      <a16:colId xmlns:a16="http://schemas.microsoft.com/office/drawing/2014/main" val="4068800464"/>
                    </a:ext>
                  </a:extLst>
                </a:gridCol>
                <a:gridCol w="329933">
                  <a:extLst>
                    <a:ext uri="{9D8B030D-6E8A-4147-A177-3AD203B41FA5}">
                      <a16:colId xmlns:a16="http://schemas.microsoft.com/office/drawing/2014/main" val="2080724356"/>
                    </a:ext>
                  </a:extLst>
                </a:gridCol>
                <a:gridCol w="761385">
                  <a:extLst>
                    <a:ext uri="{9D8B030D-6E8A-4147-A177-3AD203B41FA5}">
                      <a16:colId xmlns:a16="http://schemas.microsoft.com/office/drawing/2014/main" val="1825039649"/>
                    </a:ext>
                  </a:extLst>
                </a:gridCol>
                <a:gridCol w="406072">
                  <a:extLst>
                    <a:ext uri="{9D8B030D-6E8A-4147-A177-3AD203B41FA5}">
                      <a16:colId xmlns:a16="http://schemas.microsoft.com/office/drawing/2014/main" val="1665051949"/>
                    </a:ext>
                  </a:extLst>
                </a:gridCol>
                <a:gridCol w="786764">
                  <a:extLst>
                    <a:ext uri="{9D8B030D-6E8A-4147-A177-3AD203B41FA5}">
                      <a16:colId xmlns:a16="http://schemas.microsoft.com/office/drawing/2014/main" val="1848591098"/>
                    </a:ext>
                  </a:extLst>
                </a:gridCol>
                <a:gridCol w="409244">
                  <a:extLst>
                    <a:ext uri="{9D8B030D-6E8A-4147-A177-3AD203B41FA5}">
                      <a16:colId xmlns:a16="http://schemas.microsoft.com/office/drawing/2014/main" val="674002305"/>
                    </a:ext>
                  </a:extLst>
                </a:gridCol>
                <a:gridCol w="774075">
                  <a:extLst>
                    <a:ext uri="{9D8B030D-6E8A-4147-A177-3AD203B41FA5}">
                      <a16:colId xmlns:a16="http://schemas.microsoft.com/office/drawing/2014/main" val="957511306"/>
                    </a:ext>
                  </a:extLst>
                </a:gridCol>
                <a:gridCol w="406072">
                  <a:extLst>
                    <a:ext uri="{9D8B030D-6E8A-4147-A177-3AD203B41FA5}">
                      <a16:colId xmlns:a16="http://schemas.microsoft.com/office/drawing/2014/main" val="4057909019"/>
                    </a:ext>
                  </a:extLst>
                </a:gridCol>
                <a:gridCol w="723316">
                  <a:extLst>
                    <a:ext uri="{9D8B030D-6E8A-4147-A177-3AD203B41FA5}">
                      <a16:colId xmlns:a16="http://schemas.microsoft.com/office/drawing/2014/main" val="4083119041"/>
                    </a:ext>
                  </a:extLst>
                </a:gridCol>
                <a:gridCol w="368003">
                  <a:extLst>
                    <a:ext uri="{9D8B030D-6E8A-4147-A177-3AD203B41FA5}">
                      <a16:colId xmlns:a16="http://schemas.microsoft.com/office/drawing/2014/main" val="358202093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Ano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966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4.527.603,29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1.152.103,42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1.248.435,78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1.165.411,97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961.652,12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2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-953.196,56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-245.341,68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-257.832,37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-235.098,80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-214.780,63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121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3.574.406,73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906.761,74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990.603,41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930.313,17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746.871,49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4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-2.023.614,72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-499.578,86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-589.722,59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-451.308,80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-483.004,47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66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1.550.792,01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407.182,88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400.880,82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479.004,37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263.867,02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593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-1.832.735,70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-462.328,46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-494.232,26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-403.109,84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-447.824,85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01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-1.689.101,54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-410.113,31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-456.390,10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-386.710,34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-410.647,50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56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5.150,24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3.246,77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935,00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7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-159.193,53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-53.691,22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-46.861,18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-17.637,20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-41.003,93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861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10.409,13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1.476,07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5.772,25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302,70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2.858,11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797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-281.943,69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-55.145,58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-93.351,44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75.894,53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-183.957,83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5459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00C1225-7EB4-405D-A59B-55E1EEC875DD}"/>
              </a:ext>
            </a:extLst>
          </p:cNvPr>
          <p:cNvSpPr/>
          <p:nvPr/>
        </p:nvSpPr>
        <p:spPr>
          <a:xfrm>
            <a:off x="731012" y="6037707"/>
            <a:ext cx="7952018" cy="26558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Valores em percentual (%.)</a:t>
            </a:r>
          </a:p>
        </p:txBody>
      </p:sp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0079" y="1798859"/>
            <a:ext cx="4156436" cy="4890057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ano de 2020, reduziu 5% quando comparado ao  ano de 2019, considerando a pandemia, não foi uma queda elevada;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da Mercadoria Vendida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médio de 2020 foi de 57%,  tendo a empresa  variações. A margem bruta média é de 58%;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as despesas apresentadas pela Empresa, que representa, 47% da receita líquida. As despesas administrativas são elevadas se considerarmos a geração de lucro da Recuperanda, segundo a gestão, isso ocorre porque ainda está atuando abaixo da sua capacidade produtiva, mas com a Geolab isso provavelmente será revertido;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analisado, a Recuperanda apurou um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contábil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R$ 281.943,19, o que não é interessante para Recuperanda, que em breve inicia os pagamentos do plano. Porém se considerarmos o ano de 2019, o prejuízo foi de R$ 466.337,50, ou seja, tem-se uma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40%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E28D5C1-A7B1-41A0-AA17-15A8EB8725C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H="1">
            <a:off x="5151195" y="2510082"/>
            <a:ext cx="4044726" cy="2705864"/>
            <a:chOff x="1630" y="1324"/>
            <a:chExt cx="3737" cy="25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3E927-80C7-4CE3-BA96-2E10589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9E3F4F-11C1-4BFB-A1E8-AE163EEB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CFF654-7C57-484F-A337-6B456A5F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EC08BF9-155D-4675-BB84-3C50CD6E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3D59B85-ACE9-4474-9487-1DA5C378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41A94EC-4CB3-4F77-82F6-2FEAC08B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799643F-C121-4A38-AD1B-5FD7A877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F0DC210-4A85-4832-A280-63D29A7E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92CF5B6-476C-4561-8DE7-6E433619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DFFE70B-4F01-4D43-A09E-56DC941F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254A14D-1102-4B70-A9FE-B4CB569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A5F3FCF-CED9-4951-A67C-135BADC1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8A708F9-98EF-44A4-BABD-5AD9EC1A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C7B872D-E21A-4BB0-BBD5-B76BA0EF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475898D-0074-4211-9367-C5F3C4B5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11D0ACC-DDEF-4AD2-9666-BFB1F925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8B1AFDF-AAA0-41E6-9A44-87B4318F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1549E72-9873-4C24-9725-2EEC4432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313D27D-53D2-49F5-824C-810D7F9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039C3D7-9E99-458E-8E11-C63AB9A1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6AF68B28-8DD2-4E56-9C79-BCB7DB9F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40C906A-013F-42D6-B845-F959F8B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12678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1470115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 sz="2200" b="1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sz="2200" b="1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5.2. Cumprimento do Plano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172EDE-F1EC-4C2E-A2FF-C1A622770B18}"/>
              </a:ext>
            </a:extLst>
          </p:cNvPr>
          <p:cNvSpPr/>
          <p:nvPr/>
        </p:nvSpPr>
        <p:spPr>
          <a:xfrm>
            <a:off x="4814900" y="1885732"/>
            <a:ext cx="4224784" cy="370146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informado pelos representantes da Recuperanda e ratificado através dos registros fotográficos encaminhados por estes, verifica-se que as atividades da Empresa estão sendo desempenhadas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  <a:endParaRPr lang="pt-BR" sz="1050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Cumprimento</a:t>
            </a:r>
            <a:r>
              <a:rPr lang="en-US" dirty="0"/>
              <a:t> do Plano – </a:t>
            </a:r>
            <a:r>
              <a:rPr lang="en-US" sz="20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Condições</a:t>
            </a:r>
            <a:r>
              <a:rPr lang="en-US" sz="20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0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Pagamento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F24A9-75FB-4584-ABB7-6C7180CA2AC7}"/>
              </a:ext>
            </a:extLst>
          </p:cNvPr>
          <p:cNvSpPr/>
          <p:nvPr/>
        </p:nvSpPr>
        <p:spPr>
          <a:xfrm>
            <a:off x="539935" y="1399657"/>
            <a:ext cx="8604115" cy="438222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lvl="0" indent="352425">
              <a:lnSpc>
                <a:spcPct val="150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Credores Classe I – Trabalhista</a:t>
            </a:r>
          </a:p>
          <a:p>
            <a:pPr lvl="0" indent="352425">
              <a:lnSpc>
                <a:spcPct val="150000"/>
              </a:lnSpc>
            </a:pP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lvl="0" indent="352425">
              <a:lnSpc>
                <a:spcPct val="150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Os créditos derivados da legislação do trabalho e decorrentes de acidentes do trabalho ou equiparados serão pagos na integralidade. Não haverá incidência de encargos e a amortização será em 6 (seis) parcelas, iniciando-se em 180 (cento e oitenta) dias após </a:t>
            </a:r>
            <a:r>
              <a:rPr lang="pt-BR" sz="1100" b="1" u="sng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julgado</a:t>
            </a: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</a:t>
            </a: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conceder a Recuperação Judicial</a:t>
            </a: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com o vencimento mensal das cinco parcelas subsequentes.</a:t>
            </a:r>
            <a:endParaRPr lang="pt-BR" sz="1100" b="1" kern="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>
              <a:lnSpc>
                <a:spcPct val="150000"/>
              </a:lnSpc>
            </a:pP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>
              <a:lnSpc>
                <a:spcPct val="150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III –  Quirografário</a:t>
            </a:r>
          </a:p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      Os créditos quirografários terão 60% de deságio e contarão com prazo de carência de 30 (trinta) meses após o </a:t>
            </a:r>
            <a:r>
              <a:rPr lang="pt-BR" sz="1100" b="1" u="sng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julgado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 que concedeu a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Após, os pagamentos ocorrerão através de 84 (oitenta e quatro) parcelas contadas do término do período de carência. 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      </a:t>
            </a:r>
          </a:p>
          <a:p>
            <a:pPr indent="44291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amortização ocorrerá em parcelas semestrais, pagas no último dia de cada semestre. A incidência de encargos será pela taxa referencial (TR) acrescida de juros de 1% ao ano, sem capitalização. Os encargos serão pagos junto com a parcela principal após o período de carência. </a:t>
            </a:r>
          </a:p>
          <a:p>
            <a:pPr algn="just">
              <a:lnSpc>
                <a:spcPct val="150000"/>
              </a:lnSpc>
            </a:pP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IV –  Microempresa e Empresa de Pequeno Porte</a:t>
            </a:r>
          </a:p>
          <a:p>
            <a:pPr indent="53340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53340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créditos da classe IV serão pagos na integralidade. Não haverá incidência de encargos e a amortização será em parcela única a vencer 180 dias após o </a:t>
            </a:r>
            <a:r>
              <a:rPr lang="pt-BR" sz="1100" b="1" u="sng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julgado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 de concessão da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9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Cumprimento</a:t>
            </a:r>
            <a:r>
              <a:rPr lang="en-US" dirty="0"/>
              <a:t> do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Plano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710079" y="1990152"/>
            <a:ext cx="4224784" cy="346005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destacado na página 23 do presente relatório, o início do pagamento das Classes I, III e IV está condicionado ao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em julgado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 de concessão da Recuperação Judicial, que ocorrera no dia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09 de outubro de 2020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Deste modo, conclui-se que, embora ainda não tenha ocorrido o pagamento a nenhum credor, a Recuperanda está em cumprimento em relação ao Plano de Recuperação Judicial aprovado em Assembléia-Geral de Credores realizada em </a:t>
            </a:r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 de </a:t>
            </a:r>
            <a:r>
              <a:rPr lang="en-US" altLang="ko-KR" sz="105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</a:t>
            </a:r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2019.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Cumpre ressaltar que os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pagamentos deverão se iniciar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nas seguintes datas: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- 07/04/2021</a:t>
            </a: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III - 28/03/2023</a:t>
            </a: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IV - 07/04/2021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3662" y="1856509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7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34090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29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804757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67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329781" y="651142"/>
            <a:ext cx="694475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desta auxiliar do Juízo: </a:t>
            </a:r>
          </a:p>
          <a:p>
            <a:pPr indent="156898" algn="just" defTabSz="15689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149288" y="2916613"/>
            <a:ext cx="291720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4455218" y="2977129"/>
            <a:ext cx="313372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Matheus Martins Costa Mombach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Advogado corresponsável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105.658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296356" y="4930727"/>
            <a:ext cx="267398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88" y="3937628"/>
            <a:ext cx="968632" cy="96863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39" y="1984494"/>
            <a:ext cx="968632" cy="968199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3926201" y="4955194"/>
            <a:ext cx="190746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228155" y="4930727"/>
            <a:ext cx="193433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651" y="3921661"/>
            <a:ext cx="1000569" cy="1000569"/>
          </a:xfrm>
          <a:prstGeom prst="ellipse">
            <a:avLst/>
          </a:prstGeom>
        </p:spPr>
      </p:pic>
      <p:pic>
        <p:nvPicPr>
          <p:cNvPr id="14" name="Imagem 26">
            <a:extLst>
              <a:ext uri="{FF2B5EF4-FFF2-40B4-BE49-F238E27FC236}">
                <a16:creationId xmlns:a16="http://schemas.microsoft.com/office/drawing/2014/main" id="{2FBF5322-595D-4978-ADE2-9B292D66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5869" y="2008497"/>
            <a:ext cx="968632" cy="968632"/>
          </a:xfrm>
          <a:prstGeom prst="ellipse">
            <a:avLst/>
          </a:prstGeom>
        </p:spPr>
      </p:pic>
      <p:pic>
        <p:nvPicPr>
          <p:cNvPr id="15" name="Imagem 32">
            <a:extLst>
              <a:ext uri="{FF2B5EF4-FFF2-40B4-BE49-F238E27FC236}">
                <a16:creationId xmlns:a16="http://schemas.microsoft.com/office/drawing/2014/main" id="{92802F30-E5DA-4EDF-B559-A8D9B83042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57239" y="3954625"/>
            <a:ext cx="999473" cy="10005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495461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Primeiramente, cumpre referir as premissas nas quais foram baseadas nosso trabalho bem como destacar alguns pontos que julgamos pertinentes para uma melhor compreensão do trabalho desenvolvido.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SUPLAN – LABORATORIO DE SUPLEMENTOS ALIMENTARES LTDA. fornecidas por seus administradores e; (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conduzimos discussões com membros integrantes da administração da SUPLAN – LABORATORIO DE SUPLEMENTOS ALIMENTARES LTDA.. sobre os negócios e as operações da referida sociedade.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Nenhum dos profissionais que participaram em algum momento da elaboração deste relatório têm qualquer interesse financeiro na Sociedade ou qualquer relação com quaisquer das partes envolvidas, o que caracteriza nossa independência em relação ao presente trabalho.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da SUPLAN – LABORATORIO DE SUPLEMENTOS ALIMENTARES LTDA. e seus sócios não impuseram qualquer restrição a: (i) obter todas as informações solicitadas para produzir este Relatório e chegar às conclusões aqui contidas; e (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chegar de forma independente às conclusões contidas.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Este relatório e as opiniões aqui contidas tem a finalidade de informar a todos os interessados no presente processo, observando o fato de que qualquer usuário deste relatório deve estar ciente das condições que nortearam este trabalho.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Exceto quando expressamente mencionado, os valores indicados neste relatório estão expressos em R$ (Reais).</a:t>
            </a:r>
          </a:p>
        </p:txBody>
      </p:sp>
    </p:spTree>
    <p:extLst>
      <p:ext uri="{BB962C8B-B14F-4D97-AF65-F5344CB8AC3E}">
        <p14:creationId xmlns:p14="http://schemas.microsoft.com/office/powerpoint/2010/main" val="15816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495461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Trata-se de Recuperação Judicial requerida em 03/08/2017, com o deferimento do seu processamento em 04/09/2017.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edital do art. 52, § 1º, da Lei nº 11.101/2005 (LRF), foi publicado em 27/09/2017. Encerrada a fase de verificação de créditos, a Administração Judicial apresentou a relação de credores do art. 7º, § 2º, da LRF. 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 edital conjunto contendo o aviso de recebimento do plano de recuperação (art. 53, parágrafo único, da LRF) e a relação de credores elaborada pela Administração Judicial (art. 7º, § 2º, da LRF), foi publicado em 03/04/2018.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objeções apresentadas, foi convocada a assembleia-geral de credores. Instalada em 2ª convocação e suspensa em duas oportunidades, foi encerrada com a aprovação do plano de recuperação em 29/01/2019.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Recuperação Judicial foi concedida em 23/09/2019, dando início ao cumprimento do plano de recuperação previsto no art. 61, da LRF. Dessa forma, o encerramento do procedimento está previsto para 23/09/2021.</a:t>
            </a: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o atual estágio do feito.</a:t>
            </a:r>
          </a:p>
        </p:txBody>
      </p:sp>
    </p:spTree>
    <p:extLst>
      <p:ext uri="{BB962C8B-B14F-4D97-AF65-F5344CB8AC3E}">
        <p14:creationId xmlns:p14="http://schemas.microsoft.com/office/powerpoint/2010/main" val="31641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</p:cNvCxnSpPr>
          <p:nvPr/>
        </p:nvCxnSpPr>
        <p:spPr>
          <a:xfrm flipH="1" flipV="1">
            <a:off x="4407193" y="2382701"/>
            <a:ext cx="2868" cy="1472580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110100"/>
            <a:ext cx="0" cy="1462500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85230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85230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220916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04/09/2017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84682" y="4103922"/>
            <a:ext cx="1" cy="1487449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54507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0148" y="3131985"/>
            <a:ext cx="1424514" cy="2299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54507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53892" y="4111948"/>
            <a:ext cx="0" cy="1479423"/>
          </a:xfrm>
          <a:prstGeom prst="line">
            <a:avLst/>
          </a:prstGeom>
          <a:ln w="25400">
            <a:solidFill>
              <a:srgbClr val="8BC9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rgbClr val="8BC9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23630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23/09/2019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6"/>
            <a:ext cx="7650041" cy="447174"/>
            <a:chOff x="940256" y="3599570"/>
            <a:chExt cx="9463719" cy="550366"/>
          </a:xfrm>
          <a:solidFill>
            <a:srgbClr val="88C64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70"/>
              <a:ext cx="704829" cy="550366"/>
              <a:chOff x="5605214" y="4422832"/>
              <a:chExt cx="704828" cy="55036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C2C2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8013491" y="3759181"/>
              <a:ext cx="368425" cy="368425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335">
            <a:extLst>
              <a:ext uri="{FF2B5EF4-FFF2-40B4-BE49-F238E27FC236}">
                <a16:creationId xmlns:a16="http://schemas.microsoft.com/office/drawing/2014/main" id="{02A93FD5-8B52-474C-A35B-F1AA2F072930}"/>
              </a:ext>
            </a:extLst>
          </p:cNvPr>
          <p:cNvSpPr txBox="1"/>
          <p:nvPr/>
        </p:nvSpPr>
        <p:spPr>
          <a:xfrm>
            <a:off x="3090943" y="3592108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755DB642-361F-45D8-BA2E-E11652A13FC0}"/>
              </a:ext>
            </a:extLst>
          </p:cNvPr>
          <p:cNvSpPr/>
          <p:nvPr/>
        </p:nvSpPr>
        <p:spPr>
          <a:xfrm>
            <a:off x="6864425" y="3924084"/>
            <a:ext cx="174624" cy="175520"/>
          </a:xfrm>
          <a:prstGeom prst="ellipse">
            <a:avLst/>
          </a:prstGeom>
          <a:solidFill>
            <a:srgbClr val="88C64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9">
            <a:extLst>
              <a:ext uri="{FF2B5EF4-FFF2-40B4-BE49-F238E27FC236}">
                <a16:creationId xmlns:a16="http://schemas.microsoft.com/office/drawing/2014/main" id="{F581328F-1C90-4EF3-9B51-9FA2CA696CB7}"/>
              </a:ext>
            </a:extLst>
          </p:cNvPr>
          <p:cNvSpPr/>
          <p:nvPr/>
        </p:nvSpPr>
        <p:spPr>
          <a:xfrm>
            <a:off x="7075439" y="3924084"/>
            <a:ext cx="174624" cy="175520"/>
          </a:xfrm>
          <a:prstGeom prst="ellipse">
            <a:avLst/>
          </a:prstGeom>
          <a:solidFill>
            <a:srgbClr val="88C64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31">
            <a:extLst>
              <a:ext uri="{FF2B5EF4-FFF2-40B4-BE49-F238E27FC236}">
                <a16:creationId xmlns:a16="http://schemas.microsoft.com/office/drawing/2014/main" id="{C3B2E47C-2FF6-45E1-99DF-C656168D2028}"/>
              </a:ext>
            </a:extLst>
          </p:cNvPr>
          <p:cNvSpPr/>
          <p:nvPr/>
        </p:nvSpPr>
        <p:spPr>
          <a:xfrm>
            <a:off x="3488960" y="3855246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1">
            <a:extLst>
              <a:ext uri="{FF2B5EF4-FFF2-40B4-BE49-F238E27FC236}">
                <a16:creationId xmlns:a16="http://schemas.microsoft.com/office/drawing/2014/main" id="{FB4865A4-2919-41E8-A54D-9483C4D8C3AC}"/>
              </a:ext>
            </a:extLst>
          </p:cNvPr>
          <p:cNvSpPr/>
          <p:nvPr/>
        </p:nvSpPr>
        <p:spPr>
          <a:xfrm>
            <a:off x="4253445" y="3860080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8A49880D-2392-4102-95A0-50C9BD3D1DA4}"/>
              </a:ext>
            </a:extLst>
          </p:cNvPr>
          <p:cNvSpPr/>
          <p:nvPr/>
        </p:nvSpPr>
        <p:spPr>
          <a:xfrm>
            <a:off x="4598677" y="3938154"/>
            <a:ext cx="174624" cy="175520"/>
          </a:xfrm>
          <a:prstGeom prst="ellipse">
            <a:avLst/>
          </a:prstGeom>
          <a:solidFill>
            <a:srgbClr val="84C23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8">
            <a:extLst>
              <a:ext uri="{FF2B5EF4-FFF2-40B4-BE49-F238E27FC236}">
                <a16:creationId xmlns:a16="http://schemas.microsoft.com/office/drawing/2014/main" id="{0D946481-6229-4D82-8D60-65D2FB9527A0}"/>
              </a:ext>
            </a:extLst>
          </p:cNvPr>
          <p:cNvSpPr/>
          <p:nvPr/>
        </p:nvSpPr>
        <p:spPr>
          <a:xfrm>
            <a:off x="4820702" y="3938154"/>
            <a:ext cx="174624" cy="175520"/>
          </a:xfrm>
          <a:prstGeom prst="ellipse">
            <a:avLst/>
          </a:prstGeom>
          <a:solidFill>
            <a:srgbClr val="84C23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335">
            <a:extLst>
              <a:ext uri="{FF2B5EF4-FFF2-40B4-BE49-F238E27FC236}">
                <a16:creationId xmlns:a16="http://schemas.microsoft.com/office/drawing/2014/main" id="{30A64BDE-286C-4B00-9807-9D9871FA1FDA}"/>
              </a:ext>
            </a:extLst>
          </p:cNvPr>
          <p:cNvSpPr txBox="1"/>
          <p:nvPr/>
        </p:nvSpPr>
        <p:spPr>
          <a:xfrm>
            <a:off x="4579773" y="3547563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03/05/2018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335">
            <a:extLst>
              <a:ext uri="{FF2B5EF4-FFF2-40B4-BE49-F238E27FC236}">
                <a16:creationId xmlns:a16="http://schemas.microsoft.com/office/drawing/2014/main" id="{1F956D24-8555-4154-9DCE-0197042E4C19}"/>
              </a:ext>
            </a:extLst>
          </p:cNvPr>
          <p:cNvSpPr txBox="1"/>
          <p:nvPr/>
        </p:nvSpPr>
        <p:spPr>
          <a:xfrm>
            <a:off x="3820121" y="4208745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335">
            <a:extLst>
              <a:ext uri="{FF2B5EF4-FFF2-40B4-BE49-F238E27FC236}">
                <a16:creationId xmlns:a16="http://schemas.microsoft.com/office/drawing/2014/main" id="{7357ED82-1972-4F0D-8360-91E0D6F26871}"/>
              </a:ext>
            </a:extLst>
          </p:cNvPr>
          <p:cNvSpPr txBox="1"/>
          <p:nvPr/>
        </p:nvSpPr>
        <p:spPr>
          <a:xfrm>
            <a:off x="5325365" y="4152472"/>
            <a:ext cx="1167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Encerrada</a:t>
            </a:r>
          </a:p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FECE843D-67BD-4BF2-BE4F-0662D2FE3604}"/>
              </a:ext>
            </a:extLst>
          </p:cNvPr>
          <p:cNvSpPr txBox="1"/>
          <p:nvPr/>
        </p:nvSpPr>
        <p:spPr>
          <a:xfrm>
            <a:off x="6973959" y="4239223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23/09/2021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4E5590D2-09A8-4E3E-8F61-3C0D3AFA9838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16">
            <a:extLst>
              <a:ext uri="{FF2B5EF4-FFF2-40B4-BE49-F238E27FC236}">
                <a16:creationId xmlns:a16="http://schemas.microsoft.com/office/drawing/2014/main" id="{1042EB30-5753-4E17-90A4-E3831761FB3A}"/>
              </a:ext>
            </a:extLst>
          </p:cNvPr>
          <p:cNvSpPr/>
          <p:nvPr/>
        </p:nvSpPr>
        <p:spPr>
          <a:xfrm>
            <a:off x="7645145" y="3901669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33">
            <a:extLst>
              <a:ext uri="{FF2B5EF4-FFF2-40B4-BE49-F238E27FC236}">
                <a16:creationId xmlns:a16="http://schemas.microsoft.com/office/drawing/2014/main" id="{AB30A9AA-1A98-4605-8133-B365E775F06E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05015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119254"/>
            <a:ext cx="16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7884723" y="3961482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143259" y="3962062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478436" y="2220689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8352" y="2202217"/>
            <a:ext cx="14396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521433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660930" y="3965886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49976"/>
            <a:ext cx="1309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02217"/>
            <a:ext cx="118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601462" y="5457808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263565"/>
            <a:ext cx="952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TextBox 19">
            <a:extLst>
              <a:ext uri="{FF2B5EF4-FFF2-40B4-BE49-F238E27FC236}">
                <a16:creationId xmlns:a16="http://schemas.microsoft.com/office/drawing/2014/main" id="{5EE3C341-A87A-4E5C-AF16-7FAB03C16801}"/>
              </a:ext>
            </a:extLst>
          </p:cNvPr>
          <p:cNvSpPr txBox="1"/>
          <p:nvPr/>
        </p:nvSpPr>
        <p:spPr>
          <a:xfrm>
            <a:off x="3976657" y="3521433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190764" y="4145819"/>
            <a:ext cx="551982" cy="14625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29">
            <a:extLst>
              <a:ext uri="{FF2B5EF4-FFF2-40B4-BE49-F238E27FC236}">
                <a16:creationId xmlns:a16="http://schemas.microsoft.com/office/drawing/2014/main" id="{0AB2C5BF-5F98-40BF-AB06-B6A5037490A5}"/>
              </a:ext>
            </a:extLst>
          </p:cNvPr>
          <p:cNvSpPr/>
          <p:nvPr/>
        </p:nvSpPr>
        <p:spPr>
          <a:xfrm>
            <a:off x="4273387" y="3870595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29">
            <a:extLst>
              <a:ext uri="{FF2B5EF4-FFF2-40B4-BE49-F238E27FC236}">
                <a16:creationId xmlns:a16="http://schemas.microsoft.com/office/drawing/2014/main" id="{311229AE-28CB-4304-8681-7C14F7A84027}"/>
              </a:ext>
            </a:extLst>
          </p:cNvPr>
          <p:cNvSpPr/>
          <p:nvPr/>
        </p:nvSpPr>
        <p:spPr>
          <a:xfrm>
            <a:off x="5326123" y="386824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33">
            <a:extLst>
              <a:ext uri="{FF2B5EF4-FFF2-40B4-BE49-F238E27FC236}">
                <a16:creationId xmlns:a16="http://schemas.microsoft.com/office/drawing/2014/main" id="{A29B7C5E-08CC-42B3-A862-77115FACD070}"/>
              </a:ext>
            </a:extLst>
          </p:cNvPr>
          <p:cNvSpPr/>
          <p:nvPr/>
        </p:nvSpPr>
        <p:spPr>
          <a:xfrm>
            <a:off x="7308683" y="389716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422">
            <a:extLst>
              <a:ext uri="{FF2B5EF4-FFF2-40B4-BE49-F238E27FC236}">
                <a16:creationId xmlns:a16="http://schemas.microsoft.com/office/drawing/2014/main" id="{9934C835-6111-4CD9-A731-D1EDD8687FE9}"/>
              </a:ext>
            </a:extLst>
          </p:cNvPr>
          <p:cNvCxnSpPr>
            <a:cxnSpLocks/>
          </p:cNvCxnSpPr>
          <p:nvPr/>
        </p:nvCxnSpPr>
        <p:spPr>
          <a:xfrm>
            <a:off x="7449281" y="2281959"/>
            <a:ext cx="0" cy="17093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16">
            <a:extLst>
              <a:ext uri="{FF2B5EF4-FFF2-40B4-BE49-F238E27FC236}">
                <a16:creationId xmlns:a16="http://schemas.microsoft.com/office/drawing/2014/main" id="{2B4DE3E1-07D3-4368-A318-468BCB51AEBE}"/>
              </a:ext>
            </a:extLst>
          </p:cNvPr>
          <p:cNvCxnSpPr>
            <a:cxnSpLocks/>
          </p:cNvCxnSpPr>
          <p:nvPr/>
        </p:nvCxnSpPr>
        <p:spPr>
          <a:xfrm>
            <a:off x="3421738" y="2279615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29">
            <a:extLst>
              <a:ext uri="{FF2B5EF4-FFF2-40B4-BE49-F238E27FC236}">
                <a16:creationId xmlns:a16="http://schemas.microsoft.com/office/drawing/2014/main" id="{48D622F8-C250-4646-BC97-908006A71384}"/>
              </a:ext>
            </a:extLst>
          </p:cNvPr>
          <p:cNvSpPr/>
          <p:nvPr/>
        </p:nvSpPr>
        <p:spPr>
          <a:xfrm>
            <a:off x="3274582" y="3870596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021CE661-0F39-46B2-97BA-4D7C530E8C1D}"/>
              </a:ext>
            </a:extLst>
          </p:cNvPr>
          <p:cNvSpPr/>
          <p:nvPr/>
        </p:nvSpPr>
        <p:spPr>
          <a:xfrm>
            <a:off x="3625730" y="394339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C08AFEB9-732F-4D62-94A2-4F43CEAAFE23}"/>
              </a:ext>
            </a:extLst>
          </p:cNvPr>
          <p:cNvSpPr/>
          <p:nvPr/>
        </p:nvSpPr>
        <p:spPr>
          <a:xfrm>
            <a:off x="4062300" y="3942233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32941173-4670-4ECB-97F8-9B94D5033F12}"/>
              </a:ext>
            </a:extLst>
          </p:cNvPr>
          <p:cNvSpPr/>
          <p:nvPr/>
        </p:nvSpPr>
        <p:spPr>
          <a:xfrm>
            <a:off x="3837678" y="394339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A3275DB5-FE18-49EF-BE0A-650DAF983379}"/>
              </a:ext>
            </a:extLst>
          </p:cNvPr>
          <p:cNvSpPr/>
          <p:nvPr/>
        </p:nvSpPr>
        <p:spPr>
          <a:xfrm>
            <a:off x="4638607" y="3957462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D4952510-E3A4-4E77-83AB-3EF5DD2810A0}"/>
              </a:ext>
            </a:extLst>
          </p:cNvPr>
          <p:cNvSpPr/>
          <p:nvPr/>
        </p:nvSpPr>
        <p:spPr>
          <a:xfrm>
            <a:off x="5075177" y="395630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4372E367-DE9C-45B9-8C8A-040642DC4490}"/>
              </a:ext>
            </a:extLst>
          </p:cNvPr>
          <p:cNvSpPr/>
          <p:nvPr/>
        </p:nvSpPr>
        <p:spPr>
          <a:xfrm>
            <a:off x="4850555" y="3957462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F8929630-975B-46A1-93F2-221DE9F7E9E2}"/>
              </a:ext>
            </a:extLst>
          </p:cNvPr>
          <p:cNvSpPr/>
          <p:nvPr/>
        </p:nvSpPr>
        <p:spPr>
          <a:xfrm>
            <a:off x="5651477" y="397153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FEFA263E-24C6-49FC-B818-7D8DE9B68721}"/>
              </a:ext>
            </a:extLst>
          </p:cNvPr>
          <p:cNvSpPr/>
          <p:nvPr/>
        </p:nvSpPr>
        <p:spPr>
          <a:xfrm>
            <a:off x="6130251" y="3984437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280831E1-C584-41E6-B084-36BD469BFDE1}"/>
              </a:ext>
            </a:extLst>
          </p:cNvPr>
          <p:cNvSpPr/>
          <p:nvPr/>
        </p:nvSpPr>
        <p:spPr>
          <a:xfrm>
            <a:off x="5891561" y="397153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416">
            <a:extLst>
              <a:ext uri="{FF2B5EF4-FFF2-40B4-BE49-F238E27FC236}">
                <a16:creationId xmlns:a16="http://schemas.microsoft.com/office/drawing/2014/main" id="{CF8D650B-3199-4743-8321-CE8CDB2F3939}"/>
              </a:ext>
            </a:extLst>
          </p:cNvPr>
          <p:cNvCxnSpPr>
            <a:cxnSpLocks/>
          </p:cNvCxnSpPr>
          <p:nvPr/>
        </p:nvCxnSpPr>
        <p:spPr>
          <a:xfrm>
            <a:off x="5487348" y="2235067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01">
            <a:extLst>
              <a:ext uri="{FF2B5EF4-FFF2-40B4-BE49-F238E27FC236}">
                <a16:creationId xmlns:a16="http://schemas.microsoft.com/office/drawing/2014/main" id="{234C73D7-3A96-49E1-8F95-0C1833363B7B}"/>
              </a:ext>
            </a:extLst>
          </p:cNvPr>
          <p:cNvCxnSpPr>
            <a:cxnSpLocks/>
          </p:cNvCxnSpPr>
          <p:nvPr/>
        </p:nvCxnSpPr>
        <p:spPr>
          <a:xfrm flipV="1">
            <a:off x="4432511" y="414346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1">
            <a:extLst>
              <a:ext uri="{FF2B5EF4-FFF2-40B4-BE49-F238E27FC236}">
                <a16:creationId xmlns:a16="http://schemas.microsoft.com/office/drawing/2014/main" id="{8CD07B16-104F-4065-88DC-645593C06AB7}"/>
              </a:ext>
            </a:extLst>
          </p:cNvPr>
          <p:cNvCxnSpPr>
            <a:cxnSpLocks/>
          </p:cNvCxnSpPr>
          <p:nvPr/>
        </p:nvCxnSpPr>
        <p:spPr>
          <a:xfrm flipV="1">
            <a:off x="6481989" y="4115324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43B13FFA-30FD-4034-B084-5709E9F66F4C}"/>
              </a:ext>
            </a:extLst>
          </p:cNvPr>
          <p:cNvSpPr/>
          <p:nvPr/>
        </p:nvSpPr>
        <p:spPr>
          <a:xfrm>
            <a:off x="6662008" y="396918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3B0589A2-6E13-4635-807D-C45C2A7CC821}"/>
              </a:ext>
            </a:extLst>
          </p:cNvPr>
          <p:cNvSpPr/>
          <p:nvPr/>
        </p:nvSpPr>
        <p:spPr>
          <a:xfrm>
            <a:off x="7098578" y="3968023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ED782A01-D1A5-4CED-AD30-7A4DC2665648}"/>
              </a:ext>
            </a:extLst>
          </p:cNvPr>
          <p:cNvSpPr/>
          <p:nvPr/>
        </p:nvSpPr>
        <p:spPr>
          <a:xfrm>
            <a:off x="6873956" y="396918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334">
            <a:extLst>
              <a:ext uri="{FF2B5EF4-FFF2-40B4-BE49-F238E27FC236}">
                <a16:creationId xmlns:a16="http://schemas.microsoft.com/office/drawing/2014/main" id="{054CE9F0-8654-4289-8667-C1007EC7291C}"/>
              </a:ext>
            </a:extLst>
          </p:cNvPr>
          <p:cNvSpPr txBox="1"/>
          <p:nvPr/>
        </p:nvSpPr>
        <p:spPr>
          <a:xfrm>
            <a:off x="598336" y="4263565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9">
            <a:extLst>
              <a:ext uri="{FF2B5EF4-FFF2-40B4-BE49-F238E27FC236}">
                <a16:creationId xmlns:a16="http://schemas.microsoft.com/office/drawing/2014/main" id="{317FD25E-9C87-406F-9CB9-9935706854B6}"/>
              </a:ext>
            </a:extLst>
          </p:cNvPr>
          <p:cNvSpPr txBox="1"/>
          <p:nvPr/>
        </p:nvSpPr>
        <p:spPr>
          <a:xfrm>
            <a:off x="5020579" y="4263565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16/04/2018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19">
            <a:extLst>
              <a:ext uri="{FF2B5EF4-FFF2-40B4-BE49-F238E27FC236}">
                <a16:creationId xmlns:a16="http://schemas.microsoft.com/office/drawing/2014/main" id="{F9EBCC91-1AE6-429E-A63D-AEEA3F82AF60}"/>
              </a:ext>
            </a:extLst>
          </p:cNvPr>
          <p:cNvSpPr txBox="1"/>
          <p:nvPr/>
        </p:nvSpPr>
        <p:spPr>
          <a:xfrm>
            <a:off x="6014125" y="3521433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Houve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25">
            <a:extLst>
              <a:ext uri="{FF2B5EF4-FFF2-40B4-BE49-F238E27FC236}">
                <a16:creationId xmlns:a16="http://schemas.microsoft.com/office/drawing/2014/main" id="{4FF282A2-C21F-435C-B659-459F249AD0A1}"/>
              </a:ext>
            </a:extLst>
          </p:cNvPr>
          <p:cNvSpPr/>
          <p:nvPr/>
        </p:nvSpPr>
        <p:spPr>
          <a:xfrm rot="2624939">
            <a:off x="8214770" y="3858100"/>
            <a:ext cx="551980" cy="14625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C2C2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29">
            <a:extLst>
              <a:ext uri="{FF2B5EF4-FFF2-40B4-BE49-F238E27FC236}">
                <a16:creationId xmlns:a16="http://schemas.microsoft.com/office/drawing/2014/main" id="{D751531A-CF66-44FF-8F49-2D73B11FECD7}"/>
              </a:ext>
            </a:extLst>
          </p:cNvPr>
          <p:cNvSpPr/>
          <p:nvPr/>
        </p:nvSpPr>
        <p:spPr>
          <a:xfrm>
            <a:off x="6338995" y="3910451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Visita à sede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176389"/>
            <a:ext cx="4071263" cy="563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Suplan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Laboratório de Suplementos Alimentares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02.567.922/0001-00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475914" y="3171839"/>
            <a:ext cx="5319335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 Fabricação de alimentos dietéticos e complementos alimentares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Benoni  Luiz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e Rosana Garcia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Fuiente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Haller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Santo Ângelo-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 1.000.000,00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Benoni  Luiz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 (95%) e Rosana Garcia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Fuiente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(5%)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411A3-BCF9-49A3-8C04-17FD0895E94C}">
  <ds:schemaRefs>
    <ds:schemaRef ds:uri="http://www.w3.org/XML/1998/namespace"/>
    <ds:schemaRef ds:uri="428182ff-5b7c-42a0-853e-d54b6befd95f"/>
    <ds:schemaRef ds:uri="http://schemas.microsoft.com/office/2006/documentManagement/types"/>
    <ds:schemaRef ds:uri="http://purl.org/dc/elements/1.1/"/>
    <ds:schemaRef ds:uri="http://purl.org/dc/terms/"/>
    <ds:schemaRef ds:uri="10f10aa4-5702-47bb-b7f6-1e31cf998bd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D8632-950B-49AD-958F-622970CCDC97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6592</TotalTime>
  <Words>3663</Words>
  <Application>Microsoft Office PowerPoint</Application>
  <PresentationFormat>A4 Paper (210x297 mm)</PresentationFormat>
  <Paragraphs>738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123</cp:revision>
  <cp:lastPrinted>2020-06-01T12:58:59Z</cp:lastPrinted>
  <dcterms:created xsi:type="dcterms:W3CDTF">2019-11-30T16:43:25Z</dcterms:created>
  <dcterms:modified xsi:type="dcterms:W3CDTF">2021-05-18T17:25:54Z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