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4"/>
    <p:sldMasterId id="2147483648" r:id="rId5"/>
    <p:sldMasterId id="2147483696" r:id="rId6"/>
    <p:sldMasterId id="2147483711" r:id="rId7"/>
  </p:sldMasterIdLst>
  <p:notesMasterIdLst>
    <p:notesMasterId r:id="rId35"/>
  </p:notesMasterIdLst>
  <p:handoutMasterIdLst>
    <p:handoutMasterId r:id="rId36"/>
  </p:handoutMasterIdLst>
  <p:sldIdLst>
    <p:sldId id="1343" r:id="rId8"/>
    <p:sldId id="1477" r:id="rId9"/>
    <p:sldId id="1344" r:id="rId10"/>
    <p:sldId id="1342" r:id="rId11"/>
    <p:sldId id="1469" r:id="rId12"/>
    <p:sldId id="1321" r:id="rId13"/>
    <p:sldId id="1339" r:id="rId14"/>
    <p:sldId id="1347" r:id="rId15"/>
    <p:sldId id="256" r:id="rId16"/>
    <p:sldId id="1338" r:id="rId17"/>
    <p:sldId id="1326" r:id="rId18"/>
    <p:sldId id="1406" r:id="rId19"/>
    <p:sldId id="1482" r:id="rId20"/>
    <p:sldId id="1470" r:id="rId21"/>
    <p:sldId id="1397" r:id="rId22"/>
    <p:sldId id="1333" r:id="rId23"/>
    <p:sldId id="1350" r:id="rId24"/>
    <p:sldId id="1390" r:id="rId25"/>
    <p:sldId id="1395" r:id="rId26"/>
    <p:sldId id="1396" r:id="rId27"/>
    <p:sldId id="1365" r:id="rId28"/>
    <p:sldId id="1349" r:id="rId29"/>
    <p:sldId id="1453" r:id="rId30"/>
    <p:sldId id="1484" r:id="rId31"/>
    <p:sldId id="1447" r:id="rId32"/>
    <p:sldId id="1334" r:id="rId33"/>
    <p:sldId id="1407" r:id="rId34"/>
  </p:sldIdLst>
  <p:sldSz cx="9906000" cy="6858000" type="A4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ogotipo" id="{91D89390-D174-415C-ACB1-9BCBCDAC7AD5}">
          <p14:sldIdLst>
            <p14:sldId id="1343"/>
            <p14:sldId id="1477"/>
            <p14:sldId id="1344"/>
            <p14:sldId id="1342"/>
            <p14:sldId id="1469"/>
            <p14:sldId id="1321"/>
            <p14:sldId id="1339"/>
            <p14:sldId id="1347"/>
            <p14:sldId id="256"/>
            <p14:sldId id="1338"/>
            <p14:sldId id="1326"/>
            <p14:sldId id="1406"/>
            <p14:sldId id="1482"/>
            <p14:sldId id="1470"/>
            <p14:sldId id="1397"/>
            <p14:sldId id="1333"/>
            <p14:sldId id="1350"/>
            <p14:sldId id="1390"/>
            <p14:sldId id="1395"/>
            <p14:sldId id="1396"/>
            <p14:sldId id="1365"/>
            <p14:sldId id="1349"/>
            <p14:sldId id="1453"/>
            <p14:sldId id="1484"/>
            <p14:sldId id="1447"/>
            <p14:sldId id="1334"/>
            <p14:sldId id="140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lipe Camardelli" initials="FC" lastIdx="1" clrIdx="0">
    <p:extLst>
      <p:ext uri="{19B8F6BF-5375-455C-9EA6-DF929625EA0E}">
        <p15:presenceInfo xmlns:p15="http://schemas.microsoft.com/office/powerpoint/2012/main" userId="Felipe Camardel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CC66"/>
    <a:srgbClr val="33CC33"/>
    <a:srgbClr val="377023"/>
    <a:srgbClr val="FF99FF"/>
    <a:srgbClr val="CCFF66"/>
    <a:srgbClr val="FFCC99"/>
    <a:srgbClr val="FFFF99"/>
    <a:srgbClr val="FFFFCC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3371B-D234-4C8C-819D-6988A96D611D}" v="2" dt="2022-01-07T14:34:07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494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notesMaster" Target="notesMasters/notesMaster1.xml"/><Relationship Id="rId43" Type="http://schemas.microsoft.com/office/2015/10/relationships/revisionInfo" Target="revisionInfo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eus" userId="b5f2d3ef-67d8-471e-b683-51d884bb3d08" providerId="ADAL" clId="{4E4BA07B-50A7-453A-887C-4D5AFBD80A1E}"/>
    <pc:docChg chg="modSld">
      <pc:chgData name="Matheus" userId="b5f2d3ef-67d8-471e-b683-51d884bb3d08" providerId="ADAL" clId="{4E4BA07B-50A7-453A-887C-4D5AFBD80A1E}" dt="2020-09-11T14:24:43.251" v="1" actId="20577"/>
      <pc:docMkLst>
        <pc:docMk/>
      </pc:docMkLst>
      <pc:sldChg chg="modSp mod">
        <pc:chgData name="Matheus" userId="b5f2d3ef-67d8-471e-b683-51d884bb3d08" providerId="ADAL" clId="{4E4BA07B-50A7-453A-887C-4D5AFBD80A1E}" dt="2020-09-11T14:24:43.251" v="1" actId="20577"/>
        <pc:sldMkLst>
          <pc:docMk/>
          <pc:sldMk cId="3104445173" sldId="1365"/>
        </pc:sldMkLst>
        <pc:spChg chg="mod">
          <ac:chgData name="Matheus" userId="b5f2d3ef-67d8-471e-b683-51d884bb3d08" providerId="ADAL" clId="{4E4BA07B-50A7-453A-887C-4D5AFBD80A1E}" dt="2020-09-11T14:24:43.251" v="1" actId="20577"/>
          <ac:spMkLst>
            <pc:docMk/>
            <pc:sldMk cId="3104445173" sldId="1365"/>
            <ac:spMk id="25" creationId="{16BAE041-1E09-42D1-B4EB-E2AEBA3BFAD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preservacaodeempresas.sharepoint.com/Shared%20Documents/BRIZOLA%20E%20JAPUR%20ADMINISTRA&#199;&#195;O%20JUDICIAL/CREDEAL/Credores%20x%20Edit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preservacaodeempresas.sharepoint.com/Shared%20Documents/BRIZOLA%20E%20JAPUR%20ADMINISTRA&#199;&#195;O%20JUDICIAL/NUCLEO/2&#170;%20Empreitada/BARTZ/ATUALIZA&#199;&#195;O%20N&#218;CLEO/MESTRA%20BARTZ%20(NOVA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Credores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72-442B-8E06-48445F011476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72-442B-8E06-48445F011476}"/>
              </c:ext>
            </c:extLst>
          </c:dPt>
          <c:dPt>
            <c:idx val="2"/>
            <c:bubble3D val="0"/>
            <c:spPr>
              <a:solidFill>
                <a:srgbClr val="5F5F5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72-442B-8E06-48445F011476}"/>
              </c:ext>
            </c:extLst>
          </c:dPt>
          <c:dPt>
            <c:idx val="3"/>
            <c:bubble3D val="0"/>
            <c:spPr>
              <a:solidFill>
                <a:srgbClr val="FF99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472-442B-8E06-48445F011476}"/>
              </c:ext>
            </c:extLst>
          </c:dPt>
          <c:dPt>
            <c:idx val="4"/>
            <c:bubble3D val="0"/>
            <c:spPr>
              <a:solidFill>
                <a:schemeClr val="accent6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472-442B-8E06-48445F011476}"/>
              </c:ext>
            </c:extLst>
          </c:dPt>
          <c:dPt>
            <c:idx val="5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472-442B-8E06-48445F011476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472-442B-8E06-48445F011476}"/>
              </c:ext>
            </c:extLst>
          </c:dPt>
          <c:dLbls>
            <c:dLbl>
              <c:idx val="0"/>
              <c:layout>
                <c:manualLayout>
                  <c:x val="2.0849672221575962E-2"/>
                  <c:y val="-0.139696864173022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72-442B-8E06-48445F011476}"/>
                </c:ext>
              </c:extLst>
            </c:dLbl>
            <c:dLbl>
              <c:idx val="2"/>
              <c:layout>
                <c:manualLayout>
                  <c:x val="0.10424836110787976"/>
                  <c:y val="9.1905831692778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72-442B-8E06-48445F011476}"/>
                </c:ext>
              </c:extLst>
            </c:dLbl>
            <c:dLbl>
              <c:idx val="6"/>
              <c:layout>
                <c:manualLayout>
                  <c:x val="-5.659196745856334E-2"/>
                  <c:y val="-0.128668164369889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472-442B-8E06-48445F0114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rgbClr val="000000"/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000000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BANCO BRADESCO</c:v>
                </c:pt>
                <c:pt idx="1">
                  <c:v>BANCO BANRISUL</c:v>
                </c:pt>
                <c:pt idx="2">
                  <c:v>BANCO SANTANDER</c:v>
                </c:pt>
                <c:pt idx="3">
                  <c:v>CAIXA ECONÔMICA FEDERAL</c:v>
                </c:pt>
                <c:pt idx="4">
                  <c:v>IPIRANGA PROD DE PETROLEO LTDA</c:v>
                </c:pt>
                <c:pt idx="5">
                  <c:v>PETROBRAS DISTRIBUIDORA</c:v>
                </c:pt>
                <c:pt idx="6">
                  <c:v>DEMAIS CREDORES</c:v>
                </c:pt>
              </c:strCache>
            </c:strRef>
          </c:cat>
          <c:val>
            <c:numRef>
              <c:f>Sheet1!$B$2:$B$8</c:f>
              <c:numCache>
                <c:formatCode>#,##0.00_ ;[Red]\-#,##0.00\ </c:formatCode>
                <c:ptCount val="7"/>
                <c:pt idx="0">
                  <c:v>848194.37</c:v>
                </c:pt>
                <c:pt idx="1">
                  <c:v>745338.65</c:v>
                </c:pt>
                <c:pt idx="2">
                  <c:v>656382.65</c:v>
                </c:pt>
                <c:pt idx="3">
                  <c:v>624563.09</c:v>
                </c:pt>
                <c:pt idx="4">
                  <c:v>551582.54</c:v>
                </c:pt>
                <c:pt idx="5">
                  <c:v>505171.58</c:v>
                </c:pt>
                <c:pt idx="6">
                  <c:v>489080.02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472-442B-8E06-48445F01147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371322188132007"/>
          <c:y val="0.15073066820624217"/>
          <c:w val="0.3431705239556247"/>
          <c:h val="0.75699573668655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rgbClr val="000000"/>
          </a:solidFill>
          <a:latin typeface="Source Sans Pro Light" panose="020B0403030403020204" pitchFamily="34" charset="0"/>
          <a:ea typeface="Source Sans Pro Light" panose="020B0403030403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622-461D-A9BD-B18274119FA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622-461D-A9BD-B18274119F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rgbClr val="000000"/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Todos!$I$8:$K$8</c:f>
              <c:strCache>
                <c:ptCount val="3"/>
                <c:pt idx="0">
                  <c:v>CLASSE II</c:v>
                </c:pt>
                <c:pt idx="1">
                  <c:v>CLASSE III</c:v>
                </c:pt>
                <c:pt idx="2">
                  <c:v>CLASSE IV</c:v>
                </c:pt>
              </c:strCache>
            </c:strRef>
          </c:cat>
          <c:val>
            <c:numRef>
              <c:f>Todos!$I$9:$K$9</c:f>
              <c:numCache>
                <c:formatCode>#,##0.00</c:formatCode>
                <c:ptCount val="3"/>
                <c:pt idx="0">
                  <c:v>485910.13</c:v>
                </c:pt>
                <c:pt idx="1">
                  <c:v>3927502.76</c:v>
                </c:pt>
                <c:pt idx="2">
                  <c:v>6900.01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622-461D-A9BD-B18274119F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96291183"/>
        <c:axId val="400895279"/>
      </c:barChart>
      <c:catAx>
        <c:axId val="396291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defRPr>
            </a:pPr>
            <a:endParaRPr lang="pt-BR"/>
          </a:p>
        </c:txPr>
        <c:crossAx val="400895279"/>
        <c:crosses val="autoZero"/>
        <c:auto val="1"/>
        <c:lblAlgn val="ctr"/>
        <c:lblOffset val="100"/>
        <c:noMultiLvlLbl val="0"/>
      </c:catAx>
      <c:valAx>
        <c:axId val="40089527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crossAx val="396291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rgbClr val="000000"/>
          </a:solidFill>
          <a:latin typeface="Source Sans Pro Light" panose="020B0403030403020204" pitchFamily="34" charset="0"/>
          <a:ea typeface="Source Sans Pro Light" panose="020B0403030403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'ATIVO E PASSIVO'!$P$6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dPt>
            <c:idx val="0"/>
            <c:bubble3D val="0"/>
            <c:spPr>
              <a:solidFill>
                <a:srgbClr val="FFCC6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5C-4985-9B50-7E7D2B77BDB3}"/>
              </c:ext>
            </c:extLst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5C-4985-9B50-7E7D2B77BDB3}"/>
              </c:ext>
            </c:extLst>
          </c:dPt>
          <c:dPt>
            <c:idx val="2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5C-4985-9B50-7E7D2B77BDB3}"/>
              </c:ext>
            </c:extLst>
          </c:dPt>
          <c:dPt>
            <c:idx val="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5C-4985-9B50-7E7D2B77BDB3}"/>
              </c:ext>
            </c:extLst>
          </c:dPt>
          <c:dPt>
            <c:idx val="4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75C-4985-9B50-7E7D2B77BDB3}"/>
              </c:ext>
            </c:extLst>
          </c:dPt>
          <c:dPt>
            <c:idx val="5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75C-4985-9B50-7E7D2B77BDB3}"/>
              </c:ext>
            </c:extLst>
          </c:dPt>
          <c:dLbls>
            <c:dLbl>
              <c:idx val="0"/>
              <c:layout>
                <c:manualLayout>
                  <c:x val="-5.70397332831055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68657396400039"/>
                      <c:h val="0.106643074427267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75C-4985-9B50-7E7D2B77BDB3}"/>
                </c:ext>
              </c:extLst>
            </c:dLbl>
            <c:dLbl>
              <c:idx val="1"/>
              <c:layout>
                <c:manualLayout>
                  <c:x val="-0.1827371156028654"/>
                  <c:y val="0.1808997717442266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59125809945971"/>
                      <c:h val="0.154521930011277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75C-4985-9B50-7E7D2B77BDB3}"/>
                </c:ext>
              </c:extLst>
            </c:dLbl>
            <c:dLbl>
              <c:idx val="2"/>
              <c:layout>
                <c:manualLayout>
                  <c:x val="-0.12120957358027346"/>
                  <c:y val="6.168534417364924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08907602088347"/>
                      <c:h val="0.154521930011277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75C-4985-9B50-7E7D2B77BDB3}"/>
                </c:ext>
              </c:extLst>
            </c:dLbl>
            <c:dLbl>
              <c:idx val="3"/>
              <c:layout>
                <c:manualLayout>
                  <c:x val="-0.13190438321718134"/>
                  <c:y val="-0.1881577281964880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355788704841554"/>
                      <c:h val="0.154521930011277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75C-4985-9B50-7E7D2B77BDB3}"/>
                </c:ext>
              </c:extLst>
            </c:dLbl>
            <c:dLbl>
              <c:idx val="4"/>
              <c:layout>
                <c:manualLayout>
                  <c:x val="0.1475220979842686"/>
                  <c:y val="-0.1124851822317637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46490077416279"/>
                      <c:h val="0.202400499882714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75C-4985-9B50-7E7D2B77BDB3}"/>
                </c:ext>
              </c:extLst>
            </c:dLbl>
            <c:dLbl>
              <c:idx val="5"/>
              <c:layout>
                <c:manualLayout>
                  <c:x val="6.9517174938784732E-2"/>
                  <c:y val="-0.141513293777380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09390952072308"/>
                      <c:h val="0.2024004998827149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75C-4985-9B50-7E7D2B77BD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0000"/>
                    </a:solidFill>
                    <a:latin typeface="Source Sans Pro Light" panose="020B0403030403020204" pitchFamily="34" charset="0"/>
                    <a:ea typeface="Source Sans Pro Light" panose="020B0403030403020204" pitchFamily="34" charset="0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'ATIVO E PASSIVO'!$O$7:$O$12</c:f>
              <c:strCache>
                <c:ptCount val="6"/>
                <c:pt idx="0">
                  <c:v>   Outros Ativos</c:v>
                </c:pt>
                <c:pt idx="1">
                  <c:v>   Estoques</c:v>
                </c:pt>
                <c:pt idx="2">
                  <c:v>   Empréstimos</c:v>
                </c:pt>
                <c:pt idx="3">
                  <c:v>   Imobilizado</c:v>
                </c:pt>
                <c:pt idx="4">
                  <c:v>   Caixa e equivalentes de caixa</c:v>
                </c:pt>
                <c:pt idx="5">
                  <c:v>   Clientes</c:v>
                </c:pt>
              </c:strCache>
            </c:strRef>
          </c:cat>
          <c:val>
            <c:numRef>
              <c:f>'ATIVO E PASSIVO'!$P$7:$P$12</c:f>
              <c:numCache>
                <c:formatCode>0%</c:formatCode>
                <c:ptCount val="6"/>
                <c:pt idx="0">
                  <c:v>3.3425546639955755E-2</c:v>
                </c:pt>
                <c:pt idx="1">
                  <c:v>0.11905408747711366</c:v>
                </c:pt>
                <c:pt idx="2">
                  <c:v>0.12942844073446858</c:v>
                </c:pt>
                <c:pt idx="3">
                  <c:v>0.1796900102560828</c:v>
                </c:pt>
                <c:pt idx="4">
                  <c:v>0.18086866653499442</c:v>
                </c:pt>
                <c:pt idx="5">
                  <c:v>0.35753324835738481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75C-4985-9B50-7E7D2B77BD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rgbClr val="000000"/>
          </a:solidFill>
          <a:latin typeface="Source Sans Pro Light" panose="020B0403030403020204" pitchFamily="34" charset="0"/>
          <a:ea typeface="Source Sans Pro Light" panose="020B0403030403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32A880-980C-43E2-A170-C9E787DDE7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3508"/>
          </a:xfrm>
          <a:prstGeom prst="rect">
            <a:avLst/>
          </a:prstGeom>
        </p:spPr>
        <p:txBody>
          <a:bodyPr vert="horz" lIns="98668" tIns="49334" rIns="98668" bIns="4933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6DBDD0-65BB-4F9B-9D8F-30D5D5EF05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7" y="1"/>
            <a:ext cx="3076363" cy="513508"/>
          </a:xfrm>
          <a:prstGeom prst="rect">
            <a:avLst/>
          </a:prstGeom>
        </p:spPr>
        <p:txBody>
          <a:bodyPr vert="horz" lIns="98668" tIns="49334" rIns="98668" bIns="49334" rtlCol="0"/>
          <a:lstStyle>
            <a:lvl1pPr algn="r">
              <a:defRPr sz="1300"/>
            </a:lvl1pPr>
          </a:lstStyle>
          <a:p>
            <a:fld id="{C1870C76-089F-48E0-85B8-6B46E8CDB54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7409A-87B1-4C30-9BF8-DFC9098030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721109"/>
            <a:ext cx="3076363" cy="513507"/>
          </a:xfrm>
          <a:prstGeom prst="rect">
            <a:avLst/>
          </a:prstGeom>
        </p:spPr>
        <p:txBody>
          <a:bodyPr vert="horz" lIns="98668" tIns="49334" rIns="98668" bIns="4933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A78F5-8A44-434A-943F-4D281556A3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7" y="9721109"/>
            <a:ext cx="3076363" cy="513507"/>
          </a:xfrm>
          <a:prstGeom prst="rect">
            <a:avLst/>
          </a:prstGeom>
        </p:spPr>
        <p:txBody>
          <a:bodyPr vert="horz" lIns="98668" tIns="49334" rIns="98668" bIns="49334" rtlCol="0" anchor="b"/>
          <a:lstStyle>
            <a:lvl1pPr algn="r">
              <a:defRPr sz="1300"/>
            </a:lvl1pPr>
          </a:lstStyle>
          <a:p>
            <a:fld id="{B68C25E8-9DF8-42C0-B83D-5C01C2C7263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53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6363" cy="513508"/>
          </a:xfrm>
          <a:prstGeom prst="rect">
            <a:avLst/>
          </a:prstGeom>
        </p:spPr>
        <p:txBody>
          <a:bodyPr vert="horz" lIns="98660" tIns="49329" rIns="98660" bIns="4932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7" y="2"/>
            <a:ext cx="3076363" cy="513508"/>
          </a:xfrm>
          <a:prstGeom prst="rect">
            <a:avLst/>
          </a:prstGeom>
        </p:spPr>
        <p:txBody>
          <a:bodyPr vert="horz" lIns="98660" tIns="49329" rIns="98660" bIns="49329" rtlCol="0"/>
          <a:lstStyle>
            <a:lvl1pPr algn="r">
              <a:defRPr sz="1300"/>
            </a:lvl1pPr>
          </a:lstStyle>
          <a:p>
            <a:fld id="{15ECCBA7-CF81-984E-ADF6-71210A185331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81113"/>
            <a:ext cx="498475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660" tIns="49329" rIns="98660" bIns="49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8"/>
          </a:xfrm>
          <a:prstGeom prst="rect">
            <a:avLst/>
          </a:prstGeom>
        </p:spPr>
        <p:txBody>
          <a:bodyPr vert="horz" lIns="98660" tIns="49329" rIns="98660" bIns="4932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9"/>
            <a:ext cx="3076363" cy="513507"/>
          </a:xfrm>
          <a:prstGeom prst="rect">
            <a:avLst/>
          </a:prstGeom>
        </p:spPr>
        <p:txBody>
          <a:bodyPr vert="horz" lIns="98660" tIns="49329" rIns="98660" bIns="4932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7" y="9721109"/>
            <a:ext cx="3076363" cy="513507"/>
          </a:xfrm>
          <a:prstGeom prst="rect">
            <a:avLst/>
          </a:prstGeom>
        </p:spPr>
        <p:txBody>
          <a:bodyPr vert="horz" lIns="98660" tIns="49329" rIns="98660" bIns="49329" rtlCol="0" anchor="b"/>
          <a:lstStyle>
            <a:lvl1pPr algn="r">
              <a:defRPr sz="1300"/>
            </a:lvl1pPr>
          </a:lstStyle>
          <a:p>
            <a:fld id="{60A1FCA4-2D25-6140-83D1-B86434166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5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12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3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624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71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81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06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30575" y="860425"/>
            <a:ext cx="3359150" cy="2325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hu-HU"/>
              <a:t>http://slideist.com/index_.html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304892-B9D8-4EC3-BC48-8EC8F7C3A0AF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3355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A1FCA4-2D25-6140-83D1-B86434166CD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00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017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1677" indent="-30833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33351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2669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220030" indent="-24667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13370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0671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005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93391" indent="-24667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298E29-E44F-4E8F-90C7-F750222794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4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D1FC-1DF0-4B28-A5AC-950336DB2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8F2C98-3061-4807-AD04-0D7356C3A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BC402-AE2A-4685-976C-5561FB6E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2B6AE-F2AA-4821-9976-6BA59311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9317D-5D8B-4AA6-BECA-D2327B284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97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62B97-76F2-4DC8-A948-DC74C6A7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50A0E-5CE4-48C4-B546-EA165F3CE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9FBF6-7480-4243-849C-954BFB816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8E62D-629D-4543-8DF9-4A0EAF672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E5723-48D7-466F-9F91-40A1DD61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05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A134C-AA2E-4288-9DA1-9719CF292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2DE072-2A6F-49CF-91C3-4089A8DB68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A4B1B-6022-4079-A6BD-1BBB0428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EF46C-18D8-4151-811C-3B0B7CBC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721BC-15B1-40B6-96CC-B572143E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701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593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29116" y="6324703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8" y="6056589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179922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4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8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24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519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1A089-D4B0-473E-9E88-B229C92A8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0F2E7-3DB3-4E02-9CE3-EE02BA7BC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6B7F5-73C2-4097-BD7E-218376CF7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560B4-6BCE-447F-8FEC-93FF571C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84B1A-E2C2-4EEE-9551-AFE96EF2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3571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75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6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4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7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61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5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5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80FF-EF75-4FD1-B68E-60B26B8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9F113-9FDB-43B4-97A2-0820EA430A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EF93D-5495-4408-9CD2-3DDD2F5B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34173-0648-455F-BD23-91C16CDA6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4E7B-0575-470C-A36B-19E91E19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0106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7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8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84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0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8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0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7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22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8E237-0FAD-4182-AA41-3D017B37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07B48-BD50-4599-9225-A95A93AAA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30F75-FEF4-423F-B4CD-C5A090732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8E789-FAEC-4EFC-8C1A-B4D6B0F5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5F370-02EB-4F01-8F95-32F2F8E1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AD1B6-90D2-468D-B16B-384C11B09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4436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23625597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6899C-95EE-5F40-8CFD-E814FE3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84C142-9574-3744-8853-2E887FA00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0F8-AC94-764D-B3A5-4C6335FE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A7541-50BB-E84B-A332-A2E620F87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8683D8-6CD4-4843-9E49-FFEE4100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2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C6F9-06BA-7048-923C-D4CF7A8A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83DD-4E5E-3848-86E9-5705661B5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E107B-D336-B14C-8CA6-96F178DE3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0A0B2-74A8-1C46-B7D9-8459645B3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D74B1-C9E8-0245-9C72-9D885F60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30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6BFC2-8074-0643-B298-9350EEADB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7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E36C2-67A5-8A41-954A-BDDBA0BB1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2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B7537-4AB7-7A4D-BD97-862734CEE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DE47D-6928-B342-A1E0-F851B807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9E39-903C-044A-A1AA-C777AAEF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FD032-A041-8547-91B1-30D758B21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AC8A-053F-3442-909C-625AC86B4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E7467-67DC-D94E-8485-77FA21E56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0F296-E09D-9E40-BD47-9C43C7E0A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EC652-5E2E-8148-9CF1-B34E2BA5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F1E43-8F29-FD4C-A960-0859EFE6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6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36F3-B1B7-CB48-809C-D3B5A0448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4A320-B15F-8A4C-AA59-5C5DE7CF5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30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EDCFA-9341-B147-97BA-BFA7A450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30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3147D-6772-5143-AE40-251ED1642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6A3679-F486-DC45-AC5A-A0866A93F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489F2-A286-C045-84FB-777DE464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7F91E9-D8D5-0D4A-BDD0-3E4DB6621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3F280-4F36-1642-8663-C52B6250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7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17AE948-09C6-3F41-ABCE-91B835C1E2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4FDB5410-B626-504B-B145-224A39B29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5B6944-E3EC-8149-9E7D-BB5E97BC5302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C4EC09-BBAF-0C4C-A677-CCAC414DB75C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39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0CF5BD6-7884-0043-928E-FD943EC3A48C}"/>
              </a:ext>
            </a:extLst>
          </p:cNvPr>
          <p:cNvCxnSpPr/>
          <p:nvPr userDrawn="1"/>
        </p:nvCxnSpPr>
        <p:spPr>
          <a:xfrm>
            <a:off x="9354328" y="5205332"/>
            <a:ext cx="0" cy="6451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4E70A1F-6A73-6445-8676-81AD9B9C6F65}"/>
              </a:ext>
            </a:extLst>
          </p:cNvPr>
          <p:cNvSpPr txBox="1"/>
          <p:nvPr userDrawn="1"/>
        </p:nvSpPr>
        <p:spPr>
          <a:xfrm>
            <a:off x="9198675" y="6291392"/>
            <a:ext cx="311304" cy="217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9F976047-6D8B-40E5-9820-BFA42EA4E19A}" type="slidenum">
              <a:rPr lang="en-US" sz="813" b="1" i="0" smtClean="0">
                <a:gradFill>
                  <a:gsLst>
                    <a:gs pos="0">
                      <a:schemeClr val="accent5">
                        <a:lumMod val="67000"/>
                      </a:schemeClr>
                    </a:gs>
                    <a:gs pos="48000">
                      <a:schemeClr val="accent3"/>
                    </a:gs>
                    <a:gs pos="100000">
                      <a:schemeClr val="accent6"/>
                    </a:gs>
                  </a:gsLst>
                  <a:path path="circle">
                    <a:fillToRect l="100000" t="100000"/>
                  </a:path>
                </a:gradFill>
                <a:latin typeface="Roboto Black" panose="02000000000000000000" pitchFamily="2" charset="0"/>
                <a:ea typeface="Roboto Black" panose="02000000000000000000" pitchFamily="2" charset="0"/>
              </a:rPr>
              <a:pPr algn="ctr"/>
              <a:t>‹#›</a:t>
            </a:fld>
            <a:endParaRPr lang="en-US" sz="1463" b="1" i="0">
              <a:gradFill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3"/>
                  </a:gs>
                  <a:gs pos="100000">
                    <a:schemeClr val="accent6"/>
                  </a:gs>
                </a:gsLst>
                <a:path path="circle">
                  <a:fillToRect l="100000" t="100000"/>
                </a:path>
              </a:gra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6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935E3-6C98-FB45-BF66-D0F8511E4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87408-9B9F-AA42-A85D-9AF393B35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7C923-EECA-1346-92E6-BC325A65A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BBAFE-1794-F543-824F-7C617F484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86BF5-3486-3A44-BCCF-2C30F6DA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23EDE-7B27-BA4D-9373-AC502C2F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4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3973E-1F76-B143-9731-A638DFF2F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1" y="457200"/>
            <a:ext cx="3194944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7985D2-5FA0-6244-9C09-23BAA15F52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4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0C267-FA2A-414A-BB7D-8C3B00A1F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1" y="2057400"/>
            <a:ext cx="3194944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9BA22-3092-7643-85BD-65AA5F3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D9DC93-B052-C146-9F1B-8B1C9370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DE8F6-2051-7F41-B74B-AD5589F83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835D-2AC3-4C89-9700-CE570E26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DEE3B-2B8D-4FF3-BF67-B5F577DFF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1F733-BF55-47CA-A0D7-E73C5047C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E4E33-E5B9-4DCF-874B-5633877D9F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240D8B-C712-4E3A-B9EB-9DFDB72228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310E8-89D7-403F-A3B8-B248F86B8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4A9BB-B773-4F0A-9674-0E6170EB2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6A2670-2BF4-4E6E-B429-457049E9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39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93B0-5C04-5845-A945-09CEA5477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E9DABF-C353-9E41-AD11-50B1744D0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584B-2CF8-174A-8FF1-2191F87D7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4E71E-C317-3E48-BA95-56AC8361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2CE82-6926-3F4A-B4BD-B05AB6BF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19172B-D403-C543-B4B3-168DDDFFB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F52E2-0906-4749-8D0E-C1FE246F66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41308-ACEF-954C-B96A-91DC3BE7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D925C-C57C-9546-9E80-9196DC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F2829-7AB4-6248-9E09-EF66D0CC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349BAE6-28CF-4A49-B251-8B802BB4AE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079" y="790902"/>
            <a:ext cx="7483153" cy="486355"/>
          </a:xfrm>
        </p:spPr>
        <p:txBody>
          <a:bodyPr>
            <a:noAutofit/>
          </a:bodyPr>
          <a:lstStyle>
            <a:lvl1pPr marL="0" indent="0">
              <a:buNone/>
              <a:defRPr sz="26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>
              <a:defRPr sz="2600"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</a:lstStyle>
          <a:p>
            <a:pPr lvl="0"/>
            <a:r>
              <a:rPr lang="en-US"/>
              <a:t>Put your main text here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DF88B13C-989D-F84D-A967-019EAC2561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0079" y="506152"/>
            <a:ext cx="7468369" cy="269360"/>
          </a:xfrm>
        </p:spPr>
        <p:txBody>
          <a:bodyPr>
            <a:normAutofit/>
          </a:bodyPr>
          <a:lstStyle>
            <a:lvl1pPr marL="0" indent="0">
              <a:buNone/>
              <a:defRPr sz="975" baseline="0">
                <a:latin typeface="Source Sans Pro Light" panose="020B0403030403020204" pitchFamily="34" charset="0"/>
              </a:defRPr>
            </a:lvl1pPr>
            <a:lvl2pPr>
              <a:defRPr>
                <a:latin typeface="Source Sans Pro Light" panose="020B0403030403020204" pitchFamily="34" charset="0"/>
              </a:defRPr>
            </a:lvl2pPr>
            <a:lvl3pPr>
              <a:defRPr>
                <a:latin typeface="Source Sans Pro Light" panose="020B0403030403020204" pitchFamily="34" charset="0"/>
              </a:defRPr>
            </a:lvl3pPr>
            <a:lvl4pPr>
              <a:defRPr>
                <a:latin typeface="Source Sans Pro Light" panose="020B0403030403020204" pitchFamily="34" charset="0"/>
              </a:defRPr>
            </a:lvl4pPr>
            <a:lvl5pPr>
              <a:defRPr>
                <a:latin typeface="Source Sans Pro Light" panose="020B0403030403020204" pitchFamily="34" charset="0"/>
              </a:defRPr>
            </a:lvl5pPr>
          </a:lstStyle>
          <a:p>
            <a:pPr lvl="0"/>
            <a:r>
              <a:rPr lang="en-US"/>
              <a:t>Put your text here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324A86-5AF1-EF49-BFE4-F43C4FC731F4}"/>
              </a:ext>
            </a:extLst>
          </p:cNvPr>
          <p:cNvGrpSpPr/>
          <p:nvPr userDrawn="1"/>
        </p:nvGrpSpPr>
        <p:grpSpPr>
          <a:xfrm>
            <a:off x="5264053" y="1447803"/>
            <a:ext cx="3627536" cy="4679911"/>
            <a:chOff x="5828202" y="967154"/>
            <a:chExt cx="4464660" cy="4679911"/>
          </a:xfrm>
        </p:grpSpPr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B4CA3FC7-03D6-E546-A4EC-7D2EA87F38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0246" y="967154"/>
              <a:ext cx="4302616" cy="2283119"/>
            </a:xfrm>
            <a:custGeom>
              <a:avLst/>
              <a:gdLst>
                <a:gd name="T0" fmla="*/ 247 w 533"/>
                <a:gd name="T1" fmla="*/ 0 h 283"/>
                <a:gd name="T2" fmla="*/ 247 w 533"/>
                <a:gd name="T3" fmla="*/ 31 h 283"/>
                <a:gd name="T4" fmla="*/ 214 w 533"/>
                <a:gd name="T5" fmla="*/ 34 h 283"/>
                <a:gd name="T6" fmla="*/ 178 w 533"/>
                <a:gd name="T7" fmla="*/ 43 h 283"/>
                <a:gd name="T8" fmla="*/ 113 w 533"/>
                <a:gd name="T9" fmla="*/ 74 h 283"/>
                <a:gd name="T10" fmla="*/ 105 w 533"/>
                <a:gd name="T11" fmla="*/ 79 h 283"/>
                <a:gd name="T12" fmla="*/ 98 w 533"/>
                <a:gd name="T13" fmla="*/ 84 h 283"/>
                <a:gd name="T14" fmla="*/ 85 w 533"/>
                <a:gd name="T15" fmla="*/ 94 h 283"/>
                <a:gd name="T16" fmla="*/ 62 w 533"/>
                <a:gd name="T17" fmla="*/ 117 h 283"/>
                <a:gd name="T18" fmla="*/ 28 w 533"/>
                <a:gd name="T19" fmla="*/ 166 h 283"/>
                <a:gd name="T20" fmla="*/ 10 w 533"/>
                <a:gd name="T21" fmla="*/ 212 h 283"/>
                <a:gd name="T22" fmla="*/ 2 w 533"/>
                <a:gd name="T23" fmla="*/ 249 h 283"/>
                <a:gd name="T24" fmla="*/ 1 w 533"/>
                <a:gd name="T25" fmla="*/ 256 h 283"/>
                <a:gd name="T26" fmla="*/ 1 w 533"/>
                <a:gd name="T27" fmla="*/ 263 h 283"/>
                <a:gd name="T28" fmla="*/ 0 w 533"/>
                <a:gd name="T29" fmla="*/ 273 h 283"/>
                <a:gd name="T30" fmla="*/ 0 w 533"/>
                <a:gd name="T31" fmla="*/ 282 h 283"/>
                <a:gd name="T32" fmla="*/ 1 w 533"/>
                <a:gd name="T33" fmla="*/ 273 h 283"/>
                <a:gd name="T34" fmla="*/ 2 w 533"/>
                <a:gd name="T35" fmla="*/ 263 h 283"/>
                <a:gd name="T36" fmla="*/ 2 w 533"/>
                <a:gd name="T37" fmla="*/ 257 h 283"/>
                <a:gd name="T38" fmla="*/ 3 w 533"/>
                <a:gd name="T39" fmla="*/ 249 h 283"/>
                <a:gd name="T40" fmla="*/ 12 w 533"/>
                <a:gd name="T41" fmla="*/ 213 h 283"/>
                <a:gd name="T42" fmla="*/ 32 w 533"/>
                <a:gd name="T43" fmla="*/ 168 h 283"/>
                <a:gd name="T44" fmla="*/ 67 w 533"/>
                <a:gd name="T45" fmla="*/ 121 h 283"/>
                <a:gd name="T46" fmla="*/ 90 w 533"/>
                <a:gd name="T47" fmla="*/ 100 h 283"/>
                <a:gd name="T48" fmla="*/ 103 w 533"/>
                <a:gd name="T49" fmla="*/ 90 h 283"/>
                <a:gd name="T50" fmla="*/ 110 w 533"/>
                <a:gd name="T51" fmla="*/ 85 h 283"/>
                <a:gd name="T52" fmla="*/ 117 w 533"/>
                <a:gd name="T53" fmla="*/ 81 h 283"/>
                <a:gd name="T54" fmla="*/ 181 w 533"/>
                <a:gd name="T55" fmla="*/ 53 h 283"/>
                <a:gd name="T56" fmla="*/ 216 w 533"/>
                <a:gd name="T57" fmla="*/ 46 h 283"/>
                <a:gd name="T58" fmla="*/ 252 w 533"/>
                <a:gd name="T59" fmla="*/ 45 h 283"/>
                <a:gd name="T60" fmla="*/ 288 w 533"/>
                <a:gd name="T61" fmla="*/ 48 h 283"/>
                <a:gd name="T62" fmla="*/ 323 w 533"/>
                <a:gd name="T63" fmla="*/ 56 h 283"/>
                <a:gd name="T64" fmla="*/ 384 w 533"/>
                <a:gd name="T65" fmla="*/ 85 h 283"/>
                <a:gd name="T66" fmla="*/ 410 w 533"/>
                <a:gd name="T67" fmla="*/ 105 h 283"/>
                <a:gd name="T68" fmla="*/ 421 w 533"/>
                <a:gd name="T69" fmla="*/ 116 h 283"/>
                <a:gd name="T70" fmla="*/ 429 w 533"/>
                <a:gd name="T71" fmla="*/ 124 h 283"/>
                <a:gd name="T72" fmla="*/ 430 w 533"/>
                <a:gd name="T73" fmla="*/ 124 h 283"/>
                <a:gd name="T74" fmla="*/ 431 w 533"/>
                <a:gd name="T75" fmla="*/ 126 h 283"/>
                <a:gd name="T76" fmla="*/ 434 w 533"/>
                <a:gd name="T77" fmla="*/ 129 h 283"/>
                <a:gd name="T78" fmla="*/ 435 w 533"/>
                <a:gd name="T79" fmla="*/ 130 h 283"/>
                <a:gd name="T80" fmla="*/ 488 w 533"/>
                <a:gd name="T81" fmla="*/ 250 h 283"/>
                <a:gd name="T82" fmla="*/ 488 w 533"/>
                <a:gd name="T83" fmla="*/ 252 h 283"/>
                <a:gd name="T84" fmla="*/ 489 w 533"/>
                <a:gd name="T85" fmla="*/ 259 h 283"/>
                <a:gd name="T86" fmla="*/ 489 w 533"/>
                <a:gd name="T87" fmla="*/ 265 h 283"/>
                <a:gd name="T88" fmla="*/ 489 w 533"/>
                <a:gd name="T89" fmla="*/ 270 h 283"/>
                <a:gd name="T90" fmla="*/ 489 w 533"/>
                <a:gd name="T91" fmla="*/ 275 h 283"/>
                <a:gd name="T92" fmla="*/ 489 w 533"/>
                <a:gd name="T93" fmla="*/ 281 h 283"/>
                <a:gd name="T94" fmla="*/ 489 w 533"/>
                <a:gd name="T95" fmla="*/ 283 h 283"/>
                <a:gd name="T96" fmla="*/ 490 w 533"/>
                <a:gd name="T97" fmla="*/ 283 h 283"/>
                <a:gd name="T98" fmla="*/ 517 w 533"/>
                <a:gd name="T99" fmla="*/ 283 h 283"/>
                <a:gd name="T100" fmla="*/ 533 w 533"/>
                <a:gd name="T101" fmla="*/ 283 h 283"/>
                <a:gd name="T102" fmla="*/ 533 w 533"/>
                <a:gd name="T103" fmla="*/ 282 h 283"/>
                <a:gd name="T104" fmla="*/ 247 w 533"/>
                <a:gd name="T105" fmla="*/ 0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3" h="283">
                  <a:moveTo>
                    <a:pt x="247" y="0"/>
                  </a:moveTo>
                  <a:cubicBezTo>
                    <a:pt x="247" y="31"/>
                    <a:pt x="247" y="31"/>
                    <a:pt x="247" y="31"/>
                  </a:cubicBezTo>
                  <a:cubicBezTo>
                    <a:pt x="236" y="32"/>
                    <a:pt x="225" y="33"/>
                    <a:pt x="214" y="34"/>
                  </a:cubicBezTo>
                  <a:cubicBezTo>
                    <a:pt x="202" y="37"/>
                    <a:pt x="190" y="39"/>
                    <a:pt x="178" y="43"/>
                  </a:cubicBezTo>
                  <a:cubicBezTo>
                    <a:pt x="154" y="50"/>
                    <a:pt x="132" y="61"/>
                    <a:pt x="113" y="74"/>
                  </a:cubicBezTo>
                  <a:cubicBezTo>
                    <a:pt x="110" y="75"/>
                    <a:pt x="108" y="77"/>
                    <a:pt x="105" y="79"/>
                  </a:cubicBezTo>
                  <a:cubicBezTo>
                    <a:pt x="103" y="80"/>
                    <a:pt x="101" y="82"/>
                    <a:pt x="98" y="84"/>
                  </a:cubicBezTo>
                  <a:cubicBezTo>
                    <a:pt x="94" y="87"/>
                    <a:pt x="89" y="91"/>
                    <a:pt x="85" y="94"/>
                  </a:cubicBezTo>
                  <a:cubicBezTo>
                    <a:pt x="77" y="102"/>
                    <a:pt x="69" y="109"/>
                    <a:pt x="62" y="117"/>
                  </a:cubicBezTo>
                  <a:cubicBezTo>
                    <a:pt x="48" y="133"/>
                    <a:pt x="37" y="150"/>
                    <a:pt x="28" y="166"/>
                  </a:cubicBezTo>
                  <a:cubicBezTo>
                    <a:pt x="20" y="182"/>
                    <a:pt x="14" y="198"/>
                    <a:pt x="10" y="212"/>
                  </a:cubicBezTo>
                  <a:cubicBezTo>
                    <a:pt x="6" y="226"/>
                    <a:pt x="3" y="239"/>
                    <a:pt x="2" y="249"/>
                  </a:cubicBezTo>
                  <a:cubicBezTo>
                    <a:pt x="2" y="252"/>
                    <a:pt x="2" y="254"/>
                    <a:pt x="1" y="256"/>
                  </a:cubicBezTo>
                  <a:cubicBezTo>
                    <a:pt x="1" y="259"/>
                    <a:pt x="1" y="261"/>
                    <a:pt x="1" y="263"/>
                  </a:cubicBezTo>
                  <a:cubicBezTo>
                    <a:pt x="1" y="267"/>
                    <a:pt x="0" y="271"/>
                    <a:pt x="0" y="273"/>
                  </a:cubicBezTo>
                  <a:cubicBezTo>
                    <a:pt x="0" y="279"/>
                    <a:pt x="0" y="282"/>
                    <a:pt x="0" y="282"/>
                  </a:cubicBezTo>
                  <a:cubicBezTo>
                    <a:pt x="0" y="282"/>
                    <a:pt x="0" y="279"/>
                    <a:pt x="1" y="273"/>
                  </a:cubicBezTo>
                  <a:cubicBezTo>
                    <a:pt x="1" y="271"/>
                    <a:pt x="1" y="267"/>
                    <a:pt x="2" y="263"/>
                  </a:cubicBezTo>
                  <a:cubicBezTo>
                    <a:pt x="2" y="261"/>
                    <a:pt x="2" y="259"/>
                    <a:pt x="2" y="257"/>
                  </a:cubicBezTo>
                  <a:cubicBezTo>
                    <a:pt x="3" y="254"/>
                    <a:pt x="3" y="252"/>
                    <a:pt x="3" y="249"/>
                  </a:cubicBezTo>
                  <a:cubicBezTo>
                    <a:pt x="5" y="239"/>
                    <a:pt x="7" y="226"/>
                    <a:pt x="12" y="213"/>
                  </a:cubicBezTo>
                  <a:cubicBezTo>
                    <a:pt x="17" y="199"/>
                    <a:pt x="23" y="183"/>
                    <a:pt x="32" y="168"/>
                  </a:cubicBezTo>
                  <a:cubicBezTo>
                    <a:pt x="41" y="152"/>
                    <a:pt x="53" y="136"/>
                    <a:pt x="67" y="121"/>
                  </a:cubicBezTo>
                  <a:cubicBezTo>
                    <a:pt x="74" y="114"/>
                    <a:pt x="82" y="107"/>
                    <a:pt x="90" y="100"/>
                  </a:cubicBezTo>
                  <a:cubicBezTo>
                    <a:pt x="94" y="96"/>
                    <a:pt x="99" y="93"/>
                    <a:pt x="103" y="90"/>
                  </a:cubicBezTo>
                  <a:cubicBezTo>
                    <a:pt x="106" y="88"/>
                    <a:pt x="108" y="87"/>
                    <a:pt x="110" y="85"/>
                  </a:cubicBezTo>
                  <a:cubicBezTo>
                    <a:pt x="113" y="84"/>
                    <a:pt x="115" y="82"/>
                    <a:pt x="117" y="81"/>
                  </a:cubicBezTo>
                  <a:cubicBezTo>
                    <a:pt x="137" y="69"/>
                    <a:pt x="158" y="60"/>
                    <a:pt x="181" y="53"/>
                  </a:cubicBezTo>
                  <a:cubicBezTo>
                    <a:pt x="193" y="50"/>
                    <a:pt x="204" y="48"/>
                    <a:pt x="216" y="46"/>
                  </a:cubicBezTo>
                  <a:cubicBezTo>
                    <a:pt x="228" y="45"/>
                    <a:pt x="240" y="44"/>
                    <a:pt x="252" y="45"/>
                  </a:cubicBezTo>
                  <a:cubicBezTo>
                    <a:pt x="265" y="45"/>
                    <a:pt x="276" y="46"/>
                    <a:pt x="288" y="48"/>
                  </a:cubicBezTo>
                  <a:cubicBezTo>
                    <a:pt x="300" y="50"/>
                    <a:pt x="311" y="52"/>
                    <a:pt x="323" y="56"/>
                  </a:cubicBezTo>
                  <a:cubicBezTo>
                    <a:pt x="345" y="63"/>
                    <a:pt x="366" y="73"/>
                    <a:pt x="384" y="85"/>
                  </a:cubicBezTo>
                  <a:cubicBezTo>
                    <a:pt x="393" y="92"/>
                    <a:pt x="402" y="98"/>
                    <a:pt x="410" y="105"/>
                  </a:cubicBezTo>
                  <a:cubicBezTo>
                    <a:pt x="414" y="108"/>
                    <a:pt x="418" y="112"/>
                    <a:pt x="421" y="116"/>
                  </a:cubicBezTo>
                  <a:cubicBezTo>
                    <a:pt x="424" y="119"/>
                    <a:pt x="427" y="121"/>
                    <a:pt x="429" y="124"/>
                  </a:cubicBezTo>
                  <a:cubicBezTo>
                    <a:pt x="429" y="124"/>
                    <a:pt x="429" y="124"/>
                    <a:pt x="430" y="124"/>
                  </a:cubicBezTo>
                  <a:cubicBezTo>
                    <a:pt x="430" y="125"/>
                    <a:pt x="431" y="126"/>
                    <a:pt x="431" y="126"/>
                  </a:cubicBezTo>
                  <a:cubicBezTo>
                    <a:pt x="432" y="127"/>
                    <a:pt x="433" y="128"/>
                    <a:pt x="434" y="129"/>
                  </a:cubicBezTo>
                  <a:cubicBezTo>
                    <a:pt x="434" y="130"/>
                    <a:pt x="434" y="130"/>
                    <a:pt x="435" y="130"/>
                  </a:cubicBezTo>
                  <a:cubicBezTo>
                    <a:pt x="463" y="164"/>
                    <a:pt x="481" y="205"/>
                    <a:pt x="488" y="250"/>
                  </a:cubicBezTo>
                  <a:cubicBezTo>
                    <a:pt x="488" y="250"/>
                    <a:pt x="488" y="251"/>
                    <a:pt x="488" y="252"/>
                  </a:cubicBezTo>
                  <a:cubicBezTo>
                    <a:pt x="488" y="254"/>
                    <a:pt x="488" y="256"/>
                    <a:pt x="489" y="259"/>
                  </a:cubicBezTo>
                  <a:cubicBezTo>
                    <a:pt x="489" y="261"/>
                    <a:pt x="489" y="263"/>
                    <a:pt x="489" y="265"/>
                  </a:cubicBezTo>
                  <a:cubicBezTo>
                    <a:pt x="489" y="267"/>
                    <a:pt x="489" y="269"/>
                    <a:pt x="489" y="270"/>
                  </a:cubicBezTo>
                  <a:cubicBezTo>
                    <a:pt x="489" y="272"/>
                    <a:pt x="489" y="273"/>
                    <a:pt x="489" y="275"/>
                  </a:cubicBezTo>
                  <a:cubicBezTo>
                    <a:pt x="489" y="277"/>
                    <a:pt x="489" y="279"/>
                    <a:pt x="489" y="281"/>
                  </a:cubicBezTo>
                  <a:cubicBezTo>
                    <a:pt x="489" y="282"/>
                    <a:pt x="489" y="283"/>
                    <a:pt x="489" y="283"/>
                  </a:cubicBezTo>
                  <a:cubicBezTo>
                    <a:pt x="490" y="283"/>
                    <a:pt x="490" y="283"/>
                    <a:pt x="490" y="283"/>
                  </a:cubicBezTo>
                  <a:cubicBezTo>
                    <a:pt x="517" y="283"/>
                    <a:pt x="517" y="283"/>
                    <a:pt x="517" y="283"/>
                  </a:cubicBezTo>
                  <a:cubicBezTo>
                    <a:pt x="533" y="283"/>
                    <a:pt x="533" y="283"/>
                    <a:pt x="533" y="283"/>
                  </a:cubicBezTo>
                  <a:cubicBezTo>
                    <a:pt x="533" y="283"/>
                    <a:pt x="533" y="282"/>
                    <a:pt x="533" y="282"/>
                  </a:cubicBezTo>
                  <a:cubicBezTo>
                    <a:pt x="533" y="126"/>
                    <a:pt x="405" y="0"/>
                    <a:pt x="24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32" name="Freeform 16">
              <a:extLst>
                <a:ext uri="{FF2B5EF4-FFF2-40B4-BE49-F238E27FC236}">
                  <a16:creationId xmlns:a16="http://schemas.microsoft.com/office/drawing/2014/main" id="{7EDB44E5-C1F8-AA45-9C10-9D8041ED7F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28202" y="3371201"/>
              <a:ext cx="4292942" cy="2275864"/>
            </a:xfrm>
            <a:custGeom>
              <a:avLst/>
              <a:gdLst>
                <a:gd name="T0" fmla="*/ 532 w 532"/>
                <a:gd name="T1" fmla="*/ 9 h 282"/>
                <a:gd name="T2" fmla="*/ 531 w 532"/>
                <a:gd name="T3" fmla="*/ 20 h 282"/>
                <a:gd name="T4" fmla="*/ 530 w 532"/>
                <a:gd name="T5" fmla="*/ 26 h 282"/>
                <a:gd name="T6" fmla="*/ 529 w 532"/>
                <a:gd name="T7" fmla="*/ 33 h 282"/>
                <a:gd name="T8" fmla="*/ 521 w 532"/>
                <a:gd name="T9" fmla="*/ 70 h 282"/>
                <a:gd name="T10" fmla="*/ 501 w 532"/>
                <a:gd name="T11" fmla="*/ 115 h 282"/>
                <a:gd name="T12" fmla="*/ 466 w 532"/>
                <a:gd name="T13" fmla="*/ 161 h 282"/>
                <a:gd name="T14" fmla="*/ 442 w 532"/>
                <a:gd name="T15" fmla="*/ 183 h 282"/>
                <a:gd name="T16" fmla="*/ 429 w 532"/>
                <a:gd name="T17" fmla="*/ 193 h 282"/>
                <a:gd name="T18" fmla="*/ 422 w 532"/>
                <a:gd name="T19" fmla="*/ 197 h 282"/>
                <a:gd name="T20" fmla="*/ 415 w 532"/>
                <a:gd name="T21" fmla="*/ 202 h 282"/>
                <a:gd name="T22" fmla="*/ 351 w 532"/>
                <a:gd name="T23" fmla="*/ 229 h 282"/>
                <a:gd name="T24" fmla="*/ 316 w 532"/>
                <a:gd name="T25" fmla="*/ 236 h 282"/>
                <a:gd name="T26" fmla="*/ 281 w 532"/>
                <a:gd name="T27" fmla="*/ 238 h 282"/>
                <a:gd name="T28" fmla="*/ 245 w 532"/>
                <a:gd name="T29" fmla="*/ 235 h 282"/>
                <a:gd name="T30" fmla="*/ 210 w 532"/>
                <a:gd name="T31" fmla="*/ 227 h 282"/>
                <a:gd name="T32" fmla="*/ 148 w 532"/>
                <a:gd name="T33" fmla="*/ 197 h 282"/>
                <a:gd name="T34" fmla="*/ 123 w 532"/>
                <a:gd name="T35" fmla="*/ 178 h 282"/>
                <a:gd name="T36" fmla="*/ 111 w 532"/>
                <a:gd name="T37" fmla="*/ 167 h 282"/>
                <a:gd name="T38" fmla="*/ 103 w 532"/>
                <a:gd name="T39" fmla="*/ 159 h 282"/>
                <a:gd name="T40" fmla="*/ 103 w 532"/>
                <a:gd name="T41" fmla="*/ 158 h 282"/>
                <a:gd name="T42" fmla="*/ 101 w 532"/>
                <a:gd name="T43" fmla="*/ 157 h 282"/>
                <a:gd name="T44" fmla="*/ 99 w 532"/>
                <a:gd name="T45" fmla="*/ 153 h 282"/>
                <a:gd name="T46" fmla="*/ 98 w 532"/>
                <a:gd name="T47" fmla="*/ 153 h 282"/>
                <a:gd name="T48" fmla="*/ 45 w 532"/>
                <a:gd name="T49" fmla="*/ 33 h 282"/>
                <a:gd name="T50" fmla="*/ 45 w 532"/>
                <a:gd name="T51" fmla="*/ 31 h 282"/>
                <a:gd name="T52" fmla="*/ 44 w 532"/>
                <a:gd name="T53" fmla="*/ 24 h 282"/>
                <a:gd name="T54" fmla="*/ 44 w 532"/>
                <a:gd name="T55" fmla="*/ 18 h 282"/>
                <a:gd name="T56" fmla="*/ 43 w 532"/>
                <a:gd name="T57" fmla="*/ 12 h 282"/>
                <a:gd name="T58" fmla="*/ 43 w 532"/>
                <a:gd name="T59" fmla="*/ 8 h 282"/>
                <a:gd name="T60" fmla="*/ 43 w 532"/>
                <a:gd name="T61" fmla="*/ 2 h 282"/>
                <a:gd name="T62" fmla="*/ 43 w 532"/>
                <a:gd name="T63" fmla="*/ 0 h 282"/>
                <a:gd name="T64" fmla="*/ 43 w 532"/>
                <a:gd name="T65" fmla="*/ 0 h 282"/>
                <a:gd name="T66" fmla="*/ 16 w 532"/>
                <a:gd name="T67" fmla="*/ 0 h 282"/>
                <a:gd name="T68" fmla="*/ 0 w 532"/>
                <a:gd name="T69" fmla="*/ 0 h 282"/>
                <a:gd name="T70" fmla="*/ 0 w 532"/>
                <a:gd name="T71" fmla="*/ 1 h 282"/>
                <a:gd name="T72" fmla="*/ 285 w 532"/>
                <a:gd name="T73" fmla="*/ 282 h 282"/>
                <a:gd name="T74" fmla="*/ 285 w 532"/>
                <a:gd name="T75" fmla="*/ 251 h 282"/>
                <a:gd name="T76" fmla="*/ 318 w 532"/>
                <a:gd name="T77" fmla="*/ 248 h 282"/>
                <a:gd name="T78" fmla="*/ 355 w 532"/>
                <a:gd name="T79" fmla="*/ 240 h 282"/>
                <a:gd name="T80" fmla="*/ 420 w 532"/>
                <a:gd name="T81" fmla="*/ 209 h 282"/>
                <a:gd name="T82" fmla="*/ 427 w 532"/>
                <a:gd name="T83" fmla="*/ 204 h 282"/>
                <a:gd name="T84" fmla="*/ 434 w 532"/>
                <a:gd name="T85" fmla="*/ 199 h 282"/>
                <a:gd name="T86" fmla="*/ 447 w 532"/>
                <a:gd name="T87" fmla="*/ 188 h 282"/>
                <a:gd name="T88" fmla="*/ 471 w 532"/>
                <a:gd name="T89" fmla="*/ 165 h 282"/>
                <a:gd name="T90" fmla="*/ 504 w 532"/>
                <a:gd name="T91" fmla="*/ 117 h 282"/>
                <a:gd name="T92" fmla="*/ 523 w 532"/>
                <a:gd name="T93" fmla="*/ 71 h 282"/>
                <a:gd name="T94" fmla="*/ 531 w 532"/>
                <a:gd name="T95" fmla="*/ 34 h 282"/>
                <a:gd name="T96" fmla="*/ 531 w 532"/>
                <a:gd name="T97" fmla="*/ 26 h 282"/>
                <a:gd name="T98" fmla="*/ 532 w 532"/>
                <a:gd name="T99" fmla="*/ 20 h 282"/>
                <a:gd name="T100" fmla="*/ 532 w 532"/>
                <a:gd name="T101" fmla="*/ 9 h 282"/>
                <a:gd name="T102" fmla="*/ 532 w 532"/>
                <a:gd name="T103" fmla="*/ 1 h 282"/>
                <a:gd name="T104" fmla="*/ 532 w 532"/>
                <a:gd name="T105" fmla="*/ 9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32" h="282">
                  <a:moveTo>
                    <a:pt x="532" y="9"/>
                  </a:moveTo>
                  <a:cubicBezTo>
                    <a:pt x="532" y="12"/>
                    <a:pt x="532" y="16"/>
                    <a:pt x="531" y="20"/>
                  </a:cubicBezTo>
                  <a:cubicBezTo>
                    <a:pt x="531" y="22"/>
                    <a:pt x="531" y="24"/>
                    <a:pt x="530" y="26"/>
                  </a:cubicBezTo>
                  <a:cubicBezTo>
                    <a:pt x="530" y="28"/>
                    <a:pt x="530" y="31"/>
                    <a:pt x="529" y="33"/>
                  </a:cubicBezTo>
                  <a:cubicBezTo>
                    <a:pt x="528" y="44"/>
                    <a:pt x="525" y="56"/>
                    <a:pt x="521" y="70"/>
                  </a:cubicBezTo>
                  <a:cubicBezTo>
                    <a:pt x="516" y="84"/>
                    <a:pt x="510" y="99"/>
                    <a:pt x="501" y="115"/>
                  </a:cubicBezTo>
                  <a:cubicBezTo>
                    <a:pt x="492" y="130"/>
                    <a:pt x="480" y="146"/>
                    <a:pt x="466" y="161"/>
                  </a:cubicBezTo>
                  <a:cubicBezTo>
                    <a:pt x="459" y="169"/>
                    <a:pt x="451" y="176"/>
                    <a:pt x="442" y="183"/>
                  </a:cubicBezTo>
                  <a:cubicBezTo>
                    <a:pt x="438" y="186"/>
                    <a:pt x="434" y="189"/>
                    <a:pt x="429" y="193"/>
                  </a:cubicBezTo>
                  <a:cubicBezTo>
                    <a:pt x="427" y="194"/>
                    <a:pt x="425" y="196"/>
                    <a:pt x="422" y="197"/>
                  </a:cubicBezTo>
                  <a:cubicBezTo>
                    <a:pt x="420" y="199"/>
                    <a:pt x="418" y="200"/>
                    <a:pt x="415" y="202"/>
                  </a:cubicBezTo>
                  <a:cubicBezTo>
                    <a:pt x="396" y="214"/>
                    <a:pt x="374" y="223"/>
                    <a:pt x="351" y="229"/>
                  </a:cubicBezTo>
                  <a:cubicBezTo>
                    <a:pt x="340" y="233"/>
                    <a:pt x="328" y="235"/>
                    <a:pt x="316" y="236"/>
                  </a:cubicBezTo>
                  <a:cubicBezTo>
                    <a:pt x="305" y="238"/>
                    <a:pt x="292" y="238"/>
                    <a:pt x="281" y="238"/>
                  </a:cubicBezTo>
                  <a:cubicBezTo>
                    <a:pt x="268" y="238"/>
                    <a:pt x="257" y="237"/>
                    <a:pt x="245" y="235"/>
                  </a:cubicBezTo>
                  <a:cubicBezTo>
                    <a:pt x="233" y="233"/>
                    <a:pt x="221" y="230"/>
                    <a:pt x="210" y="227"/>
                  </a:cubicBezTo>
                  <a:cubicBezTo>
                    <a:pt x="188" y="220"/>
                    <a:pt x="167" y="210"/>
                    <a:pt x="148" y="197"/>
                  </a:cubicBezTo>
                  <a:cubicBezTo>
                    <a:pt x="139" y="191"/>
                    <a:pt x="131" y="185"/>
                    <a:pt x="123" y="178"/>
                  </a:cubicBezTo>
                  <a:cubicBezTo>
                    <a:pt x="119" y="174"/>
                    <a:pt x="115" y="170"/>
                    <a:pt x="111" y="167"/>
                  </a:cubicBezTo>
                  <a:cubicBezTo>
                    <a:pt x="109" y="164"/>
                    <a:pt x="106" y="161"/>
                    <a:pt x="103" y="159"/>
                  </a:cubicBezTo>
                  <a:cubicBezTo>
                    <a:pt x="103" y="159"/>
                    <a:pt x="103" y="159"/>
                    <a:pt x="103" y="158"/>
                  </a:cubicBezTo>
                  <a:cubicBezTo>
                    <a:pt x="103" y="158"/>
                    <a:pt x="102" y="157"/>
                    <a:pt x="101" y="157"/>
                  </a:cubicBezTo>
                  <a:cubicBezTo>
                    <a:pt x="100" y="155"/>
                    <a:pt x="99" y="154"/>
                    <a:pt x="99" y="153"/>
                  </a:cubicBezTo>
                  <a:cubicBezTo>
                    <a:pt x="98" y="153"/>
                    <a:pt x="98" y="153"/>
                    <a:pt x="98" y="153"/>
                  </a:cubicBezTo>
                  <a:cubicBezTo>
                    <a:pt x="70" y="119"/>
                    <a:pt x="51" y="78"/>
                    <a:pt x="45" y="33"/>
                  </a:cubicBezTo>
                  <a:cubicBezTo>
                    <a:pt x="45" y="32"/>
                    <a:pt x="45" y="32"/>
                    <a:pt x="45" y="31"/>
                  </a:cubicBezTo>
                  <a:cubicBezTo>
                    <a:pt x="44" y="29"/>
                    <a:pt x="44" y="26"/>
                    <a:pt x="44" y="24"/>
                  </a:cubicBezTo>
                  <a:cubicBezTo>
                    <a:pt x="44" y="22"/>
                    <a:pt x="44" y="20"/>
                    <a:pt x="44" y="18"/>
                  </a:cubicBezTo>
                  <a:cubicBezTo>
                    <a:pt x="43" y="16"/>
                    <a:pt x="43" y="14"/>
                    <a:pt x="43" y="12"/>
                  </a:cubicBezTo>
                  <a:cubicBezTo>
                    <a:pt x="43" y="11"/>
                    <a:pt x="43" y="9"/>
                    <a:pt x="43" y="8"/>
                  </a:cubicBezTo>
                  <a:cubicBezTo>
                    <a:pt x="43" y="5"/>
                    <a:pt x="43" y="3"/>
                    <a:pt x="43" y="2"/>
                  </a:cubicBezTo>
                  <a:cubicBezTo>
                    <a:pt x="43" y="1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56"/>
                    <a:pt x="127" y="282"/>
                    <a:pt x="285" y="282"/>
                  </a:cubicBezTo>
                  <a:cubicBezTo>
                    <a:pt x="285" y="251"/>
                    <a:pt x="285" y="251"/>
                    <a:pt x="285" y="251"/>
                  </a:cubicBezTo>
                  <a:cubicBezTo>
                    <a:pt x="296" y="251"/>
                    <a:pt x="307" y="250"/>
                    <a:pt x="318" y="248"/>
                  </a:cubicBezTo>
                  <a:cubicBezTo>
                    <a:pt x="331" y="246"/>
                    <a:pt x="343" y="244"/>
                    <a:pt x="355" y="240"/>
                  </a:cubicBezTo>
                  <a:cubicBezTo>
                    <a:pt x="378" y="232"/>
                    <a:pt x="400" y="222"/>
                    <a:pt x="420" y="209"/>
                  </a:cubicBezTo>
                  <a:cubicBezTo>
                    <a:pt x="422" y="207"/>
                    <a:pt x="425" y="206"/>
                    <a:pt x="427" y="204"/>
                  </a:cubicBezTo>
                  <a:cubicBezTo>
                    <a:pt x="430" y="202"/>
                    <a:pt x="432" y="201"/>
                    <a:pt x="434" y="199"/>
                  </a:cubicBezTo>
                  <a:cubicBezTo>
                    <a:pt x="439" y="195"/>
                    <a:pt x="443" y="192"/>
                    <a:pt x="447" y="188"/>
                  </a:cubicBezTo>
                  <a:cubicBezTo>
                    <a:pt x="456" y="181"/>
                    <a:pt x="463" y="173"/>
                    <a:pt x="471" y="165"/>
                  </a:cubicBezTo>
                  <a:cubicBezTo>
                    <a:pt x="485" y="150"/>
                    <a:pt x="496" y="133"/>
                    <a:pt x="504" y="117"/>
                  </a:cubicBezTo>
                  <a:cubicBezTo>
                    <a:pt x="513" y="101"/>
                    <a:pt x="519" y="85"/>
                    <a:pt x="523" y="71"/>
                  </a:cubicBezTo>
                  <a:cubicBezTo>
                    <a:pt x="527" y="57"/>
                    <a:pt x="529" y="44"/>
                    <a:pt x="531" y="34"/>
                  </a:cubicBezTo>
                  <a:cubicBezTo>
                    <a:pt x="531" y="31"/>
                    <a:pt x="531" y="29"/>
                    <a:pt x="531" y="26"/>
                  </a:cubicBezTo>
                  <a:cubicBezTo>
                    <a:pt x="532" y="24"/>
                    <a:pt x="532" y="22"/>
                    <a:pt x="532" y="20"/>
                  </a:cubicBezTo>
                  <a:cubicBezTo>
                    <a:pt x="532" y="16"/>
                    <a:pt x="532" y="12"/>
                    <a:pt x="532" y="9"/>
                  </a:cubicBezTo>
                  <a:cubicBezTo>
                    <a:pt x="532" y="4"/>
                    <a:pt x="532" y="1"/>
                    <a:pt x="532" y="1"/>
                  </a:cubicBezTo>
                  <a:cubicBezTo>
                    <a:pt x="532" y="1"/>
                    <a:pt x="532" y="4"/>
                    <a:pt x="532" y="9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lumMod val="67000"/>
                  </a:schemeClr>
                </a:gs>
                <a:gs pos="48000">
                  <a:schemeClr val="accent3"/>
                </a:gs>
                <a:gs pos="100000">
                  <a:schemeClr val="accent6"/>
                </a:gs>
              </a:gsLst>
              <a:path path="circle">
                <a:fillToRect l="100000" t="100000"/>
              </a:path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77AF6039-636C-5E49-A209-5B3E0EE08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3533" y="2141927"/>
            <a:ext cx="2615521" cy="3226358"/>
          </a:xfrm>
          <a:custGeom>
            <a:avLst/>
            <a:gdLst>
              <a:gd name="connsiteX0" fmla="*/ 1609551 w 3219102"/>
              <a:gd name="connsiteY0" fmla="*/ 0 h 3226358"/>
              <a:gd name="connsiteX1" fmla="*/ 3219102 w 3219102"/>
              <a:gd name="connsiteY1" fmla="*/ 1613179 h 3226358"/>
              <a:gd name="connsiteX2" fmla="*/ 1609551 w 3219102"/>
              <a:gd name="connsiteY2" fmla="*/ 3226358 h 3226358"/>
              <a:gd name="connsiteX3" fmla="*/ 0 w 3219102"/>
              <a:gd name="connsiteY3" fmla="*/ 1613179 h 3226358"/>
              <a:gd name="connsiteX4" fmla="*/ 1609551 w 3219102"/>
              <a:gd name="connsiteY4" fmla="*/ 0 h 322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19102" h="3226358">
                <a:moveTo>
                  <a:pt x="1609551" y="0"/>
                </a:moveTo>
                <a:cubicBezTo>
                  <a:pt x="2498481" y="0"/>
                  <a:pt x="3219102" y="722245"/>
                  <a:pt x="3219102" y="1613179"/>
                </a:cubicBezTo>
                <a:cubicBezTo>
                  <a:pt x="3219102" y="2504113"/>
                  <a:pt x="2498481" y="3226358"/>
                  <a:pt x="1609551" y="3226358"/>
                </a:cubicBezTo>
                <a:cubicBezTo>
                  <a:pt x="720621" y="3226358"/>
                  <a:pt x="0" y="2504113"/>
                  <a:pt x="0" y="1613179"/>
                </a:cubicBezTo>
                <a:cubicBezTo>
                  <a:pt x="0" y="722245"/>
                  <a:pt x="720621" y="0"/>
                  <a:pt x="1609551" y="0"/>
                </a:cubicBezTo>
                <a:close/>
              </a:path>
            </a:pathLst>
          </a:custGeom>
          <a:pattFill prst="pct5">
            <a:fgClr>
              <a:schemeClr val="tx1">
                <a:lumMod val="75000"/>
                <a:lumOff val="25000"/>
              </a:schemeClr>
            </a:fgClr>
            <a:bgClr>
              <a:schemeClr val="bg1"/>
            </a:bgClr>
          </a:patt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Shape 2711">
            <a:extLst>
              <a:ext uri="{FF2B5EF4-FFF2-40B4-BE49-F238E27FC236}">
                <a16:creationId xmlns:a16="http://schemas.microsoft.com/office/drawing/2014/main" id="{5A2EC066-1891-B549-B6BC-41526643E41F}"/>
              </a:ext>
            </a:extLst>
          </p:cNvPr>
          <p:cNvSpPr/>
          <p:nvPr userDrawn="1"/>
        </p:nvSpPr>
        <p:spPr>
          <a:xfrm>
            <a:off x="493773" y="560847"/>
            <a:ext cx="226954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 w="12700">
            <a:miter lim="400000"/>
          </a:ln>
        </p:spPr>
        <p:txBody>
          <a:bodyPr lIns="15474" tIns="15474" rIns="15474" bIns="15474" anchor="ctr"/>
          <a:lstStyle/>
          <a:p>
            <a:pPr defTabSz="185690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219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8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2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#ppt_w*1.125000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Effect transition="in" filter="wipe(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</p:bld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dient_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7DD642-0C9F-0943-B156-0FEA4BA9908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gradFill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3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651F3-B565-4849-BC65-8CF67A93D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Subtitle + 2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500" y="1539557"/>
            <a:ext cx="4465281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166" y="1530227"/>
            <a:ext cx="4466225" cy="320664"/>
          </a:xfrm>
        </p:spPr>
        <p:txBody>
          <a:bodyPr anchor="ctr">
            <a:normAutofit/>
          </a:bodyPr>
          <a:lstStyle>
            <a:lvl1pPr marL="0" indent="0">
              <a:buNone/>
              <a:defRPr sz="1788" b="0" cap="all" baseline="0">
                <a:solidFill>
                  <a:schemeClr val="accent1"/>
                </a:solidFill>
                <a:latin typeface="+mj-lt"/>
              </a:defRPr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9029115" y="6324701"/>
            <a:ext cx="725261" cy="457471"/>
          </a:xfrm>
          <a:prstGeom prst="rect">
            <a:avLst/>
          </a:prstGeom>
        </p:spPr>
        <p:txBody>
          <a:bodyPr anchor="ctr"/>
          <a:lstStyle>
            <a:lvl1pPr algn="r">
              <a:defRPr sz="1463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455315" y="1870146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969425" y="1879477"/>
            <a:ext cx="4313238" cy="41671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hu-HU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9" hasCustomPrompt="1"/>
          </p:nvPr>
        </p:nvSpPr>
        <p:spPr>
          <a:xfrm>
            <a:off x="325989" y="6140562"/>
            <a:ext cx="1303954" cy="353545"/>
          </a:xfrm>
          <a:prstGeom prst="flowChartProcess">
            <a:avLst/>
          </a:prstGeom>
          <a:noFill/>
          <a:ln w="101600" cmpd="dbl">
            <a:noFill/>
            <a:prstDash val="solid"/>
          </a:ln>
        </p:spPr>
        <p:txBody>
          <a:bodyPr vert="horz" wrap="none" numCol="1" spcCol="36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53" i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SMALL LOGO (Logo size: 200X40px and preferably be transparent background PNG)</a:t>
            </a:r>
          </a:p>
        </p:txBody>
      </p:sp>
    </p:spTree>
    <p:extLst>
      <p:ext uri="{BB962C8B-B14F-4D97-AF65-F5344CB8AC3E}">
        <p14:creationId xmlns:p14="http://schemas.microsoft.com/office/powerpoint/2010/main" val="6389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2DBFA-744F-4F9E-80AB-DE9A80AE5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A1503-38BE-4291-AC2E-B9911A686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E18055-E9F3-46F9-8841-FCF1F369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08EF7-CBF6-4D90-B6CA-EA7EA1EC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32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0E527-C43D-49D5-800B-351AFEA4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69AFC4-ADD9-4F3F-BBC7-B7C0B35AB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458E91-7A6F-44B0-9C22-830F8A07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606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01780-8849-4615-862E-9F72CA0C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B500-C31D-47CE-BF2C-1379D606A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FDD43F-C94B-435E-93E7-135071A392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1419B-ABFA-44D2-ACCB-D288A7A7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19036-7D78-460E-94B4-8BF4F1AE5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84C08-DECD-422E-9688-0F2F2DAC0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15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BF67-00F6-4DA5-8BA3-AAB84477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33C45-A1C3-4D6F-A902-46D6E8833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8B7D8-9554-4A7B-A0EF-7DF50A22B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4DE7B-363E-450E-9994-88501A21A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33C12-DC82-4526-AAF2-641A943E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3E6BA5-8D42-48A6-BE67-30C86357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620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2" Type="http://schemas.openxmlformats.org/officeDocument/2006/relationships/slideLayout" Target="../slideLayouts/slideLayout4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50FE65-A8EB-44E5-B504-A53837E5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0FEB2-11FB-493E-A7BA-2DD5D4277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7AA5E-9865-4DCD-9B62-140AE5DC3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59C1-022B-4265-BA0A-AF99C9DB45B2}" type="datetimeFigureOut">
              <a:rPr lang="pt-BR" smtClean="0"/>
              <a:t>07/01/2022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B636D-70C8-47F6-8BFE-E73FB8D49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BEFC3-2E58-4FEA-82E4-1999EAF18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16CC9-3F5A-41BA-9605-FC16017721CC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76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726" r:id="rId12"/>
    <p:sldLayoutId id="214748372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739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5" r:id="rId13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7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137A7B-4972-484C-9B10-F33F2A6D4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B0EE8-832B-834A-8686-34F8B5AFB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5C32F-7CC0-8042-AB99-521755C0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7F509-E4C9-D04C-8965-3A5F67247EE3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B2A5-419F-E343-A53F-0F92E7AB0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9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B2A33-3365-1F4D-A3B3-6EA44DB21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E4C9-307B-3642-8BAD-1F1D87D3282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7311F-5D5F-4807-BCB0-D91228CC53F9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967" y="506426"/>
            <a:ext cx="1382519" cy="521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95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file:///D:\N&#250;cleo%20Reestrutura&#231;&#227;o%20e%20Performance\Clientes\Brizola%20&amp;%20Japur\RMA\BARTZ\MESTRA%20BARTZ%20(NOVA%20revisada).xlsx!DRE!%5bMESTRA%20BARTZ%20(NOVA%20revisada).xlsx%5dDRE%20Gr&#225;fico%201" TargetMode="Externa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hyperlink" Target="https://preservacaodeempresas.com.br/" TargetMode="Externa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svg"/><Relationship Id="rId7" Type="http://schemas.openxmlformats.org/officeDocument/2006/relationships/image" Target="../media/image40.sv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9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Relationship Id="rId9" Type="http://schemas.openxmlformats.org/officeDocument/2006/relationships/image" Target="../media/image42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18" Type="http://schemas.openxmlformats.org/officeDocument/2006/relationships/image" Target="../media/image2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1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1.svg"/><Relationship Id="rId20" Type="http://schemas.openxmlformats.org/officeDocument/2006/relationships/image" Target="../media/image25.sv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19" Type="http://schemas.openxmlformats.org/officeDocument/2006/relationships/image" Target="../media/image24.pn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1">
            <a:extLst>
              <a:ext uri="{FF2B5EF4-FFF2-40B4-BE49-F238E27FC236}">
                <a16:creationId xmlns:a16="http://schemas.microsoft.com/office/drawing/2014/main" id="{4CDEFAA1-CB8E-4CD8-9B87-75F92CB2518D}"/>
              </a:ext>
            </a:extLst>
          </p:cNvPr>
          <p:cNvSpPr txBox="1">
            <a:spLocks/>
          </p:cNvSpPr>
          <p:nvPr/>
        </p:nvSpPr>
        <p:spPr>
          <a:xfrm>
            <a:off x="0" y="3338789"/>
            <a:ext cx="9906000" cy="154753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Autos no 5000313-09.2020.8.21.0067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Ação: Recuperação Judicial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2ª Vara Cível da Comarca de São Lourenço do Sul - RS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Recuperanda: Bartz &amp; Cia Ltda.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Administração Judicial: Brizola e Japur Administração Judicial</a:t>
            </a: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endParaRPr lang="pt-BR" sz="1500" b="1" dirty="0">
              <a:solidFill>
                <a:schemeClr val="bg1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</a:pPr>
            <a:r>
              <a:rPr lang="pt-BR" sz="1500" b="1" dirty="0">
                <a:solidFill>
                  <a:schemeClr val="bg1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Setembro de 2020</a:t>
            </a:r>
          </a:p>
        </p:txBody>
      </p:sp>
    </p:spTree>
    <p:extLst>
      <p:ext uri="{BB962C8B-B14F-4D97-AF65-F5344CB8AC3E}">
        <p14:creationId xmlns:p14="http://schemas.microsoft.com/office/powerpoint/2010/main" val="1414790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Roboto Black"/>
              </a:rPr>
              <a:t>2.2 </a:t>
            </a:r>
            <a:r>
              <a:rPr lang="en-US" err="1">
                <a:latin typeface="Roboto Black"/>
              </a:rPr>
              <a:t>Informações</a:t>
            </a:r>
            <a:r>
              <a:rPr lang="en-US">
                <a:latin typeface="Roboto Black"/>
              </a:rPr>
              <a:t> Gerais</a:t>
            </a:r>
          </a:p>
        </p:txBody>
      </p:sp>
      <p:sp>
        <p:nvSpPr>
          <p:cNvPr id="22" name="Shape 8711">
            <a:extLst>
              <a:ext uri="{FF2B5EF4-FFF2-40B4-BE49-F238E27FC236}">
                <a16:creationId xmlns:a16="http://schemas.microsoft.com/office/drawing/2014/main" id="{A513C745-5290-4858-9CC6-E24EDCD2988F}"/>
              </a:ext>
            </a:extLst>
          </p:cNvPr>
          <p:cNvSpPr/>
          <p:nvPr/>
        </p:nvSpPr>
        <p:spPr>
          <a:xfrm>
            <a:off x="1972642" y="1737009"/>
            <a:ext cx="6025793" cy="4261284"/>
          </a:xfrm>
          <a:prstGeom prst="roundRect">
            <a:avLst>
              <a:gd name="adj" fmla="val 3386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19069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5400" b="1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9" name="Shape 8742">
            <a:extLst>
              <a:ext uri="{FF2B5EF4-FFF2-40B4-BE49-F238E27FC236}">
                <a16:creationId xmlns:a16="http://schemas.microsoft.com/office/drawing/2014/main" id="{60D2A3F0-66DD-44FB-A540-317CFCA04AD3}"/>
              </a:ext>
            </a:extLst>
          </p:cNvPr>
          <p:cNvSpPr/>
          <p:nvPr/>
        </p:nvSpPr>
        <p:spPr>
          <a:xfrm flipV="1">
            <a:off x="3048626" y="2888483"/>
            <a:ext cx="3670635" cy="32"/>
          </a:xfrm>
          <a:prstGeom prst="line">
            <a:avLst/>
          </a:prstGeom>
          <a:noFill/>
          <a:ln w="25400" cap="flat">
            <a:solidFill>
              <a:schemeClr val="bg1">
                <a:lumMod val="95000"/>
              </a:schemeClr>
            </a:solidFill>
            <a:prstDash val="solid"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7144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0" name="Shape 8723">
            <a:extLst>
              <a:ext uri="{FF2B5EF4-FFF2-40B4-BE49-F238E27FC236}">
                <a16:creationId xmlns:a16="http://schemas.microsoft.com/office/drawing/2014/main" id="{76A20E84-3233-4C02-9A51-F98136DC013E}"/>
              </a:ext>
            </a:extLst>
          </p:cNvPr>
          <p:cNvSpPr/>
          <p:nvPr/>
        </p:nvSpPr>
        <p:spPr>
          <a:xfrm>
            <a:off x="2848313" y="2048880"/>
            <a:ext cx="4071263" cy="3006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fr-FR" sz="1400" b="1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Bartz &amp; Cia </a:t>
            </a:r>
            <a:r>
              <a:rPr lang="fr-FR" sz="1400" b="1" err="1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Ltda</a:t>
            </a:r>
            <a:endParaRPr lang="fr-FR" sz="1400" b="1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Shape 8713">
            <a:extLst>
              <a:ext uri="{FF2B5EF4-FFF2-40B4-BE49-F238E27FC236}">
                <a16:creationId xmlns:a16="http://schemas.microsoft.com/office/drawing/2014/main" id="{4F709ADB-9260-4CE8-BADD-A8F455735D36}"/>
              </a:ext>
            </a:extLst>
          </p:cNvPr>
          <p:cNvSpPr/>
          <p:nvPr/>
        </p:nvSpPr>
        <p:spPr>
          <a:xfrm>
            <a:off x="3098430" y="2349507"/>
            <a:ext cx="3670637" cy="5390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="" val="1"/>
            </a:ext>
          </a:extLst>
        </p:spPr>
        <p:txBody>
          <a:bodyPr wrap="square" lIns="0" tIns="0" rIns="0" bIns="0" numCol="1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240000"/>
              </a:lnSpc>
              <a:defRPr sz="1800"/>
            </a:pPr>
            <a:r>
              <a:rPr lang="pt-BR" sz="1051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mo"/>
                <a:sym typeface="Arimo"/>
              </a:rPr>
              <a:t>06.907.568/0001-77</a:t>
            </a:r>
          </a:p>
        </p:txBody>
      </p:sp>
      <p:sp>
        <p:nvSpPr>
          <p:cNvPr id="34" name="Shape 8712">
            <a:extLst>
              <a:ext uri="{FF2B5EF4-FFF2-40B4-BE49-F238E27FC236}">
                <a16:creationId xmlns:a16="http://schemas.microsoft.com/office/drawing/2014/main" id="{7A02AD72-E610-405C-B161-6FDF23026062}"/>
              </a:ext>
            </a:extLst>
          </p:cNvPr>
          <p:cNvSpPr/>
          <p:nvPr/>
        </p:nvSpPr>
        <p:spPr>
          <a:xfrm>
            <a:off x="2344972" y="3016819"/>
            <a:ext cx="5281131" cy="26129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lc="http://schemas.openxmlformats.org/drawingml/2006/lockedCanvas" xmlns:ma14="http://schemas.microsoft.com/office/mac/drawingml/2011/main" xmlns="" val="1"/>
            </a:ext>
          </a:extLst>
        </p:spPr>
        <p:txBody>
          <a:bodyPr wrap="square" lIns="0" tIns="0" rIns="0" bIns="0" numCol="1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Objeto principal:   Comércio varejista de combustíveis</a:t>
            </a:r>
          </a:p>
          <a:p>
            <a:endParaRPr lang="pt-BR" sz="1050">
              <a:solidFill>
                <a:schemeClr val="bg1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Sede: </a:t>
            </a:r>
            <a:r>
              <a:rPr lang="it-IT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Av Cel Nono Centeno, 579, São Lourenço do Sul (RS)</a:t>
            </a:r>
            <a:endParaRPr lang="pt-BR" sz="105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Open Sans" panose="020B0606030504020204" pitchFamily="34" charset="0"/>
            </a:endParaRPr>
          </a:p>
          <a:p>
            <a:endParaRPr lang="pt-BR" sz="105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Sociedade Empresária Limitada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050" i="1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Nome Fantasia: Posto Renascer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sz="1050">
              <a:solidFill>
                <a:schemeClr val="bg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Open Sans" panose="020B0606030504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pt-BR" sz="105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Open Sans" panose="020B0606030504020204" pitchFamily="34" charset="0"/>
              </a:rPr>
              <a:t>Capital Social: R$ 200.000,00</a:t>
            </a:r>
          </a:p>
        </p:txBody>
      </p:sp>
    </p:spTree>
    <p:extLst>
      <p:ext uri="{BB962C8B-B14F-4D97-AF65-F5344CB8AC3E}">
        <p14:creationId xmlns:p14="http://schemas.microsoft.com/office/powerpoint/2010/main" val="195504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8CB26BB2-73FA-4446-AA90-26AA2E9ED3A9}"/>
              </a:ext>
            </a:extLst>
          </p:cNvPr>
          <p:cNvCxnSpPr>
            <a:cxnSpLocks/>
          </p:cNvCxnSpPr>
          <p:nvPr/>
        </p:nvCxnSpPr>
        <p:spPr>
          <a:xfrm>
            <a:off x="2996085" y="3056007"/>
            <a:ext cx="0" cy="807934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2.3 </a:t>
            </a:r>
            <a:r>
              <a:rPr lang="en-US" err="1"/>
              <a:t>Estrutura</a:t>
            </a:r>
            <a:r>
              <a:rPr lang="en-US"/>
              <a:t> </a:t>
            </a:r>
            <a:r>
              <a:rPr lang="en-US" err="1"/>
              <a:t>Societária</a:t>
            </a:r>
            <a:endParaRPr lang="en-US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85ECD7F0-46F6-42CA-B0ED-A1B68B79B0BA}"/>
              </a:ext>
            </a:extLst>
          </p:cNvPr>
          <p:cNvCxnSpPr>
            <a:cxnSpLocks/>
          </p:cNvCxnSpPr>
          <p:nvPr/>
        </p:nvCxnSpPr>
        <p:spPr>
          <a:xfrm flipV="1">
            <a:off x="4808188" y="3806586"/>
            <a:ext cx="0" cy="10387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E49F0BC9-556C-4A55-BBC7-98AC680233E7}"/>
              </a:ext>
            </a:extLst>
          </p:cNvPr>
          <p:cNvSpPr/>
          <p:nvPr/>
        </p:nvSpPr>
        <p:spPr>
          <a:xfrm>
            <a:off x="4178335" y="4117454"/>
            <a:ext cx="1549329" cy="107333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Bartz &amp; Cia </a:t>
            </a:r>
            <a:r>
              <a:rPr lang="fr-FR" err="1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Ltda</a:t>
            </a:r>
            <a:r>
              <a:rPr lang="fr-FR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23A627E0-E882-4AE5-86F9-AA6521BAD8F2}"/>
              </a:ext>
            </a:extLst>
          </p:cNvPr>
          <p:cNvSpPr/>
          <p:nvPr/>
        </p:nvSpPr>
        <p:spPr>
          <a:xfrm>
            <a:off x="2219346" y="2349868"/>
            <a:ext cx="1549329" cy="1073336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>
                <a:latin typeface="Source Sans Pro" panose="020B0503030403020204" pitchFamily="34" charset="0"/>
                <a:ea typeface="Source Sans Pro" panose="020B0503030403020204" pitchFamily="34" charset="0"/>
                <a:cs typeface="Roboto" panose="02000000000000000000" pitchFamily="2" charset="0"/>
              </a:rPr>
              <a:t>Danilo de Oliveira Elias</a:t>
            </a:r>
          </a:p>
          <a:p>
            <a:pPr algn="ctr"/>
            <a:r>
              <a:rPr lang="pt-BR" baseline="0">
                <a:latin typeface="Source Sans Pro" panose="020B0503030403020204" pitchFamily="34" charset="0"/>
                <a:ea typeface="Source Sans Pro" panose="020B0503030403020204" pitchFamily="34" charset="0"/>
                <a:cs typeface="Roboto" panose="02000000000000000000" pitchFamily="2" charset="0"/>
              </a:rPr>
              <a:t>(97,5%) </a:t>
            </a:r>
            <a:endParaRPr lang="pt-BR">
              <a:solidFill>
                <a:srgbClr val="000000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Roboto" panose="02000000000000000000" pitchFamily="2" charset="0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AFF9B1E3-33BD-40F1-8F6F-3657CFB1FAED}"/>
              </a:ext>
            </a:extLst>
          </p:cNvPr>
          <p:cNvCxnSpPr>
            <a:cxnSpLocks/>
          </p:cNvCxnSpPr>
          <p:nvPr/>
        </p:nvCxnSpPr>
        <p:spPr>
          <a:xfrm>
            <a:off x="4953000" y="3816973"/>
            <a:ext cx="2189" cy="29886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B8CF651-8CD5-444D-A023-E0F087534AFC}"/>
              </a:ext>
            </a:extLst>
          </p:cNvPr>
          <p:cNvCxnSpPr>
            <a:cxnSpLocks/>
          </p:cNvCxnSpPr>
          <p:nvPr/>
        </p:nvCxnSpPr>
        <p:spPr>
          <a:xfrm flipH="1">
            <a:off x="2994011" y="3805583"/>
            <a:ext cx="3917978" cy="33111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7844B923-C722-4EDA-B911-A8132FA4D9D9}"/>
              </a:ext>
            </a:extLst>
          </p:cNvPr>
          <p:cNvCxnSpPr>
            <a:cxnSpLocks/>
          </p:cNvCxnSpPr>
          <p:nvPr/>
        </p:nvCxnSpPr>
        <p:spPr>
          <a:xfrm>
            <a:off x="6894787" y="3388272"/>
            <a:ext cx="0" cy="433558"/>
          </a:xfrm>
          <a:prstGeom prst="line">
            <a:avLst/>
          </a:prstGeom>
          <a:ln w="317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06B0A35-39D1-42CB-B513-7F07B1DCA6B0}"/>
              </a:ext>
            </a:extLst>
          </p:cNvPr>
          <p:cNvSpPr/>
          <p:nvPr/>
        </p:nvSpPr>
        <p:spPr>
          <a:xfrm>
            <a:off x="6111579" y="2349868"/>
            <a:ext cx="1566416" cy="1073336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Erminda Perleberg Bartz</a:t>
            </a:r>
          </a:p>
          <a:p>
            <a:pPr algn="ctr"/>
            <a:r>
              <a:rPr lang="pt-BR" baseline="0"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(2,5%)</a:t>
            </a:r>
            <a:endParaRPr lang="pt-BR"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99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2.4 </a:t>
            </a:r>
            <a:r>
              <a:rPr lang="pt-BR"/>
              <a:t>Créditos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58A749-139D-44F5-8E84-0E3D933CF60D}"/>
              </a:ext>
            </a:extLst>
          </p:cNvPr>
          <p:cNvSpPr/>
          <p:nvPr/>
        </p:nvSpPr>
        <p:spPr>
          <a:xfrm>
            <a:off x="710078" y="1306367"/>
            <a:ext cx="8640415" cy="466923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92100" algn="just" defTabSz="292500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passivo sujeito à Recuperação Judicial atinge a monta de R$ 4.420.312,90. A lista de credores da Recuperanda é composta pela Classe II – Garantia Real (10,99%), Classe III – Quirografários (88,85%) e Classe IV – ME e EPP (0,16%). Abaixo representamos o perfil da dívida da Recuperanda através de gráficos: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4F4F10-A3CD-4FD4-9F0D-775B759ACEEB}"/>
              </a:ext>
            </a:extLst>
          </p:cNvPr>
          <p:cNvSpPr txBox="1"/>
          <p:nvPr/>
        </p:nvSpPr>
        <p:spPr>
          <a:xfrm>
            <a:off x="6048492" y="2115336"/>
            <a:ext cx="25935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Principais credores (R$)</a:t>
            </a:r>
            <a:endParaRPr lang="en-US" sz="1300" b="1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579039-4503-450B-BFE4-BC25FB6630A7}"/>
              </a:ext>
            </a:extLst>
          </p:cNvPr>
          <p:cNvSpPr txBox="1"/>
          <p:nvPr/>
        </p:nvSpPr>
        <p:spPr>
          <a:xfrm>
            <a:off x="1310013" y="2115336"/>
            <a:ext cx="259357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Perfil dos credores (R$)</a:t>
            </a:r>
            <a:endParaRPr lang="en-US" sz="1300" b="1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0E256F3-9C1A-4F4E-8490-19AE21326D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2728536"/>
              </p:ext>
            </p:extLst>
          </p:nvPr>
        </p:nvGraphicFramePr>
        <p:xfrm>
          <a:off x="5086637" y="2534032"/>
          <a:ext cx="4263856" cy="3454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D14D675-4B76-40D3-8060-B7513D6792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4012335"/>
              </p:ext>
            </p:extLst>
          </p:nvPr>
        </p:nvGraphicFramePr>
        <p:xfrm>
          <a:off x="710078" y="2641344"/>
          <a:ext cx="3793442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70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2.5 Quadro </a:t>
            </a:r>
            <a:r>
              <a:rPr lang="en-US" err="1"/>
              <a:t>Funcional</a:t>
            </a:r>
            <a:endParaRPr lang="en-US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7C0C48F-55D8-42F5-8B24-1F6CBD7CD7E1}"/>
              </a:ext>
            </a:extLst>
          </p:cNvPr>
          <p:cNvSpPr/>
          <p:nvPr/>
        </p:nvSpPr>
        <p:spPr>
          <a:xfrm>
            <a:off x="710078" y="1359648"/>
            <a:ext cx="8416167" cy="449803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Apresentamos abaixo a evolução do quadro funcional da Recuperanda no período de janeiro/20 e julho/2020, conforme informações encaminhadas pela administração da Empresa: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AA4C74A-B4FC-432A-983F-85D683BF8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372" y="2095722"/>
            <a:ext cx="4181256" cy="424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7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pt-BR"/>
              <a:t>2.6 Reunião com a Administração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5EF7B66-00F6-4A8A-B0D8-D6952E106290}"/>
              </a:ext>
            </a:extLst>
          </p:cNvPr>
          <p:cNvSpPr/>
          <p:nvPr/>
        </p:nvSpPr>
        <p:spPr>
          <a:xfrm>
            <a:off x="663075" y="1465491"/>
            <a:ext cx="8664913" cy="4718568"/>
          </a:xfrm>
          <a:prstGeom prst="rect">
            <a:avLst/>
          </a:prstGeom>
        </p:spPr>
        <p:txBody>
          <a:bodyPr wrap="square" numCol="2" spcCol="180000" anchor="t">
            <a:spAutoFit/>
          </a:bodyPr>
          <a:lstStyle/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dia 24 de agosto de 2020, a Administração Judicial realizou reunião junto ao administrador da </a:t>
            </a:r>
            <a:r>
              <a:rPr lang="pt-BR" sz="1050" dirty="0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Recuperanda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. O evento ocorreu de modo virtual, respeitando as recomendações relacionadas ao isolamento social a fim de minorar os efeitos negativos da pandemia.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Foi referido que a </a:t>
            </a:r>
            <a:r>
              <a:rPr lang="pt-BR" sz="1050" dirty="0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Recuperanda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continua atuando nas mesmas atividades desenvolvidas anteriormente. No entanto, foi apontado uma maior resposta no que tange aos serviços de transporte de combustíveis, o que foi considerado como um fator a ser observado para potencial investimento.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Com relação aos estabelecimentos, foi repassado que, embora a sede não tenha sido tão afetada pela pandemia, a filial da </a:t>
            </a:r>
            <a:r>
              <a:rPr lang="pt-BR" sz="1050" dirty="0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Recuperanda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acabou sofrendo muito com os efeitos do COVID, sobretudo pela redução de clientes. Ainda, além de tais fatores, a concorrência foi apresentada como um aspecto negativo a piorar a situação da filial.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Foi apresentado que a Recuperanda, atualmente, conta com 16 funcionários em seu estabelecimento principal e com 9 funcionários em seu estabelecimento subsidiário. No que tange à carga de trabalho, referiu-se que houve diminuição da jornada de diversos funcionários.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Sobre os aspectos financeiros, foi informada a adimplência com relação às despesas correntes e fornecedores, tendo, inclusive, sido realizada inserção no programa governamental de prorrogação dos tributos. Ainda, muito da margem alcançada foi utilizada para a compra de combustíveis, a fim de se aproveitar o preço mais favorável, o qual tende a não permanecer nessas condições.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Ademais, foi dito que não houve negociação ou aproximação aos credores até o momento.</a:t>
            </a:r>
          </a:p>
          <a:p>
            <a:pPr indent="237490" algn="just" defTabSz="360000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Nesse sentido, foram essas as principais informações repassadas pela Recuperanda à Administração Judicial sobre o período.</a:t>
            </a:r>
            <a:endParaRPr lang="pt-BR" sz="1050" dirty="0">
              <a:solidFill>
                <a:srgbClr val="FF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84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1" y="3213788"/>
            <a:ext cx="4178030" cy="1322701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3. ANÁLISE </a:t>
            </a:r>
          </a:p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ECONÔMICO-FINANCEIRA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764515" y="2247100"/>
            <a:ext cx="4554999" cy="2363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185738" indent="-185738" defTabSz="742950">
              <a:lnSpc>
                <a:spcPct val="15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defRPr>
            </a:lvl1pPr>
            <a:lvl2pPr marL="5572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/>
            </a:lvl2pPr>
            <a:lvl3pPr marL="9286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/>
            </a:lvl3pPr>
            <a:lvl4pPr marL="13001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4pPr>
            <a:lvl5pPr marL="16716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5pPr>
            <a:lvl6pPr marL="20431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6pPr>
            <a:lvl7pPr marL="24145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7pPr>
            <a:lvl8pPr marL="27860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8pPr>
            <a:lvl9pPr marL="31575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9pPr>
          </a:lstStyle>
          <a:p>
            <a:r>
              <a:rPr lang="pt-BR"/>
              <a:t>3.1. Ativo</a:t>
            </a:r>
          </a:p>
          <a:p>
            <a:r>
              <a:rPr lang="pt-BR"/>
              <a:t>3.2. Passivo</a:t>
            </a:r>
          </a:p>
          <a:p>
            <a:r>
              <a:rPr lang="pt-BR"/>
              <a:t>3.3. Demonstração dos Resultados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33168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3.1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/>
              <a:t>Ativo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C894B3-2561-4801-A3B8-79D53FCBFE68}"/>
              </a:ext>
            </a:extLst>
          </p:cNvPr>
          <p:cNvSpPr/>
          <p:nvPr/>
        </p:nvSpPr>
        <p:spPr>
          <a:xfrm>
            <a:off x="729535" y="1419825"/>
            <a:ext cx="7952018" cy="551561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Foram encaminhadas à Administração Judicial as demonstrações contábeis da Recuperanda referentes aos meses de janeiro/20 a julho/20. Apresenta-se abaixo o resumo do seu balanço patrimonial.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EB8B2E-CCE7-4EE0-B3FF-DB0219BC350B}"/>
              </a:ext>
            </a:extLst>
          </p:cNvPr>
          <p:cNvSpPr/>
          <p:nvPr/>
        </p:nvSpPr>
        <p:spPr>
          <a:xfrm>
            <a:off x="475646" y="5853034"/>
            <a:ext cx="7952018" cy="449803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AV: Análise vertical. Representa o percentual de cada rubrica perante o saldo total do ativo no mês de julho/20.</a:t>
            </a:r>
          </a:p>
          <a:p>
            <a:pPr indent="286345" algn="just">
              <a:lnSpc>
                <a:spcPct val="114000"/>
              </a:lnSpc>
            </a:pPr>
            <a:r>
              <a:rPr lang="pt-BR" sz="1050" i="1" dirty="0">
                <a:solidFill>
                  <a:schemeClr val="tx1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AH: Análise horizontal. Apresenta a variação de cada rubrica entre os meses de janeiro/20 a julho/20.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915078C-4D1B-4697-8CC9-E36B6580A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874654"/>
              </p:ext>
            </p:extLst>
          </p:nvPr>
        </p:nvGraphicFramePr>
        <p:xfrm>
          <a:off x="1086912" y="2228847"/>
          <a:ext cx="7732176" cy="3366726"/>
        </p:xfrm>
        <a:graphic>
          <a:graphicData uri="http://schemas.openxmlformats.org/drawingml/2006/table">
            <a:tbl>
              <a:tblPr/>
              <a:tblGrid>
                <a:gridCol w="61111">
                  <a:extLst>
                    <a:ext uri="{9D8B030D-6E8A-4147-A177-3AD203B41FA5}">
                      <a16:colId xmlns:a16="http://schemas.microsoft.com/office/drawing/2014/main" val="4198806127"/>
                    </a:ext>
                  </a:extLst>
                </a:gridCol>
                <a:gridCol w="1867223">
                  <a:extLst>
                    <a:ext uri="{9D8B030D-6E8A-4147-A177-3AD203B41FA5}">
                      <a16:colId xmlns:a16="http://schemas.microsoft.com/office/drawing/2014/main" val="2584225926"/>
                    </a:ext>
                  </a:extLst>
                </a:gridCol>
                <a:gridCol w="711246">
                  <a:extLst>
                    <a:ext uri="{9D8B030D-6E8A-4147-A177-3AD203B41FA5}">
                      <a16:colId xmlns:a16="http://schemas.microsoft.com/office/drawing/2014/main" val="3810075092"/>
                    </a:ext>
                  </a:extLst>
                </a:gridCol>
                <a:gridCol w="477249">
                  <a:extLst>
                    <a:ext uri="{9D8B030D-6E8A-4147-A177-3AD203B41FA5}">
                      <a16:colId xmlns:a16="http://schemas.microsoft.com/office/drawing/2014/main" val="437359086"/>
                    </a:ext>
                  </a:extLst>
                </a:gridCol>
                <a:gridCol w="477249">
                  <a:extLst>
                    <a:ext uri="{9D8B030D-6E8A-4147-A177-3AD203B41FA5}">
                      <a16:colId xmlns:a16="http://schemas.microsoft.com/office/drawing/2014/main" val="2163038719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2604669586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944917264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395516398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2623224561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686538797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25935165"/>
                    </a:ext>
                  </a:extLst>
                </a:gridCol>
              </a:tblGrid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(Valores em R$ mil)</a:t>
                      </a:r>
                    </a:p>
                  </a:txBody>
                  <a:tcPr marL="8754" marR="8754" marT="87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31/07/2020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30/06/2020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644435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159514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ATIVO CIRCULANTE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2.856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2.872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2.858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2.788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2.717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2.746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2.689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462512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Caixa e equivalentes de caixa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631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773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877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883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744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610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574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1849846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Clientes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1.247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36%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1.148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1.160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1.102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1.166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1.273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1.221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969593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Adiantamentos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039520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Empréstimos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451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421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393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376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321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320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864737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Estoques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415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415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313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313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313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386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386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614125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Impostos a Recuperar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-399%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20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65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937053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Despesas Antecipadas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-7%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40456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4186964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ATIVO NÃO CIRCULANTE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632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645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668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680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693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706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502293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Direitos realizáveis a longo prazo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24%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52724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Imobilizado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627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640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652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662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675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688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701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51892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Imobilizado</a:t>
                      </a:r>
                    </a:p>
                  </a:txBody>
                  <a:tcPr marL="105048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1.261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36%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1.261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1.261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1.258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22576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1" u="none" strike="noStrike" dirty="0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Depreciações, amortizações e exaustão acumulada</a:t>
                      </a:r>
                    </a:p>
                  </a:txBody>
                  <a:tcPr marL="105048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634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-18%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621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608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595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583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570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1" u="none" strike="noStrike">
                          <a:solidFill>
                            <a:srgbClr val="40404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557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363115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Intangível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116564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791439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TOTAL DO ATIVO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3.488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3.517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3.516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3.456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3.397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3.439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3.395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971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05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3.1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/>
              <a:t>Ativo</a:t>
            </a: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730777-16F6-489B-A9BC-B18CFC5B9B02}"/>
              </a:ext>
            </a:extLst>
          </p:cNvPr>
          <p:cNvSpPr/>
          <p:nvPr/>
        </p:nvSpPr>
        <p:spPr>
          <a:xfrm>
            <a:off x="4274288" y="1819306"/>
            <a:ext cx="5037844" cy="450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7488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Principais variações – considerando a representatividade de cada rubrica perante o total de ativos – durante o período observado e outros aspectos relevantes identificados: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Caixa: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 rubrica representa 18% do ativo total. A Recuperanda apresentou geração de caixa positiva de 9% em comparação com 31/01/2020. Os valores estão distribuídos no caixa geral (R$ 553 mil),  contas bancárias (R$ 55 mil) e aplicações financeiras (R$ 23 mil);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Clientes: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 rubrica representa 36% do ativo total. Houve um aumento de 2%, comparado ao mês de janeiro de 2020. É composta substancialmente por valores a receber de vendas a prazo de combustível. O valor representa 36% do faturamento médio mensal do período de janeiro/20 a julho/20;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Estoques: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 rubrica representa 12% do ativo total. Apresentou um incremento de 7% em julho de 2020, comparado a janeiro do mesmo ano;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Imobilizado: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 rubrica representa 18% do ativo total. No período de janeiro/20 a junho/20, o imobilizado (desconsiderando o efeito da depreciação) apresentou ligeiro aumento no valor de R$ 2.990,00, identificado no mês de maio/20, possivelmente relativo a aquisição de máquinas e equipamentos;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Empréstimos: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a rubrica representa 13% do ativo total. Apresentou um incremento de 29% em julho de 2020, comparado a janeiro de 2020. </a:t>
            </a: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Os empréstimos foram destinados a RONI BARTZ ME, totalizando R$ 130 mil no período janeiro/20 a julho/20.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92922B-9CF8-4764-A48D-5B89C7980F2F}"/>
              </a:ext>
            </a:extLst>
          </p:cNvPr>
          <p:cNvSpPr/>
          <p:nvPr/>
        </p:nvSpPr>
        <p:spPr>
          <a:xfrm>
            <a:off x="302250" y="1435504"/>
            <a:ext cx="9301500" cy="466923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92500" algn="just" defTabSz="292500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Foram encaminhadas à Administração Judicial as demonstrações contábeis da Recuperanda referentes aos meses de janeiro/20 a julho/20.</a:t>
            </a:r>
          </a:p>
          <a:p>
            <a:pPr indent="292500" algn="just" defTabSz="292500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breve análise sobre o período.</a:t>
            </a:r>
            <a:endParaRPr lang="pt-BR" sz="1050" i="1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áfico 1">
            <a:extLst>
              <a:ext uri="{FF2B5EF4-FFF2-40B4-BE49-F238E27FC236}">
                <a16:creationId xmlns:a16="http://schemas.microsoft.com/office/drawing/2014/main" id="{8E462C60-92CC-4ED9-B9D7-DDA0479111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431026"/>
              </p:ext>
            </p:extLst>
          </p:nvPr>
        </p:nvGraphicFramePr>
        <p:xfrm>
          <a:off x="711859" y="2320584"/>
          <a:ext cx="3562429" cy="3500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788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3.2 </a:t>
            </a:r>
            <a:r>
              <a:rPr lang="en-US" err="1"/>
              <a:t>Análise</a:t>
            </a:r>
            <a:r>
              <a:rPr lang="en-US"/>
              <a:t> </a:t>
            </a:r>
            <a:r>
              <a:rPr lang="en-US" err="1"/>
              <a:t>Financeira</a:t>
            </a:r>
            <a:r>
              <a:rPr lang="en-US"/>
              <a:t> – </a:t>
            </a:r>
            <a:r>
              <a:rPr lang="en-US" err="1"/>
              <a:t>Passivo</a:t>
            </a: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EC0E38-8D0F-4E35-A20F-7C385A3BACDD}"/>
              </a:ext>
            </a:extLst>
          </p:cNvPr>
          <p:cNvSpPr txBox="1"/>
          <p:nvPr/>
        </p:nvSpPr>
        <p:spPr>
          <a:xfrm>
            <a:off x="729535" y="5851654"/>
            <a:ext cx="85579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i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AV: Análise vertical. Apresenta a representatividade de cada rubrica com o total do passivo.</a:t>
            </a:r>
          </a:p>
          <a:p>
            <a:r>
              <a:rPr lang="pt-BR" sz="1050" i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AH¹: Análise horizontal. Apresenta a variação de cada rubrica entre os meses de janeiro/20 a julho/20.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DC6358-C461-4516-A0CF-880C9BA41091}"/>
              </a:ext>
            </a:extLst>
          </p:cNvPr>
          <p:cNvSpPr/>
          <p:nvPr/>
        </p:nvSpPr>
        <p:spPr>
          <a:xfrm>
            <a:off x="729535" y="1419825"/>
            <a:ext cx="7952018" cy="551561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Foram encaminhadas à Administração Judicial as demonstrações contábeis da Recuperanda referentes aos meses de janeiro/20 a julho/20. Apresenta-se abaixo o resumo do seu balanço patrimonial.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DC004A-C806-4B3B-A50C-C4A1F35714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694050"/>
              </p:ext>
            </p:extLst>
          </p:nvPr>
        </p:nvGraphicFramePr>
        <p:xfrm>
          <a:off x="710079" y="2476941"/>
          <a:ext cx="8543922" cy="2869158"/>
        </p:xfrm>
        <a:graphic>
          <a:graphicData uri="http://schemas.openxmlformats.org/drawingml/2006/table">
            <a:tbl>
              <a:tblPr/>
              <a:tblGrid>
                <a:gridCol w="61111">
                  <a:extLst>
                    <a:ext uri="{9D8B030D-6E8A-4147-A177-3AD203B41FA5}">
                      <a16:colId xmlns:a16="http://schemas.microsoft.com/office/drawing/2014/main" val="712350311"/>
                    </a:ext>
                  </a:extLst>
                </a:gridCol>
                <a:gridCol w="2700532">
                  <a:extLst>
                    <a:ext uri="{9D8B030D-6E8A-4147-A177-3AD203B41FA5}">
                      <a16:colId xmlns:a16="http://schemas.microsoft.com/office/drawing/2014/main" val="1000185125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812978258"/>
                    </a:ext>
                  </a:extLst>
                </a:gridCol>
                <a:gridCol w="477249">
                  <a:extLst>
                    <a:ext uri="{9D8B030D-6E8A-4147-A177-3AD203B41FA5}">
                      <a16:colId xmlns:a16="http://schemas.microsoft.com/office/drawing/2014/main" val="2135663845"/>
                    </a:ext>
                  </a:extLst>
                </a:gridCol>
                <a:gridCol w="477249">
                  <a:extLst>
                    <a:ext uri="{9D8B030D-6E8A-4147-A177-3AD203B41FA5}">
                      <a16:colId xmlns:a16="http://schemas.microsoft.com/office/drawing/2014/main" val="3320949461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1408376911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907935811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286586165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3984136130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4275117407"/>
                    </a:ext>
                  </a:extLst>
                </a:gridCol>
                <a:gridCol w="689683">
                  <a:extLst>
                    <a:ext uri="{9D8B030D-6E8A-4147-A177-3AD203B41FA5}">
                      <a16:colId xmlns:a16="http://schemas.microsoft.com/office/drawing/2014/main" val="1998985517"/>
                    </a:ext>
                  </a:extLst>
                </a:gridCol>
              </a:tblGrid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(Valores em R$ mil)</a:t>
                      </a:r>
                    </a:p>
                  </a:txBody>
                  <a:tcPr marL="8754" marR="8754" marT="8754" marB="0" anchor="b">
                    <a:lnL>
                      <a:noFill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31/07/2020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AV%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AH%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30/06/2020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8754" marR="8754" marT="8754" marB="0" anchor="ctr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079414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896333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PASSIVO CIRCULANTE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1.531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44%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-344%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1.551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1.534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6.817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6.806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6.825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6.800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124126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Fornecedores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1.284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37%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1.290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1.305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1.279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1.296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1.336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1.299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197669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Empréstimos e financiamentos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-5707%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5.396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5.399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5.402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5.405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649549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Obrigações trabalhistas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18%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67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72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76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124957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Obrigações tributárias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85%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24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 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347562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Outras obrigações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26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45%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26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068437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841462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PASSIVO NÃO CIRCULANTE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5.802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166%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90%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5.811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5.819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533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542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551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560 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076267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Empréstimos a longo prazo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5.303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152%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5.303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5.303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-  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-  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-  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 -  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62657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Obrigações tributárias a longo prazo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-25%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33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42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16740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Resultado de Exercícios Futuros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466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-11%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475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483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492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501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510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518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90600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0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960404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PATRIMÔNIO LÍQUIDO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-3.845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-110%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-5%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-3.951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-4.039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-4.039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-4.039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-4.039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-4.039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642498"/>
                  </a:ext>
                </a:extLst>
              </a:tr>
              <a:tr h="148818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050" b="1" i="1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134897"/>
                  </a:ext>
                </a:extLst>
              </a:tr>
              <a:tr h="15757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TOTAL DO PASSIVO E DO PATRIMÔNIO LÍQUIDO</a:t>
                      </a:r>
                    </a:p>
                  </a:txBody>
                  <a:tcPr marL="8754" marR="8754" marT="8754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3.489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100%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5%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3.411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3.314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3.311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3.309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3.337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3.321 </a:t>
                      </a:r>
                    </a:p>
                  </a:txBody>
                  <a:tcPr marL="8754" marR="8754" marT="875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380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774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dirty="0" err="1"/>
              <a:t>Passivo</a:t>
            </a:r>
            <a:endParaRPr lang="en-US" dirty="0"/>
          </a:p>
        </p:txBody>
      </p:sp>
      <p:pic>
        <p:nvPicPr>
          <p:cNvPr id="5" name="Graphic 4" descr="Loan">
            <a:extLst>
              <a:ext uri="{FF2B5EF4-FFF2-40B4-BE49-F238E27FC236}">
                <a16:creationId xmlns:a16="http://schemas.microsoft.com/office/drawing/2014/main" id="{C066B3EB-0BED-45F1-9C0D-6D816053C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428844" y="2519849"/>
            <a:ext cx="2581836" cy="2581836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9C6E017-7359-4006-B912-AB0A7F3C846F}"/>
              </a:ext>
            </a:extLst>
          </p:cNvPr>
          <p:cNvSpPr/>
          <p:nvPr/>
        </p:nvSpPr>
        <p:spPr>
          <a:xfrm>
            <a:off x="4619899" y="1752445"/>
            <a:ext cx="4600416" cy="4134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7488" algn="just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Principais variações – considerando a representatividade de cada rubrica perante o total de passivos – durante o período observado e outros aspectos relevantes identificados: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Fornecedores: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houve uma redução de 1% no período de janeiro/20 a julho/20. Os dois principais fornecedores representavam 76% do valor da rubrica, sendo eles: Petrobras Distribuidora (R$ 474 mil) e Ipiranga Produção de Petróleo Ltda. (R$ 496 mil). Importante mencionar que a dívida contraída com os estes credores que fora originada anterior a data do ajuizamento está sujeita ao presente procedimento recuperatório.</a:t>
            </a:r>
            <a:endParaRPr lang="pt-BR" sz="1050" dirty="0">
              <a:solidFill>
                <a:srgbClr val="000000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Empréstimos e financiamentos: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houve uma reclassificação dos saldos par ao longo prazo. O tratamento contábil é condizente, uma vez que a expectativa de realização desses valores (créditos sujeitos) é superior a 12 meses. Em julho/20, os vencimentos de curto prazo representam 2% e os de longo prazo representam 98%.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Obrigações trabalhistas: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houve um crescimento de 18% no período de janeiro/20 a julho/20, totalizando R$ 93 mil de passivo no mês de julho/20.</a:t>
            </a:r>
          </a:p>
          <a:p>
            <a:pPr algn="just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buFont typeface="Wingdings" panose="05000000000000000000" pitchFamily="2" charset="2"/>
              <a:buChar char="q"/>
            </a:pPr>
            <a:r>
              <a:rPr lang="pt-BR" sz="1050" b="1" u="sng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Obrigações tributárias: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houve um crescimento significativo no período em análise, em decorrência das postergações oportunizadas pelo Estado.</a:t>
            </a:r>
          </a:p>
        </p:txBody>
      </p:sp>
    </p:spTree>
    <p:extLst>
      <p:ext uri="{BB962C8B-B14F-4D97-AF65-F5344CB8AC3E}">
        <p14:creationId xmlns:p14="http://schemas.microsoft.com/office/powerpoint/2010/main" val="221829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ÍNDICE</a:t>
            </a:r>
            <a:endParaRPr lang="pt-B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C446CB-3DF2-403E-9388-C167567896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858165"/>
              </p:ext>
            </p:extLst>
          </p:nvPr>
        </p:nvGraphicFramePr>
        <p:xfrm>
          <a:off x="4659049" y="1089439"/>
          <a:ext cx="4200428" cy="4734993"/>
        </p:xfrm>
        <a:graphic>
          <a:graphicData uri="http://schemas.openxmlformats.org/drawingml/2006/table">
            <a:tbl>
              <a:tblPr/>
              <a:tblGrid>
                <a:gridCol w="333054">
                  <a:extLst>
                    <a:ext uri="{9D8B030D-6E8A-4147-A177-3AD203B41FA5}">
                      <a16:colId xmlns:a16="http://schemas.microsoft.com/office/drawing/2014/main" val="3548555542"/>
                    </a:ext>
                  </a:extLst>
                </a:gridCol>
                <a:gridCol w="3600931">
                  <a:extLst>
                    <a:ext uri="{9D8B030D-6E8A-4147-A177-3AD203B41FA5}">
                      <a16:colId xmlns:a16="http://schemas.microsoft.com/office/drawing/2014/main" val="22172977"/>
                    </a:ext>
                  </a:extLst>
                </a:gridCol>
                <a:gridCol w="266443">
                  <a:extLst>
                    <a:ext uri="{9D8B030D-6E8A-4147-A177-3AD203B41FA5}">
                      <a16:colId xmlns:a16="http://schemas.microsoft.com/office/drawing/2014/main" val="3230522227"/>
                    </a:ext>
                  </a:extLst>
                </a:gridCol>
              </a:tblGrid>
              <a:tr h="278529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1. Introdução..........................................................................................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1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673205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1.1. Considerações Preliminares.................................................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1855255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1.2. Estágio Processual.................................................................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5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675595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1.3. Cronograma Processual........................................................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6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601294"/>
                  </a:ext>
                </a:extLst>
              </a:tr>
              <a:tr h="278529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•"/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2. Informações Sobre a Recuperanda..............................................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1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5470628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2.1. Histórico da Recuperanda....................................................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9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519933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2.2. Informações Gerais................................................................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796570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2.3. Estrutura Societária...............................................................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11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373207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2.4. Créditos....................................................................................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40279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2.5. Quadro Funcional..................................................................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5305937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2.6. Reunião com a Administração............................................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14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853467"/>
                  </a:ext>
                </a:extLst>
              </a:tr>
              <a:tr h="278529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•"/>
                      </a:pPr>
                      <a:r>
                        <a:rPr lang="pt-BR" sz="1200" b="1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3. Análise Econômico-Financeira.....................................................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15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117592"/>
                  </a:ext>
                </a:extLst>
              </a:tr>
              <a:tr h="278529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•"/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4. Informações Adicionais..................................................................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22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226665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4.1. Plano de Recuperação Judicial,.........................................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23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0669387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4.2. Informações Adicionais........................................................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25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044916"/>
                  </a:ext>
                </a:extLst>
              </a:tr>
              <a:tr h="278529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4.3. Cumprimento das Obrigações...........................................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0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26</a:t>
                      </a: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544380"/>
                  </a:ext>
                </a:extLst>
              </a:tr>
              <a:tr h="278529">
                <a:tc gridSpan="2"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  <a:buClr>
                          <a:srgbClr val="000000"/>
                        </a:buClr>
                        <a:buSzPts val="1100"/>
                        <a:buFont typeface="Calibri" panose="020F0502020204030204" pitchFamily="34" charset="0"/>
                        <a:buChar char="•"/>
                      </a:pPr>
                      <a:r>
                        <a:rPr lang="pt-BR" sz="1200" b="1" i="0" u="none" strike="noStrike" dirty="0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5. Anexos.................................................................................................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>
                        <a:lnSpc>
                          <a:spcPct val="150000"/>
                        </a:lnSpc>
                      </a:pPr>
                      <a:r>
                        <a:rPr lang="pt-BR" sz="1200" b="1" i="0" u="none" strike="noStrike">
                          <a:solidFill>
                            <a:srgbClr val="3B3838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27</a:t>
                      </a:r>
                      <a:endParaRPr lang="pt-BR" sz="1200" b="1" i="0" u="none" strike="noStrike" dirty="0">
                        <a:solidFill>
                          <a:srgbClr val="3B3838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4209" marR="4209" marT="420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544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17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4A242DB3-376D-471A-AFD1-4CCDB69C14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8" y="790902"/>
            <a:ext cx="8567486" cy="486355"/>
          </a:xfrm>
        </p:spPr>
        <p:txBody>
          <a:bodyPr/>
          <a:lstStyle/>
          <a:p>
            <a:r>
              <a:rPr lang="en-US" dirty="0"/>
              <a:t>3.3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200" dirty="0" err="1"/>
              <a:t>Demonstração</a:t>
            </a:r>
            <a:r>
              <a:rPr lang="en-US" sz="2200" dirty="0"/>
              <a:t> de </a:t>
            </a:r>
            <a:r>
              <a:rPr lang="en-US" sz="2200" dirty="0" err="1"/>
              <a:t>Resultado</a:t>
            </a:r>
            <a:endParaRPr lang="en-US" sz="22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CBC075-0D56-4BDA-AC2E-D3EA16F71DC1}"/>
              </a:ext>
            </a:extLst>
          </p:cNvPr>
          <p:cNvSpPr/>
          <p:nvPr/>
        </p:nvSpPr>
        <p:spPr>
          <a:xfrm>
            <a:off x="604500" y="1302606"/>
            <a:ext cx="9301500" cy="466923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Foram encaminhadas à Administração Judicial as demonstrações contábeis da Recuperanda referentes aos meses de janeiro/20 a julho/20.</a:t>
            </a:r>
          </a:p>
          <a:p>
            <a:pPr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um resumo sobre seu desempenho no período.</a:t>
            </a:r>
            <a:endParaRPr lang="pt-BR" sz="1050" b="1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5B73084-8214-4F26-823B-E54BBD095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13542"/>
              </p:ext>
            </p:extLst>
          </p:nvPr>
        </p:nvGraphicFramePr>
        <p:xfrm>
          <a:off x="681038" y="2226523"/>
          <a:ext cx="8543924" cy="3592344"/>
        </p:xfrm>
        <a:graphic>
          <a:graphicData uri="http://schemas.openxmlformats.org/drawingml/2006/table">
            <a:tbl>
              <a:tblPr/>
              <a:tblGrid>
                <a:gridCol w="2969327">
                  <a:extLst>
                    <a:ext uri="{9D8B030D-6E8A-4147-A177-3AD203B41FA5}">
                      <a16:colId xmlns:a16="http://schemas.microsoft.com/office/drawing/2014/main" val="2729663329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1372101582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1608692644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744780920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954650682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1226926031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1587709231"/>
                    </a:ext>
                  </a:extLst>
                </a:gridCol>
                <a:gridCol w="796371">
                  <a:extLst>
                    <a:ext uri="{9D8B030D-6E8A-4147-A177-3AD203B41FA5}">
                      <a16:colId xmlns:a16="http://schemas.microsoft.com/office/drawing/2014/main" val="2929377350"/>
                    </a:ext>
                  </a:extLst>
                </a:gridCol>
              </a:tblGrid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(Valores em R$ mil)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31/07/2020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30/06/2020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31/05/2020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30/04/2020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31/03/2020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29/02/2020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31/01/2020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593766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847438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RECEITA LÍQUIDA DE VENDAS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1.110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2.987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6.312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5.266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4.252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3.043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1.543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298433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Custo dos produtos e serviços vendidos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1.016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2.498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5.445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4.589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3.737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2.637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1.318 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496085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975976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LUCRO BRUTO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94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489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867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676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515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406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225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2594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Margem Bruta (%)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8,5%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16,4%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13,7%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12,8%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12,1%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13,3%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14,6%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701152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533" marR="8533" marT="8533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7230770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Despesas com vendas</a:t>
                      </a:r>
                    </a:p>
                  </a:txBody>
                  <a:tcPr marL="8533" marR="8533" marT="8533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63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10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8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614957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Despesas com pessoal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257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427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324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252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175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82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316190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Despesas administrativas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44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59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256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218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173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116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60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0023463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Outras receitas 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27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45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35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26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18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9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343099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Outras despesas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1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29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427361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393574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LUCRO ANTES DO RESULTADO FINANCEIRO 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107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227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167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114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122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84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723558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fontAlgn="ctr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8533" marR="8533" marT="8533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0796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Receitas financeiras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11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8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1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  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872143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Despesas financeiras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12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34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30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27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20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0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10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746272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CFD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6565511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RESULTADO DO EXERCÍCIO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                 1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106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202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145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88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102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0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                 74 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530161"/>
                  </a:ext>
                </a:extLst>
              </a:tr>
              <a:tr h="17106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Margem Líquida (%)</a:t>
                      </a:r>
                    </a:p>
                  </a:txBody>
                  <a:tcPr marL="8533" marR="8533" marT="8533" marB="0" anchor="b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-0,1%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3,6%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3,2%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2,7%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2,1%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3,4%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1050" b="1" i="1" u="none" strike="noStrike" dirty="0">
                          <a:solidFill>
                            <a:srgbClr val="000000"/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4,8%</a:t>
                      </a:r>
                    </a:p>
                  </a:txBody>
                  <a:tcPr marL="8533" marR="8533" marT="853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490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77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6637CF30-4669-4F2E-A775-95F65CE902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8" y="790902"/>
            <a:ext cx="8680502" cy="486355"/>
          </a:xfrm>
        </p:spPr>
        <p:txBody>
          <a:bodyPr/>
          <a:lstStyle/>
          <a:p>
            <a:r>
              <a:rPr lang="en-US" dirty="0"/>
              <a:t>3.3 </a:t>
            </a:r>
            <a:r>
              <a:rPr lang="en-US" dirty="0" err="1"/>
              <a:t>Análise</a:t>
            </a:r>
            <a:r>
              <a:rPr lang="en-US" dirty="0"/>
              <a:t> </a:t>
            </a:r>
            <a:r>
              <a:rPr lang="en-US" dirty="0" err="1"/>
              <a:t>Financeira</a:t>
            </a:r>
            <a:r>
              <a:rPr lang="en-US" dirty="0"/>
              <a:t> – </a:t>
            </a:r>
            <a:r>
              <a:rPr lang="en-US" sz="2400" dirty="0" err="1"/>
              <a:t>Demonstração</a:t>
            </a:r>
            <a:r>
              <a:rPr lang="en-US" sz="2400" dirty="0"/>
              <a:t> de </a:t>
            </a:r>
            <a:r>
              <a:rPr lang="en-US" sz="2400" dirty="0" err="1"/>
              <a:t>Resultado</a:t>
            </a:r>
            <a:endParaRPr lang="en-US" sz="24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CD76AAD-4ABF-4B8A-96C5-FA32E490BEFC}"/>
              </a:ext>
            </a:extLst>
          </p:cNvPr>
          <p:cNvSpPr/>
          <p:nvPr/>
        </p:nvSpPr>
        <p:spPr>
          <a:xfrm>
            <a:off x="399579" y="1344738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podemos observar a variação das rubricas contábeis referentes a receita líquida e os custos da Recuperanda durante o ano de 2020.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6BAE041-1E09-42D1-B4EB-E2AEBA3BFADB}"/>
              </a:ext>
            </a:extLst>
          </p:cNvPr>
          <p:cNvSpPr/>
          <p:nvPr/>
        </p:nvSpPr>
        <p:spPr>
          <a:xfrm>
            <a:off x="710076" y="5359968"/>
            <a:ext cx="8593411" cy="1002454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92500" algn="just" defTabSz="292500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receita reduziu gradativamente de janeiro/20 até junho/05. Tal situação se dá em virtude, principalmente, da redução da venda de combustíveis devido aos efeitos da pandemia.</a:t>
            </a:r>
          </a:p>
          <a:p>
            <a:pPr indent="292500" algn="just" defTabSz="292500">
              <a:lnSpc>
                <a:spcPct val="114000"/>
              </a:lnSpc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indent="292500" algn="just" defTabSz="292500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Já em relação à margem bruta, verifica-se melhora no desempenho durante o segundo trimestre de 2020. Entretanto, em julho/20, sofreu uma queda significativa, apresentando a menor margem bruta de 2020.</a:t>
            </a:r>
          </a:p>
        </p:txBody>
      </p:sp>
      <p:graphicFrame>
        <p:nvGraphicFramePr>
          <p:cNvPr id="2" name="Objeto 2">
            <a:extLst>
              <a:ext uri="{FF2B5EF4-FFF2-40B4-BE49-F238E27FC236}">
                <a16:creationId xmlns:a16="http://schemas.microsoft.com/office/drawing/2014/main" id="{F7CF3728-567E-478B-9100-D1E584F1CB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380958"/>
              </p:ext>
            </p:extLst>
          </p:nvPr>
        </p:nvGraphicFramePr>
        <p:xfrm>
          <a:off x="906328" y="1743313"/>
          <a:ext cx="8200905" cy="349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382351" imgH="3143993" progId="Excel.Sheet.12">
                  <p:link updateAutomatic="1"/>
                </p:oleObj>
              </mc:Choice>
              <mc:Fallback>
                <p:oleObj name="Worksheet" r:id="rId2" imgW="7382351" imgH="3143993" progId="Excel.Sheet.12">
                  <p:link updateAutomatic="1"/>
                  <p:pic>
                    <p:nvPicPr>
                      <p:cNvPr id="2" name="Objeto 2">
                        <a:extLst>
                          <a:ext uri="{FF2B5EF4-FFF2-40B4-BE49-F238E27FC236}">
                            <a16:creationId xmlns:a16="http://schemas.microsoft.com/office/drawing/2014/main" id="{F7CF3728-567E-478B-9100-D1E584F1CB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06328" y="1743313"/>
                        <a:ext cx="8200905" cy="349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44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4. INFORMAÇÕES ADICIONAIS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764516" y="2517070"/>
            <a:ext cx="4812621" cy="2133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185738" indent="-185738" defTabSz="742950">
              <a:lnSpc>
                <a:spcPct val="15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defRPr>
            </a:lvl1pPr>
            <a:lvl2pPr marL="5572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/>
            </a:lvl2pPr>
            <a:lvl3pPr marL="9286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/>
            </a:lvl3pPr>
            <a:lvl4pPr marL="13001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4pPr>
            <a:lvl5pPr marL="16716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5pPr>
            <a:lvl6pPr marL="20431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6pPr>
            <a:lvl7pPr marL="24145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7pPr>
            <a:lvl8pPr marL="27860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8pPr>
            <a:lvl9pPr marL="31575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9pPr>
          </a:lstStyle>
          <a:p>
            <a:r>
              <a:rPr lang="pt-BR"/>
              <a:t>4.1. Plano de Recuperação Judicial</a:t>
            </a:r>
          </a:p>
          <a:p>
            <a:r>
              <a:rPr lang="pt-BR"/>
              <a:t>4.2. Informações adicionais</a:t>
            </a:r>
          </a:p>
          <a:p>
            <a:r>
              <a:rPr lang="pt-BR"/>
              <a:t>4.3. Cumprimento das Obrigações</a:t>
            </a:r>
          </a:p>
          <a:p>
            <a:endParaRPr lang="pt-B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99714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4.1 Plano de </a:t>
            </a:r>
            <a:r>
              <a:rPr lang="en-US" err="1"/>
              <a:t>Recuperação</a:t>
            </a:r>
            <a:r>
              <a:rPr lang="en-US"/>
              <a:t> Judicial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05D06B-EBE1-442A-948D-D757EC5B7D8D}"/>
              </a:ext>
            </a:extLst>
          </p:cNvPr>
          <p:cNvSpPr/>
          <p:nvPr/>
        </p:nvSpPr>
        <p:spPr>
          <a:xfrm>
            <a:off x="710079" y="1344605"/>
            <a:ext cx="8485842" cy="551561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Apresenta-se abaixo um quadro resumo referente à </a:t>
            </a:r>
            <a:r>
              <a:rPr lang="pt-BR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forma de pagamento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de credores prevista no Modificativo ao Plano de Recuperação proposto e pendente de aprovação em Assembleia Geral de Credores: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46590A1-78CC-4AE2-A9E5-2CB0F44A3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419981"/>
              </p:ext>
            </p:extLst>
          </p:nvPr>
        </p:nvGraphicFramePr>
        <p:xfrm>
          <a:off x="1190008" y="2365566"/>
          <a:ext cx="7003224" cy="2126868"/>
        </p:xfrm>
        <a:graphic>
          <a:graphicData uri="http://schemas.openxmlformats.org/drawingml/2006/table">
            <a:tbl>
              <a:tblPr>
                <a:effectLst>
                  <a:outerShdw blurRad="50800" dist="38100" dir="16200000" sx="101000" sy="101000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969867">
                  <a:extLst>
                    <a:ext uri="{9D8B030D-6E8A-4147-A177-3AD203B41FA5}">
                      <a16:colId xmlns:a16="http://schemas.microsoft.com/office/drawing/2014/main" val="4278292313"/>
                    </a:ext>
                  </a:extLst>
                </a:gridCol>
                <a:gridCol w="833060">
                  <a:extLst>
                    <a:ext uri="{9D8B030D-6E8A-4147-A177-3AD203B41FA5}">
                      <a16:colId xmlns:a16="http://schemas.microsoft.com/office/drawing/2014/main" val="4013428803"/>
                    </a:ext>
                  </a:extLst>
                </a:gridCol>
                <a:gridCol w="928266">
                  <a:extLst>
                    <a:ext uri="{9D8B030D-6E8A-4147-A177-3AD203B41FA5}">
                      <a16:colId xmlns:a16="http://schemas.microsoft.com/office/drawing/2014/main" val="759811087"/>
                    </a:ext>
                  </a:extLst>
                </a:gridCol>
                <a:gridCol w="1071077">
                  <a:extLst>
                    <a:ext uri="{9D8B030D-6E8A-4147-A177-3AD203B41FA5}">
                      <a16:colId xmlns:a16="http://schemas.microsoft.com/office/drawing/2014/main" val="1088681700"/>
                    </a:ext>
                  </a:extLst>
                </a:gridCol>
                <a:gridCol w="1304752">
                  <a:extLst>
                    <a:ext uri="{9D8B030D-6E8A-4147-A177-3AD203B41FA5}">
                      <a16:colId xmlns:a16="http://schemas.microsoft.com/office/drawing/2014/main" val="3566185248"/>
                    </a:ext>
                  </a:extLst>
                </a:gridCol>
                <a:gridCol w="1896202">
                  <a:extLst>
                    <a:ext uri="{9D8B030D-6E8A-4147-A177-3AD203B41FA5}">
                      <a16:colId xmlns:a16="http://schemas.microsoft.com/office/drawing/2014/main" val="59296338"/>
                    </a:ext>
                  </a:extLst>
                </a:gridCol>
              </a:tblGrid>
              <a:tr h="53171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 CLASSE</a:t>
                      </a:r>
                      <a:endParaRPr lang="pt-BR" sz="1050" b="1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DESÁGIO</a:t>
                      </a:r>
                      <a:endParaRPr lang="pt-BR" sz="105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CARÊNCIA</a:t>
                      </a:r>
                      <a:endParaRPr lang="pt-BR" sz="1050" b="1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PRAZO</a:t>
                      </a:r>
                      <a:endParaRPr lang="pt-BR" sz="1050" b="1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ENCARGOS</a:t>
                      </a:r>
                      <a:endParaRPr lang="pt-BR" sz="1050" b="1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1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PARCELAS</a:t>
                      </a:r>
                      <a:endParaRPr lang="pt-BR" sz="1050" b="1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15331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 marL="0" marR="0" lvl="0" indent="0" algn="ctr" defTabSz="742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CLASSE II</a:t>
                      </a: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70%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1ª parcela em janeiro/2021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 anos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IGPM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120 mensais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96676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 marL="0" marR="0" lvl="0" indent="0" algn="ctr" defTabSz="742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CLASSE III</a:t>
                      </a: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70%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1ª parcela em janeiro/2021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 anos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IGPM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120 mensais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493135"/>
                  </a:ext>
                </a:extLst>
              </a:tr>
              <a:tr h="531717">
                <a:tc>
                  <a:txBody>
                    <a:bodyPr/>
                    <a:lstStyle/>
                    <a:p>
                      <a:pPr marL="0" marR="0" lvl="0" indent="0" algn="ctr" defTabSz="742987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E7E6E6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CLASSE IV</a:t>
                      </a: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Não se aplica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1ª parcela em janeiro/2021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10 anos</a:t>
                      </a:r>
                      <a:endParaRPr lang="pt-BR" sz="1050" b="0" i="0" u="none" strike="noStrike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50" b="0" u="none" strike="noStrike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</a:rPr>
                        <a:t>IGPM</a:t>
                      </a:r>
                      <a:endParaRPr lang="pt-BR" sz="1050" b="0" i="0" u="none" strike="noStrike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pt-BR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+mn-cs"/>
                        </a:rPr>
                        <a:t>120 mensais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Source Sans Pro Light" panose="020B0403030403020204" pitchFamily="34" charset="0"/>
                        <a:ea typeface="Source Sans Pro Light" panose="020B0403030403020204" pitchFamily="34" charset="0"/>
                      </a:endParaRPr>
                    </a:p>
                  </a:txBody>
                  <a:tcPr marL="5274" marR="5274" marT="5274" marB="0" anchor="ctr">
                    <a:lnL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75D64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462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91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4.1 Plano de </a:t>
            </a:r>
            <a:r>
              <a:rPr lang="en-US" err="1"/>
              <a:t>Recuperação</a:t>
            </a:r>
            <a:r>
              <a:rPr lang="en-US"/>
              <a:t> Judicial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A3AD9D-CB02-42DC-9C5A-3B020B710303}"/>
              </a:ext>
            </a:extLst>
          </p:cNvPr>
          <p:cNvSpPr/>
          <p:nvPr/>
        </p:nvSpPr>
        <p:spPr>
          <a:xfrm>
            <a:off x="784916" y="1314944"/>
            <a:ext cx="7765425" cy="3460050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defTabSz="237668">
              <a:lnSpc>
                <a:spcPct val="150000"/>
              </a:lnSpc>
            </a:pP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</a:t>
            </a:r>
            <a:endParaRPr lang="pt-BR" sz="1050" b="1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defTabSz="237668">
              <a:lnSpc>
                <a:spcPct val="150000"/>
              </a:lnSpc>
            </a:pPr>
            <a:endParaRPr lang="pt-BR" sz="1050" b="1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defTabSz="237668">
              <a:lnSpc>
                <a:spcPct val="150000"/>
              </a:lnSpc>
            </a:pP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 Plano de Recuperação Judicial acostado aos autos pode ser consultado em sua integralidade, através do </a:t>
            </a:r>
            <a:r>
              <a:rPr lang="pt-BR" sz="1050" b="1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site</a:t>
            </a: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:   </a:t>
            </a: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563C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563C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563C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563C1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defTabSz="237668">
              <a:lnSpc>
                <a:spcPct val="150000"/>
              </a:lnSpc>
            </a:pPr>
            <a:r>
              <a:rPr lang="pt-BR" sz="1050" i="1">
                <a:solidFill>
                  <a:srgbClr val="FFFFFF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					                               </a:t>
            </a:r>
            <a:r>
              <a:rPr lang="pt-BR" sz="1050" b="1" i="1">
                <a:solidFill>
                  <a:srgbClr val="0563C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https://preservacaodeempresas.com.br/</a:t>
            </a:r>
            <a:endParaRPr lang="pt-BR" sz="1050" b="1" i="1"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defTabSz="237668">
              <a:lnSpc>
                <a:spcPct val="150000"/>
              </a:lnSpc>
            </a:pP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ou </a:t>
            </a:r>
            <a:r>
              <a:rPr lang="pt-BR" sz="1050" b="1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aplicativo</a:t>
            </a: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:</a:t>
            </a:r>
          </a:p>
          <a:p>
            <a:pPr defTabSz="237668">
              <a:lnSpc>
                <a:spcPct val="150000"/>
              </a:lnSpc>
            </a:pPr>
            <a:endParaRPr lang="pt-BR" sz="1050" i="1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defTabSz="237668">
              <a:lnSpc>
                <a:spcPct val="150000"/>
              </a:lnSpc>
            </a:pPr>
            <a:r>
              <a:rPr lang="pt-BR" sz="105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				</a:t>
            </a:r>
          </a:p>
        </p:txBody>
      </p:sp>
      <p:pic>
        <p:nvPicPr>
          <p:cNvPr id="7" name="Graphic 6" descr="Double Tap Gesture">
            <a:extLst>
              <a:ext uri="{FF2B5EF4-FFF2-40B4-BE49-F238E27FC236}">
                <a16:creationId xmlns:a16="http://schemas.microsoft.com/office/drawing/2014/main" id="{CBD0C6A1-9F93-4433-89A8-30FB57C53F2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1000"/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77139" y="1992669"/>
            <a:ext cx="3551722" cy="3551722"/>
          </a:xfrm>
          <a:prstGeom prst="rect">
            <a:avLst/>
          </a:prstGeom>
        </p:spPr>
      </p:pic>
      <p:pic>
        <p:nvPicPr>
          <p:cNvPr id="9" name="Graphic 8" descr="Line arrow: Counter-clockwise curve">
            <a:extLst>
              <a:ext uri="{FF2B5EF4-FFF2-40B4-BE49-F238E27FC236}">
                <a16:creationId xmlns:a16="http://schemas.microsoft.com/office/drawing/2014/main" id="{FE4CD20D-B70A-4858-81A0-D5F809C93D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8029181">
            <a:off x="1721283" y="2814280"/>
            <a:ext cx="914400" cy="914400"/>
          </a:xfrm>
          <a:prstGeom prst="rect">
            <a:avLst/>
          </a:prstGeom>
        </p:spPr>
      </p:pic>
      <p:pic>
        <p:nvPicPr>
          <p:cNvPr id="10" name="Graphic 9" descr="Line arrow: Counter-clockwise curve">
            <a:extLst>
              <a:ext uri="{FF2B5EF4-FFF2-40B4-BE49-F238E27FC236}">
                <a16:creationId xmlns:a16="http://schemas.microsoft.com/office/drawing/2014/main" id="{72E70DB0-B5BC-45FA-BEC5-1EC6F1F01F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8029181">
            <a:off x="1721283" y="4785348"/>
            <a:ext cx="914400" cy="914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21B231-71FF-4009-9A35-3AEAAC3BC6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8349" y="4596106"/>
            <a:ext cx="3870512" cy="153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7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A6AE19AD-7B7E-4F1E-A8D6-F868A0ABCAFD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None/>
              <a:defRPr sz="2600" kern="1200" baseline="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Roboto Black" panose="02000000000000000000" pitchFamily="2" charset="0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4.2 </a:t>
            </a:r>
            <a:r>
              <a:rPr lang="en-US" err="1"/>
              <a:t>Informações</a:t>
            </a:r>
            <a:r>
              <a:rPr lang="en-US"/>
              <a:t> </a:t>
            </a:r>
            <a:r>
              <a:rPr lang="en-US" err="1"/>
              <a:t>Adicionais</a:t>
            </a:r>
            <a:endParaRPr lang="en-US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3AC69913-7F7B-48B2-90C6-B6BEDB931FFF}"/>
              </a:ext>
            </a:extLst>
          </p:cNvPr>
          <p:cNvSpPr txBox="1">
            <a:spLocks/>
          </p:cNvSpPr>
          <p:nvPr/>
        </p:nvSpPr>
        <p:spPr>
          <a:xfrm>
            <a:off x="475246" y="2639067"/>
            <a:ext cx="2196000" cy="4048604"/>
          </a:xfrm>
          <a:prstGeom prst="rect">
            <a:avLst/>
          </a:prstGeom>
        </p:spPr>
        <p:txBody>
          <a:bodyPr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Administração Judicial verificou que a Recuperanda apresenta pendência junto ao SEFAZ/RS.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None/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Na consulta a </a:t>
            </a:r>
            <a:r>
              <a:rPr lang="pt-BR" sz="105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RFB 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foi identificada  uma pendência de débito no PIS (R$ 650,08) e COFINS (R$ 2.994,33), com vencimentos em  25/03/2020. Não constam dívidas previdenciária e de FGTS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Demais tributos estavam em dia, conforme as seguintes evidências obtidas: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Certidão Negativa de Débitos </a:t>
            </a:r>
            <a:r>
              <a:rPr lang="pt-BR" sz="105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Trabalhistas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;</a:t>
            </a:r>
            <a:endParaRPr lang="pt-BR" sz="1050" b="1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marL="171450" indent="-171450" algn="just">
              <a:lnSpc>
                <a:spcPct val="114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Certificado de Regularidade </a:t>
            </a:r>
            <a:r>
              <a:rPr lang="pt-BR" sz="105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FGTS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D68075BE-7CE4-4818-807D-DA8E9B9F97F5}"/>
              </a:ext>
            </a:extLst>
          </p:cNvPr>
          <p:cNvSpPr txBox="1">
            <a:spLocks/>
          </p:cNvSpPr>
          <p:nvPr/>
        </p:nvSpPr>
        <p:spPr>
          <a:xfrm>
            <a:off x="2826379" y="2639066"/>
            <a:ext cx="2052000" cy="2397968"/>
          </a:xfrm>
          <a:prstGeom prst="rect">
            <a:avLst/>
          </a:prstGeom>
        </p:spPr>
        <p:txBody>
          <a:bodyPr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Devido a pandemia, a Recuperanda apresentou um desempenho pior nas receitas no segundo trimestre de 2020. Entretanto, percebem-se indícios importantes de retomada no mês de julho/20;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endParaRPr lang="pt-B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No acumulado de 2020, os resultados são positivos. Mesmo com as oscilações da receita, a Recuperanda superou o ponto de equilíbrio.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22FDD57F-32ED-47E5-809B-451549F88782}"/>
              </a:ext>
            </a:extLst>
          </p:cNvPr>
          <p:cNvSpPr txBox="1">
            <a:spLocks/>
          </p:cNvSpPr>
          <p:nvPr/>
        </p:nvSpPr>
        <p:spPr>
          <a:xfrm>
            <a:off x="5071183" y="2667933"/>
            <a:ext cx="2088000" cy="2235188"/>
          </a:xfrm>
          <a:prstGeom prst="rect">
            <a:avLst/>
          </a:prstGeom>
        </p:spPr>
        <p:txBody>
          <a:bodyPr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Com exceção dos impostos, a Recuperanda vem conseguindo cumprir os prazos de pagamentos de despesas gerais incorridas após o ajuizamento da Recuperação Judicial, tais como salários e fornecedores.</a:t>
            </a:r>
            <a:endParaRPr lang="en-US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963C31D1-667F-4E9B-91DE-386524B06A2E}"/>
              </a:ext>
            </a:extLst>
          </p:cNvPr>
          <p:cNvSpPr txBox="1">
            <a:spLocks/>
          </p:cNvSpPr>
          <p:nvPr/>
        </p:nvSpPr>
        <p:spPr>
          <a:xfrm>
            <a:off x="7379784" y="2639065"/>
            <a:ext cx="2006998" cy="2397968"/>
          </a:xfrm>
          <a:prstGeom prst="rect">
            <a:avLst/>
          </a:prstGeom>
        </p:spPr>
        <p:txBody>
          <a:bodyPr>
            <a:norm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4000"/>
              </a:lnSpc>
              <a:spcBef>
                <a:spcPts val="0"/>
              </a:spcBef>
            </a:pPr>
            <a:r>
              <a:rPr lang="pt-B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 Administração Judicial aguarda fixação do valor dos seus honorários.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Placeholder 23" descr="Checklist">
            <a:extLst>
              <a:ext uri="{FF2B5EF4-FFF2-40B4-BE49-F238E27FC236}">
                <a16:creationId xmlns:a16="http://schemas.microsoft.com/office/drawing/2014/main" id="{236DB7E2-39C5-4ADE-97FB-45E34D5DD9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338" b="2338"/>
          <a:stretch>
            <a:fillRect/>
          </a:stretch>
        </p:blipFill>
        <p:spPr>
          <a:xfrm>
            <a:off x="1077875" y="1465536"/>
            <a:ext cx="993128" cy="930944"/>
          </a:xfrm>
          <a:prstGeom prst="rect">
            <a:avLst/>
          </a:prstGeom>
        </p:spPr>
      </p:pic>
      <p:pic>
        <p:nvPicPr>
          <p:cNvPr id="26" name="Picture Placeholder 27" descr="Stopwatch">
            <a:extLst>
              <a:ext uri="{FF2B5EF4-FFF2-40B4-BE49-F238E27FC236}">
                <a16:creationId xmlns:a16="http://schemas.microsoft.com/office/drawing/2014/main" id="{EAC3433F-CECE-4FCF-9797-79DE03600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2338" b="2338"/>
          <a:stretch>
            <a:fillRect/>
          </a:stretch>
        </p:blipFill>
        <p:spPr>
          <a:xfrm>
            <a:off x="5620649" y="1464980"/>
            <a:ext cx="993128" cy="931498"/>
          </a:xfrm>
          <a:prstGeom prst="rect">
            <a:avLst/>
          </a:prstGeom>
        </p:spPr>
      </p:pic>
      <p:pic>
        <p:nvPicPr>
          <p:cNvPr id="27" name="Picture Placeholder 29" descr="Daily Calendar">
            <a:extLst>
              <a:ext uri="{FF2B5EF4-FFF2-40B4-BE49-F238E27FC236}">
                <a16:creationId xmlns:a16="http://schemas.microsoft.com/office/drawing/2014/main" id="{CFC5FFBE-B778-4AA8-9E11-C2EA696829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2338" b="2338"/>
          <a:stretch>
            <a:fillRect/>
          </a:stretch>
        </p:blipFill>
        <p:spPr>
          <a:xfrm>
            <a:off x="7886719" y="1464979"/>
            <a:ext cx="993128" cy="931498"/>
          </a:xfrm>
          <a:prstGeom prst="rect">
            <a:avLst/>
          </a:prstGeom>
        </p:spPr>
      </p:pic>
      <p:pic>
        <p:nvPicPr>
          <p:cNvPr id="5" name="Gráfico 4" descr="Gráfico de barras">
            <a:extLst>
              <a:ext uri="{FF2B5EF4-FFF2-40B4-BE49-F238E27FC236}">
                <a16:creationId xmlns:a16="http://schemas.microsoft.com/office/drawing/2014/main" id="{D4EF6706-180B-4C5D-B53C-94E64A7DA5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65211" y="1496345"/>
            <a:ext cx="972000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555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4.3 </a:t>
            </a:r>
            <a:r>
              <a:rPr lang="en-US" err="1"/>
              <a:t>Cumprimento</a:t>
            </a:r>
            <a:r>
              <a:rPr lang="en-US"/>
              <a:t> das </a:t>
            </a:r>
            <a:r>
              <a:rPr lang="en-US" err="1"/>
              <a:t>Obrigações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F23FB8-A076-4C30-838D-1E703B5A22E6}"/>
              </a:ext>
            </a:extLst>
          </p:cNvPr>
          <p:cNvSpPr/>
          <p:nvPr/>
        </p:nvSpPr>
        <p:spPr>
          <a:xfrm>
            <a:off x="4814900" y="2000502"/>
            <a:ext cx="4224784" cy="2490554"/>
          </a:xfrm>
          <a:prstGeom prst="rect">
            <a:avLst/>
          </a:prstGeom>
        </p:spPr>
        <p:txBody>
          <a:bodyPr wrap="square" numCol="1" spcCol="180000" anchor="t">
            <a:spAutoFit/>
          </a:bodyPr>
          <a:lstStyle/>
          <a:p>
            <a:pPr algn="just" defTabSz="237668">
              <a:lnSpc>
                <a:spcPct val="150000"/>
              </a:lnSpc>
            </a:pPr>
            <a:r>
              <a:rPr lang="pt-BR" sz="1000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</a:t>
            </a:r>
            <a:r>
              <a:rPr lang="pt-BR" sz="1050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Na qualidade de auxiliar do Juízo, além de manter o credor informado do andamento das atividades da </a:t>
            </a:r>
            <a:r>
              <a:rPr lang="pt-BR" sz="1050" dirty="0" err="1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Recuperanda</a:t>
            </a:r>
            <a:r>
              <a:rPr lang="pt-BR" sz="1050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e dos trâmites processuais, um dos papeis da equipe da Administração Judicial é fiscalizar as atividades empresariais da Devedora, especialmente no que tange ao cumprimento das obrigações que lhes são impostas pela Lei nº 11.101/05.</a:t>
            </a:r>
          </a:p>
          <a:p>
            <a:pPr algn="just" defTabSz="237668">
              <a:lnSpc>
                <a:spcPct val="150000"/>
              </a:lnSpc>
            </a:pPr>
            <a:endParaRPr lang="pt-BR" sz="105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pPr algn="just" defTabSz="237668">
              <a:lnSpc>
                <a:spcPct val="150000"/>
              </a:lnSpc>
            </a:pPr>
            <a:r>
              <a:rPr lang="pt-BR" sz="1050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	Esta Equipe Técnica </a:t>
            </a:r>
            <a:r>
              <a:rPr lang="pt-BR" sz="1050" b="1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interagiu via teleconferência com o representande da Recuperanda</a:t>
            </a:r>
            <a:r>
              <a:rPr lang="pt-BR" sz="1050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, conforme mencionado na página 14 deste relatório, momento no qual se verificou que as </a:t>
            </a:r>
            <a:r>
              <a:rPr lang="pt-BR" sz="1050" b="1" dirty="0">
                <a:solidFill>
                  <a:schemeClr val="tx2">
                    <a:lumMod val="5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atividades operacionais estavam sendo realizadas normalmente.</a:t>
            </a:r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5CBDBCD0-61A7-4855-9567-FD3141B27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316" y="1727200"/>
            <a:ext cx="3447215" cy="3764280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552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586486" y="3213788"/>
            <a:ext cx="3159058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6. ANEXOS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437529" y="0"/>
            <a:ext cx="5024105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000" b="1">
                <a:solidFill>
                  <a:schemeClr val="bg2">
                    <a:lumMod val="25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6.1 Balancetes Contábeis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211044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673640" y="3225958"/>
            <a:ext cx="283075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>
                <a:solidFill>
                  <a:schemeClr val="bg1"/>
                </a:solidFill>
                <a:latin typeface="Source Sans Pro" panose="020B0503030403020204" pitchFamily="34" charset="0"/>
              </a:rPr>
              <a:t>1. INTRODUÇÃO</a:t>
            </a:r>
            <a:endParaRPr lang="pt-BR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851669" y="2511813"/>
            <a:ext cx="4380691" cy="145463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5738" indent="-185738" algn="l" defTabSz="742950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6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1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6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11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58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063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538" indent="-185738" algn="l" defTabSz="742950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1.1. Considerações Preliminares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1.2. Estágio Processual</a:t>
            </a:r>
          </a:p>
          <a:p>
            <a:pPr>
              <a:lnSpc>
                <a:spcPct val="150000"/>
              </a:lnSpc>
            </a:pPr>
            <a:r>
              <a:rPr lang="pt-BR" sz="22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1.3. Cronograma Processual</a:t>
            </a:r>
            <a:endParaRPr lang="en-US" sz="220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  <a:p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193207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pt-BR" dirty="0"/>
              <a:t>1.1 Considerações Preliminares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3EFA86-559B-4D84-BC6E-7D4FA499D1B1}"/>
              </a:ext>
            </a:extLst>
          </p:cNvPr>
          <p:cNvSpPr/>
          <p:nvPr/>
        </p:nvSpPr>
        <p:spPr>
          <a:xfrm>
            <a:off x="556098" y="1277257"/>
            <a:ext cx="8604115" cy="5040000"/>
          </a:xfrm>
          <a:prstGeom prst="rect">
            <a:avLst/>
          </a:prstGeom>
        </p:spPr>
        <p:txBody>
          <a:bodyPr wrap="square" numCol="2" spcCol="180000" anchor="t">
            <a:spAutoFit/>
          </a:bodyPr>
          <a:lstStyle/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Em primeiro lugar, cumpre referir as premissas que embasaram este relatório, bem como destacar alguns pontos que julgamos pertinentes para uma melhor compreensão do trabalho desenvolvido.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Para chegarmos às conclusões apresentadas no presente relatório, entre outros aspectos: (i) tomamos como boas e válidas as informações contidas nas demonstrações contábeis da BARTZ &amp; CIA LTDA., as quais foram fornecidas por seus administradores; e (</a:t>
            </a:r>
            <a:r>
              <a:rPr lang="pt-BR" sz="105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ii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) conduzimos discussões com membros integrantes da administração da BARTZ &amp; CIA LTDA. sobre os negócios e as operações da referida empresa.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Nenhum dos profissionais que participaram da elaboração deste relatório têm qualquer interesse financeiro na Recuperanda ou qualquer relação com quaisquer das partes envolvidas, o que caracteriza nossa independência em relação ao presente trabalho.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 A administração da BARTZ &amp; CIA LTDA. e seus sócios não impuseram qualquer restrição a: (i) obter todas as informações solicitadas para produzir este relatório; e (</a:t>
            </a:r>
            <a:r>
              <a:rPr lang="pt-BR" sz="105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ii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) chegar de forma independente às conclusões aqui contidas.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Este relatório e as opiniões aqui contidas têm a finalidade de informar a todos os interessados no presente processo, observando o fato de que qualquer leitor deste relatório deve estar ciente das condições que nortearam este trabalho.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Exceto quando expressamente mencionado, os valores indicados neste relatório estão </a:t>
            </a:r>
            <a:r>
              <a:rPr lang="pt-BR" sz="1050" b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expressos em reais (R$).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</a:rPr>
              <a:t>Por fim, cumpre ressaltar que o balanço patrimonial referente ao exercício social de 2019 fora encaminhado para esta Equipe Técnica, porém sem assinatura do contador e representante legal. A Administração Judicial disponibilizará este demonstrativo no próximo Relatório de Atividades,  a fim de atestar o devido cumprimento do requisito do art. 52, inciso IV, da Lei nº 11.101/2005.</a:t>
            </a: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2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1.2 </a:t>
            </a:r>
            <a:r>
              <a:rPr lang="en-US" err="1"/>
              <a:t>Estágio</a:t>
            </a:r>
            <a:r>
              <a:rPr lang="en-US"/>
              <a:t> Processual</a:t>
            </a:r>
          </a:p>
        </p:txBody>
      </p:sp>
      <p:pic>
        <p:nvPicPr>
          <p:cNvPr id="4" name="Graphic 3" descr="Scales of justice">
            <a:extLst>
              <a:ext uri="{FF2B5EF4-FFF2-40B4-BE49-F238E27FC236}">
                <a16:creationId xmlns:a16="http://schemas.microsoft.com/office/drawing/2014/main" id="{EF886843-23BF-4685-90E2-8842B9EF8F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87291" y="1545166"/>
            <a:ext cx="3767667" cy="376766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388DC30-EE5A-4417-A54E-51A2308C0DD3}"/>
              </a:ext>
            </a:extLst>
          </p:cNvPr>
          <p:cNvSpPr/>
          <p:nvPr/>
        </p:nvSpPr>
        <p:spPr>
          <a:xfrm>
            <a:off x="632298" y="1501257"/>
            <a:ext cx="8604115" cy="8032968"/>
          </a:xfrm>
          <a:prstGeom prst="rect">
            <a:avLst/>
          </a:prstGeom>
        </p:spPr>
        <p:txBody>
          <a:bodyPr wrap="square" numCol="2" spcCol="180000" anchor="t">
            <a:spAutoFit/>
          </a:bodyPr>
          <a:lstStyle/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Trata-se de Recuperação Judicial requerida em 15/05/2019 por sociedade empresária de responsabilidade limitada que atua há mais de 15 anos no ramo de comércio varejista de combustíveis.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Após determinação de emenda à inicial e analisados os requisitos objetivos e subjetivos, o deferimento do processamento se deu em 12/08/2019.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Logo após a investidura no encargo, a Administração Judicial providenciou a remessa das correspondências previstas no art. 22, I, “a”, da LRF.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Com isso, foi realizada a publicação do edital de que trata o art. 52, § 1º, da LRF em 06/03/2020, o qual deu início à fase extrajudicial de verificação de créditos, abrindo-se aos credores o prazo de 15 (quinze) dias para apresentação de habilitações e divergências à Administração Judicial (art. 7º, §1º, da LRF).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Indefinida, até o momento, a forma de contagem dos prazos, em dias corridos findaria em 23/03/2020; em dias úteis, em 27/03/2020.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endParaRPr lang="pt-BR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Entretanto, considerando a suspensão dos prazos de 18/03/2020 a 15/07/2020, em razão da pandemia do novo </a:t>
            </a:r>
            <a:r>
              <a:rPr lang="pt-BR" sz="1050" dirty="0" err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coronavírus</a:t>
            </a: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 (COVID-19), o prazo para manifestação dos credores, em dias corridos, encerrou em 21/07/2020; em dias úteis, em 27/07/2020.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Transcorrido o prazo em questão, a Administração Judicial dispõe de 45 (quarenta e cinco) dias para analisar as manifestações encaminhadas e fazer publicar nova lista de credores, a teor do art. 7º, §2º, da LRF. 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Além disso, a Recuperanda apresentou o Plano de Recuperação Judicial em 16/10/2019, o qual se encontra disponível nos autos às fls. 486/554 (Evento 1, ANEXO 4 e 5), bem como no site da Administração Judicial.</a:t>
            </a:r>
          </a:p>
          <a:p>
            <a:pPr marL="116205" indent="237490" algn="just" defTabSz="237668">
              <a:lnSpc>
                <a:spcPct val="150000"/>
              </a:lnSpc>
              <a:spcAft>
                <a:spcPts val="1000"/>
              </a:spcAft>
            </a:pPr>
            <a:r>
              <a:rPr lang="pt-B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É como se encontra o processo.</a:t>
            </a:r>
          </a:p>
        </p:txBody>
      </p:sp>
      <p:pic>
        <p:nvPicPr>
          <p:cNvPr id="5" name="Gráfico 5" descr="Informações">
            <a:extLst>
              <a:ext uri="{FF2B5EF4-FFF2-40B4-BE49-F238E27FC236}">
                <a16:creationId xmlns:a16="http://schemas.microsoft.com/office/drawing/2014/main" id="{0C3E82A1-D610-48AE-8CBB-850DBE1E99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34080" y="4966565"/>
            <a:ext cx="1547736" cy="1547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118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/>
              <a:t>1.3 </a:t>
            </a:r>
            <a:r>
              <a:rPr lang="en-US" err="1"/>
              <a:t>Cronograma</a:t>
            </a:r>
            <a:r>
              <a:rPr lang="en-US"/>
              <a:t> Processual</a:t>
            </a: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7C0C48F-55D8-42F5-8B24-1F6CBD7CD7E1}"/>
              </a:ext>
            </a:extLst>
          </p:cNvPr>
          <p:cNvSpPr/>
          <p:nvPr/>
        </p:nvSpPr>
        <p:spPr>
          <a:xfrm>
            <a:off x="285941" y="1521309"/>
            <a:ext cx="9301500" cy="265586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do processo de </a:t>
            </a:r>
            <a:r>
              <a:rPr lang="pt-BR" sz="1050" b="1" dirty="0">
                <a:solidFill>
                  <a:srgbClr val="00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Recuperação Judicial 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Straight Connector 36">
            <a:extLst>
              <a:ext uri="{FF2B5EF4-FFF2-40B4-BE49-F238E27FC236}">
                <a16:creationId xmlns:a16="http://schemas.microsoft.com/office/drawing/2014/main" id="{2703F8D3-EE63-4E53-904F-304AAB01A073}"/>
              </a:ext>
            </a:extLst>
          </p:cNvPr>
          <p:cNvCxnSpPr>
            <a:cxnSpLocks/>
          </p:cNvCxnSpPr>
          <p:nvPr/>
        </p:nvCxnSpPr>
        <p:spPr>
          <a:xfrm flipV="1">
            <a:off x="1687133" y="2348011"/>
            <a:ext cx="9232" cy="1462500"/>
          </a:xfrm>
          <a:prstGeom prst="line">
            <a:avLst/>
          </a:prstGeom>
          <a:ln w="25400">
            <a:solidFill>
              <a:srgbClr val="33CC3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DE8D0D0A-5E46-46DE-B784-CB1A5C54A2B8}"/>
              </a:ext>
            </a:extLst>
          </p:cNvPr>
          <p:cNvSpPr txBox="1"/>
          <p:nvPr/>
        </p:nvSpPr>
        <p:spPr>
          <a:xfrm>
            <a:off x="1712603" y="2313393"/>
            <a:ext cx="10135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3" name="Straight Connector 42">
            <a:extLst>
              <a:ext uri="{FF2B5EF4-FFF2-40B4-BE49-F238E27FC236}">
                <a16:creationId xmlns:a16="http://schemas.microsoft.com/office/drawing/2014/main" id="{56F3035F-556D-46F7-A23B-3044CC2E58B8}"/>
              </a:ext>
            </a:extLst>
          </p:cNvPr>
          <p:cNvCxnSpPr/>
          <p:nvPr/>
        </p:nvCxnSpPr>
        <p:spPr>
          <a:xfrm flipV="1">
            <a:off x="3197667" y="2330909"/>
            <a:ext cx="0" cy="1462500"/>
          </a:xfrm>
          <a:prstGeom prst="line">
            <a:avLst/>
          </a:prstGeom>
          <a:ln w="25400">
            <a:solidFill>
              <a:srgbClr val="33CC3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9B45804C-ED63-4208-858A-362DD94BFA26}"/>
              </a:ext>
            </a:extLst>
          </p:cNvPr>
          <p:cNvSpPr txBox="1"/>
          <p:nvPr/>
        </p:nvSpPr>
        <p:spPr>
          <a:xfrm>
            <a:off x="3206820" y="2313393"/>
            <a:ext cx="105924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1050" b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Publicação do edital do art. 52, § 1º, da LRF</a:t>
            </a:r>
          </a:p>
        </p:txBody>
      </p:sp>
      <p:cxnSp>
        <p:nvCxnSpPr>
          <p:cNvPr id="115" name="Straight Connector 46">
            <a:extLst>
              <a:ext uri="{FF2B5EF4-FFF2-40B4-BE49-F238E27FC236}">
                <a16:creationId xmlns:a16="http://schemas.microsoft.com/office/drawing/2014/main" id="{D2F5E053-9518-41D3-9D14-25023061BE84}"/>
              </a:ext>
            </a:extLst>
          </p:cNvPr>
          <p:cNvCxnSpPr>
            <a:cxnSpLocks/>
            <a:endCxn id="199" idx="0"/>
          </p:cNvCxnSpPr>
          <p:nvPr/>
        </p:nvCxnSpPr>
        <p:spPr>
          <a:xfrm>
            <a:off x="4696570" y="2330909"/>
            <a:ext cx="0" cy="1465703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6E9CFFD5-ED10-48F9-9FDF-F050771F09F4}"/>
              </a:ext>
            </a:extLst>
          </p:cNvPr>
          <p:cNvSpPr txBox="1"/>
          <p:nvPr/>
        </p:nvSpPr>
        <p:spPr>
          <a:xfrm>
            <a:off x="4730189" y="2313393"/>
            <a:ext cx="1429735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B05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1050" b="0" i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Aviso de recebimento do PRJ (art. 53, parágrafo único, da LRF)</a:t>
            </a:r>
          </a:p>
        </p:txBody>
      </p:sp>
      <p:cxnSp>
        <p:nvCxnSpPr>
          <p:cNvPr id="117" name="Straight Connector 52">
            <a:extLst>
              <a:ext uri="{FF2B5EF4-FFF2-40B4-BE49-F238E27FC236}">
                <a16:creationId xmlns:a16="http://schemas.microsoft.com/office/drawing/2014/main" id="{59E1FA33-F262-44AC-A606-8FBA4025433A}"/>
              </a:ext>
            </a:extLst>
          </p:cNvPr>
          <p:cNvCxnSpPr/>
          <p:nvPr/>
        </p:nvCxnSpPr>
        <p:spPr>
          <a:xfrm flipV="1">
            <a:off x="2442164" y="4063200"/>
            <a:ext cx="0" cy="1462500"/>
          </a:xfrm>
          <a:prstGeom prst="line">
            <a:avLst/>
          </a:prstGeom>
          <a:ln w="25400">
            <a:solidFill>
              <a:srgbClr val="33CC3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694B03EE-A9C6-4758-9A3C-4F1778A19CAE}"/>
              </a:ext>
            </a:extLst>
          </p:cNvPr>
          <p:cNvSpPr txBox="1"/>
          <p:nvPr/>
        </p:nvSpPr>
        <p:spPr>
          <a:xfrm>
            <a:off x="2450314" y="5078171"/>
            <a:ext cx="113347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Deferimento do processamento </a:t>
            </a:r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52 LRF)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9" name="Straight Connector 56">
            <a:extLst>
              <a:ext uri="{FF2B5EF4-FFF2-40B4-BE49-F238E27FC236}">
                <a16:creationId xmlns:a16="http://schemas.microsoft.com/office/drawing/2014/main" id="{303605D0-1240-420B-9D7F-EDE069B9F55E}"/>
              </a:ext>
            </a:extLst>
          </p:cNvPr>
          <p:cNvCxnSpPr/>
          <p:nvPr/>
        </p:nvCxnSpPr>
        <p:spPr>
          <a:xfrm flipV="1">
            <a:off x="3932508" y="4067008"/>
            <a:ext cx="0" cy="1462500"/>
          </a:xfrm>
          <a:prstGeom prst="line">
            <a:avLst/>
          </a:prstGeom>
          <a:ln w="25400">
            <a:solidFill>
              <a:srgbClr val="33CC3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4528E113-E4E6-4645-A4F1-F0257904FCEB}"/>
              </a:ext>
            </a:extLst>
          </p:cNvPr>
          <p:cNvSpPr txBox="1"/>
          <p:nvPr/>
        </p:nvSpPr>
        <p:spPr>
          <a:xfrm>
            <a:off x="3949206" y="5078171"/>
            <a:ext cx="13423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pt-BR" altLang="ko-KR" sz="1050" b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Entrega do plano de recuperação judicial </a:t>
            </a:r>
            <a:r>
              <a:rPr lang="en-US" altLang="ko-KR" sz="1050" b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(art. 53 LRF)</a:t>
            </a:r>
            <a:endParaRPr lang="ko-KR" altLang="en-US" sz="1050" b="0">
              <a:solidFill>
                <a:srgbClr val="000000"/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883BF6C-AE94-4961-AB6D-13848E2EF63E}"/>
              </a:ext>
            </a:extLst>
          </p:cNvPr>
          <p:cNvSpPr txBox="1"/>
          <p:nvPr/>
        </p:nvSpPr>
        <p:spPr>
          <a:xfrm>
            <a:off x="890280" y="4078310"/>
            <a:ext cx="16066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15/05/2019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124C5C80-0DF1-4FA8-BF8E-30D97AB35485}"/>
              </a:ext>
            </a:extLst>
          </p:cNvPr>
          <p:cNvSpPr txBox="1"/>
          <p:nvPr/>
        </p:nvSpPr>
        <p:spPr>
          <a:xfrm>
            <a:off x="2705544" y="4078310"/>
            <a:ext cx="10045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975" b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06/03/2020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3C76FB7-F99B-4516-830E-6D86FA41424A}"/>
              </a:ext>
            </a:extLst>
          </p:cNvPr>
          <p:cNvSpPr txBox="1"/>
          <p:nvPr/>
        </p:nvSpPr>
        <p:spPr>
          <a:xfrm>
            <a:off x="4158601" y="4078310"/>
            <a:ext cx="1124591" cy="2539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B05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Estágio atual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1788B26-3E7C-4177-B81B-7474D99FA6AA}"/>
              </a:ext>
            </a:extLst>
          </p:cNvPr>
          <p:cNvSpPr txBox="1"/>
          <p:nvPr/>
        </p:nvSpPr>
        <p:spPr>
          <a:xfrm>
            <a:off x="1862346" y="3569929"/>
            <a:ext cx="11671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75" b="1">
                <a:solidFill>
                  <a:srgbClr val="00B05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12/08/2019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DB82EF0-2C49-4DE7-99EF-1C3B86BC9D16}"/>
              </a:ext>
            </a:extLst>
          </p:cNvPr>
          <p:cNvSpPr txBox="1"/>
          <p:nvPr/>
        </p:nvSpPr>
        <p:spPr>
          <a:xfrm>
            <a:off x="3436560" y="3569929"/>
            <a:ext cx="1003312" cy="2539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975" b="1">
                <a:solidFill>
                  <a:srgbClr val="FF9933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16/10/2019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</a:endParaRPr>
          </a:p>
        </p:txBody>
      </p:sp>
      <p:grpSp>
        <p:nvGrpSpPr>
          <p:cNvPr id="126" name="그룹 1">
            <a:extLst>
              <a:ext uri="{FF2B5EF4-FFF2-40B4-BE49-F238E27FC236}">
                <a16:creationId xmlns:a16="http://schemas.microsoft.com/office/drawing/2014/main" id="{71FE5CD4-AECF-4350-80C8-E36F66A1E0FF}"/>
              </a:ext>
            </a:extLst>
          </p:cNvPr>
          <p:cNvGrpSpPr/>
          <p:nvPr/>
        </p:nvGrpSpPr>
        <p:grpSpPr>
          <a:xfrm>
            <a:off x="1067514" y="3702563"/>
            <a:ext cx="7693140" cy="447181"/>
            <a:chOff x="940255" y="3599568"/>
            <a:chExt cx="9517039" cy="550376"/>
          </a:xfrm>
          <a:solidFill>
            <a:srgbClr val="33CC33"/>
          </a:solidFill>
        </p:grpSpPr>
        <p:sp>
          <p:nvSpPr>
            <p:cNvPr id="127" name="Oval 2">
              <a:extLst>
                <a:ext uri="{FF2B5EF4-FFF2-40B4-BE49-F238E27FC236}">
                  <a16:creationId xmlns:a16="http://schemas.microsoft.com/office/drawing/2014/main" id="{CEA1309C-AF54-4D05-8CDA-75885F578327}"/>
                </a:ext>
              </a:extLst>
            </p:cNvPr>
            <p:cNvSpPr/>
            <p:nvPr/>
          </p:nvSpPr>
          <p:spPr>
            <a:xfrm>
              <a:off x="940255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Oval 4">
              <a:extLst>
                <a:ext uri="{FF2B5EF4-FFF2-40B4-BE49-F238E27FC236}">
                  <a16:creationId xmlns:a16="http://schemas.microsoft.com/office/drawing/2014/main" id="{66EA7203-EDA2-4AD2-B8B4-3ECBC5FE0ED7}"/>
                </a:ext>
              </a:extLst>
            </p:cNvPr>
            <p:cNvSpPr/>
            <p:nvPr/>
          </p:nvSpPr>
          <p:spPr>
            <a:xfrm>
              <a:off x="1228236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Oval 5">
              <a:extLst>
                <a:ext uri="{FF2B5EF4-FFF2-40B4-BE49-F238E27FC236}">
                  <a16:creationId xmlns:a16="http://schemas.microsoft.com/office/drawing/2014/main" id="{D46D4F9E-0283-42E8-8EC7-C4B61AFDC29D}"/>
                </a:ext>
              </a:extLst>
            </p:cNvPr>
            <p:cNvSpPr/>
            <p:nvPr/>
          </p:nvSpPr>
          <p:spPr>
            <a:xfrm>
              <a:off x="1929958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Oval 6">
              <a:extLst>
                <a:ext uri="{FF2B5EF4-FFF2-40B4-BE49-F238E27FC236}">
                  <a16:creationId xmlns:a16="http://schemas.microsoft.com/office/drawing/2014/main" id="{D8914B27-E1BC-4DDC-8B12-0772782D7C8B}"/>
                </a:ext>
              </a:extLst>
            </p:cNvPr>
            <p:cNvSpPr/>
            <p:nvPr/>
          </p:nvSpPr>
          <p:spPr>
            <a:xfrm>
              <a:off x="2532560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Oval 7">
              <a:extLst>
                <a:ext uri="{FF2B5EF4-FFF2-40B4-BE49-F238E27FC236}">
                  <a16:creationId xmlns:a16="http://schemas.microsoft.com/office/drawing/2014/main" id="{145E691C-7B76-4806-A7DF-29D4468BBEAE}"/>
                </a:ext>
              </a:extLst>
            </p:cNvPr>
            <p:cNvSpPr/>
            <p:nvPr/>
          </p:nvSpPr>
          <p:spPr>
            <a:xfrm>
              <a:off x="2860501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Oval 8">
              <a:extLst>
                <a:ext uri="{FF2B5EF4-FFF2-40B4-BE49-F238E27FC236}">
                  <a16:creationId xmlns:a16="http://schemas.microsoft.com/office/drawing/2014/main" id="{4E8D5558-590E-4C52-BA08-A168A4243FA2}"/>
                </a:ext>
              </a:extLst>
            </p:cNvPr>
            <p:cNvSpPr/>
            <p:nvPr/>
          </p:nvSpPr>
          <p:spPr>
            <a:xfrm>
              <a:off x="3135162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Oval 9">
              <a:extLst>
                <a:ext uri="{FF2B5EF4-FFF2-40B4-BE49-F238E27FC236}">
                  <a16:creationId xmlns:a16="http://schemas.microsoft.com/office/drawing/2014/main" id="{906A88AF-7692-488B-872D-814D3BFA58A0}"/>
                </a:ext>
              </a:extLst>
            </p:cNvPr>
            <p:cNvSpPr/>
            <p:nvPr/>
          </p:nvSpPr>
          <p:spPr>
            <a:xfrm>
              <a:off x="3783604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Oval 10">
              <a:extLst>
                <a:ext uri="{FF2B5EF4-FFF2-40B4-BE49-F238E27FC236}">
                  <a16:creationId xmlns:a16="http://schemas.microsoft.com/office/drawing/2014/main" id="{C9A6B4DD-98F5-4B62-80FB-609513E2E361}"/>
                </a:ext>
              </a:extLst>
            </p:cNvPr>
            <p:cNvSpPr/>
            <p:nvPr/>
          </p:nvSpPr>
          <p:spPr>
            <a:xfrm>
              <a:off x="4412846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Oval 11">
              <a:extLst>
                <a:ext uri="{FF2B5EF4-FFF2-40B4-BE49-F238E27FC236}">
                  <a16:creationId xmlns:a16="http://schemas.microsoft.com/office/drawing/2014/main" id="{DD5BF9F0-134E-4670-9061-E93A8F0017E4}"/>
                </a:ext>
              </a:extLst>
            </p:cNvPr>
            <p:cNvSpPr/>
            <p:nvPr/>
          </p:nvSpPr>
          <p:spPr>
            <a:xfrm>
              <a:off x="4713395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Oval 12">
              <a:extLst>
                <a:ext uri="{FF2B5EF4-FFF2-40B4-BE49-F238E27FC236}">
                  <a16:creationId xmlns:a16="http://schemas.microsoft.com/office/drawing/2014/main" id="{D9C757C6-2147-4DCA-B0C5-AC4B5946696C}"/>
                </a:ext>
              </a:extLst>
            </p:cNvPr>
            <p:cNvSpPr/>
            <p:nvPr/>
          </p:nvSpPr>
          <p:spPr>
            <a:xfrm>
              <a:off x="4988057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Oval 13">
              <a:extLst>
                <a:ext uri="{FF2B5EF4-FFF2-40B4-BE49-F238E27FC236}">
                  <a16:creationId xmlns:a16="http://schemas.microsoft.com/office/drawing/2014/main" id="{ACCAE7F3-AD1F-465E-AA72-9D31F35965BA}"/>
                </a:ext>
              </a:extLst>
            </p:cNvPr>
            <p:cNvSpPr/>
            <p:nvPr/>
          </p:nvSpPr>
          <p:spPr>
            <a:xfrm>
              <a:off x="5663890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Oval 15">
              <a:extLst>
                <a:ext uri="{FF2B5EF4-FFF2-40B4-BE49-F238E27FC236}">
                  <a16:creationId xmlns:a16="http://schemas.microsoft.com/office/drawing/2014/main" id="{9EF8F27C-99D0-4C66-875B-A35884B52F78}"/>
                </a:ext>
              </a:extLst>
            </p:cNvPr>
            <p:cNvSpPr/>
            <p:nvPr/>
          </p:nvSpPr>
          <p:spPr>
            <a:xfrm>
              <a:off x="6607753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Oval 16">
              <a:extLst>
                <a:ext uri="{FF2B5EF4-FFF2-40B4-BE49-F238E27FC236}">
                  <a16:creationId xmlns:a16="http://schemas.microsoft.com/office/drawing/2014/main" id="{3E203B78-A383-4571-96B5-62C510E7C788}"/>
                </a:ext>
              </a:extLst>
            </p:cNvPr>
            <p:cNvSpPr/>
            <p:nvPr/>
          </p:nvSpPr>
          <p:spPr>
            <a:xfrm>
              <a:off x="6855774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Oval 20">
              <a:extLst>
                <a:ext uri="{FF2B5EF4-FFF2-40B4-BE49-F238E27FC236}">
                  <a16:creationId xmlns:a16="http://schemas.microsoft.com/office/drawing/2014/main" id="{BF847D69-D720-4459-8FBC-C962B1E6D379}"/>
                </a:ext>
              </a:extLst>
            </p:cNvPr>
            <p:cNvSpPr/>
            <p:nvPr/>
          </p:nvSpPr>
          <p:spPr>
            <a:xfrm>
              <a:off x="8520955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Oval 21">
              <a:extLst>
                <a:ext uri="{FF2B5EF4-FFF2-40B4-BE49-F238E27FC236}">
                  <a16:creationId xmlns:a16="http://schemas.microsoft.com/office/drawing/2014/main" id="{4F039DFF-0463-4B5D-8A56-78947EEB29AA}"/>
                </a:ext>
              </a:extLst>
            </p:cNvPr>
            <p:cNvSpPr/>
            <p:nvPr/>
          </p:nvSpPr>
          <p:spPr>
            <a:xfrm>
              <a:off x="8790814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2" name="Group 27">
              <a:extLst>
                <a:ext uri="{FF2B5EF4-FFF2-40B4-BE49-F238E27FC236}">
                  <a16:creationId xmlns:a16="http://schemas.microsoft.com/office/drawing/2014/main" id="{131BBEDE-E326-45BC-8CCF-64C0A9B3C6AA}"/>
                </a:ext>
              </a:extLst>
            </p:cNvPr>
            <p:cNvGrpSpPr/>
            <p:nvPr/>
          </p:nvGrpSpPr>
          <p:grpSpPr>
            <a:xfrm>
              <a:off x="9752467" y="3599568"/>
              <a:ext cx="704827" cy="550376"/>
              <a:chOff x="5658548" y="4422832"/>
              <a:chExt cx="704827" cy="550376"/>
            </a:xfrm>
            <a:grpFill/>
          </p:grpSpPr>
          <p:sp>
            <p:nvSpPr>
              <p:cNvPr id="152" name="Rounded Rectangle 25">
                <a:extLst>
                  <a:ext uri="{FF2B5EF4-FFF2-40B4-BE49-F238E27FC236}">
                    <a16:creationId xmlns:a16="http://schemas.microsoft.com/office/drawing/2014/main" id="{14EF580D-FC83-4AD8-AA85-2F1DF6640240}"/>
                  </a:ext>
                </a:extLst>
              </p:cNvPr>
              <p:cNvSpPr/>
              <p:nvPr/>
            </p:nvSpPr>
            <p:spPr>
              <a:xfrm rot="2624939">
                <a:off x="5658548" y="4422832"/>
                <a:ext cx="682842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050">
                  <a:solidFill>
                    <a:srgbClr val="000000"/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3" name="Rounded Rectangle 26">
                <a:extLst>
                  <a:ext uri="{FF2B5EF4-FFF2-40B4-BE49-F238E27FC236}">
                    <a16:creationId xmlns:a16="http://schemas.microsoft.com/office/drawing/2014/main" id="{CECB760B-6692-4E8F-B600-C67CA55F9E85}"/>
                  </a:ext>
                </a:extLst>
              </p:cNvPr>
              <p:cNvSpPr/>
              <p:nvPr/>
            </p:nvSpPr>
            <p:spPr>
              <a:xfrm rot="18900000">
                <a:off x="5680530" y="4793208"/>
                <a:ext cx="682845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050">
                  <a:solidFill>
                    <a:srgbClr val="000000"/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3" name="Oval 29">
              <a:extLst>
                <a:ext uri="{FF2B5EF4-FFF2-40B4-BE49-F238E27FC236}">
                  <a16:creationId xmlns:a16="http://schemas.microsoft.com/office/drawing/2014/main" id="{36731458-F898-441B-9F17-8D08EC1907DE}"/>
                </a:ext>
              </a:extLst>
            </p:cNvPr>
            <p:cNvSpPr/>
            <p:nvPr/>
          </p:nvSpPr>
          <p:spPr>
            <a:xfrm>
              <a:off x="1516217" y="3734345"/>
              <a:ext cx="368424" cy="3684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Oval 30">
              <a:extLst>
                <a:ext uri="{FF2B5EF4-FFF2-40B4-BE49-F238E27FC236}">
                  <a16:creationId xmlns:a16="http://schemas.microsoft.com/office/drawing/2014/main" id="{70B1D009-8627-42AC-8F27-D5E5EDAEC9A6}"/>
                </a:ext>
              </a:extLst>
            </p:cNvPr>
            <p:cNvSpPr/>
            <p:nvPr/>
          </p:nvSpPr>
          <p:spPr>
            <a:xfrm>
              <a:off x="2464927" y="3734345"/>
              <a:ext cx="368424" cy="3684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Oval 31">
              <a:extLst>
                <a:ext uri="{FF2B5EF4-FFF2-40B4-BE49-F238E27FC236}">
                  <a16:creationId xmlns:a16="http://schemas.microsoft.com/office/drawing/2014/main" id="{DCD03A9E-A9DF-42C7-8110-75CF57CBBA03}"/>
                </a:ext>
              </a:extLst>
            </p:cNvPr>
            <p:cNvSpPr/>
            <p:nvPr/>
          </p:nvSpPr>
          <p:spPr>
            <a:xfrm>
              <a:off x="3384601" y="3717089"/>
              <a:ext cx="368424" cy="3684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Oval 32">
              <a:extLst>
                <a:ext uri="{FF2B5EF4-FFF2-40B4-BE49-F238E27FC236}">
                  <a16:creationId xmlns:a16="http://schemas.microsoft.com/office/drawing/2014/main" id="{E7FA39D4-804B-4DA9-8855-483BC662033E}"/>
                </a:ext>
              </a:extLst>
            </p:cNvPr>
            <p:cNvSpPr/>
            <p:nvPr/>
          </p:nvSpPr>
          <p:spPr>
            <a:xfrm>
              <a:off x="4306671" y="3741877"/>
              <a:ext cx="368424" cy="3684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Oval 75">
              <a:extLst>
                <a:ext uri="{FF2B5EF4-FFF2-40B4-BE49-F238E27FC236}">
                  <a16:creationId xmlns:a16="http://schemas.microsoft.com/office/drawing/2014/main" id="{F1B94790-1537-4C98-9BE2-864AE159F25C}"/>
                </a:ext>
              </a:extLst>
            </p:cNvPr>
            <p:cNvSpPr/>
            <p:nvPr/>
          </p:nvSpPr>
          <p:spPr>
            <a:xfrm>
              <a:off x="9743929" y="3776562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Oval 5">
              <a:extLst>
                <a:ext uri="{FF2B5EF4-FFF2-40B4-BE49-F238E27FC236}">
                  <a16:creationId xmlns:a16="http://schemas.microsoft.com/office/drawing/2014/main" id="{5FD6009B-7704-46AD-AA76-C7EE3BC5C164}"/>
                </a:ext>
              </a:extLst>
            </p:cNvPr>
            <p:cNvSpPr/>
            <p:nvPr/>
          </p:nvSpPr>
          <p:spPr>
            <a:xfrm>
              <a:off x="2217939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Oval 9">
              <a:extLst>
                <a:ext uri="{FF2B5EF4-FFF2-40B4-BE49-F238E27FC236}">
                  <a16:creationId xmlns:a16="http://schemas.microsoft.com/office/drawing/2014/main" id="{920C7116-B9D8-4BAC-95DA-E6C8E49377E3}"/>
                </a:ext>
              </a:extLst>
            </p:cNvPr>
            <p:cNvSpPr/>
            <p:nvPr/>
          </p:nvSpPr>
          <p:spPr>
            <a:xfrm>
              <a:off x="4044945" y="3810545"/>
              <a:ext cx="216024" cy="216024"/>
            </a:xfrm>
            <a:prstGeom prst="ellipse">
              <a:avLst/>
            </a:prstGeom>
            <a:grpFill/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Oval 13">
              <a:extLst>
                <a:ext uri="{FF2B5EF4-FFF2-40B4-BE49-F238E27FC236}">
                  <a16:creationId xmlns:a16="http://schemas.microsoft.com/office/drawing/2014/main" id="{BCABA2C1-4957-4396-9AEE-BA2596547739}"/>
                </a:ext>
              </a:extLst>
            </p:cNvPr>
            <p:cNvSpPr/>
            <p:nvPr/>
          </p:nvSpPr>
          <p:spPr>
            <a:xfrm>
              <a:off x="5938551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Oval 21">
              <a:extLst>
                <a:ext uri="{FF2B5EF4-FFF2-40B4-BE49-F238E27FC236}">
                  <a16:creationId xmlns:a16="http://schemas.microsoft.com/office/drawing/2014/main" id="{020612A8-9C1B-4297-9B50-E7EAE0469278}"/>
                </a:ext>
              </a:extLst>
            </p:cNvPr>
            <p:cNvSpPr/>
            <p:nvPr/>
          </p:nvSpPr>
          <p:spPr>
            <a:xfrm>
              <a:off x="9460531" y="3776562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rgbClr val="000000"/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4" name="Oval 33">
            <a:extLst>
              <a:ext uri="{FF2B5EF4-FFF2-40B4-BE49-F238E27FC236}">
                <a16:creationId xmlns:a16="http://schemas.microsoft.com/office/drawing/2014/main" id="{188C2EB8-B9BC-43E3-823F-07DD3FD0848B}"/>
              </a:ext>
            </a:extLst>
          </p:cNvPr>
          <p:cNvSpPr/>
          <p:nvPr/>
        </p:nvSpPr>
        <p:spPr>
          <a:xfrm>
            <a:off x="5317639" y="3784175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ln>
                <a:solidFill>
                  <a:srgbClr val="5F5F5F"/>
                </a:solidFill>
              </a:ln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55" name="Straight Connector 56">
            <a:extLst>
              <a:ext uri="{FF2B5EF4-FFF2-40B4-BE49-F238E27FC236}">
                <a16:creationId xmlns:a16="http://schemas.microsoft.com/office/drawing/2014/main" id="{43234712-545D-4643-B50D-A4A00AABDF2E}"/>
              </a:ext>
            </a:extLst>
          </p:cNvPr>
          <p:cNvCxnSpPr/>
          <p:nvPr/>
        </p:nvCxnSpPr>
        <p:spPr>
          <a:xfrm flipV="1">
            <a:off x="5467958" y="4077907"/>
            <a:ext cx="0" cy="146250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0C0CD3E5-4D1D-4C61-BB70-D5E92DE59803}"/>
              </a:ext>
            </a:extLst>
          </p:cNvPr>
          <p:cNvSpPr txBox="1"/>
          <p:nvPr/>
        </p:nvSpPr>
        <p:spPr>
          <a:xfrm>
            <a:off x="5467583" y="5239754"/>
            <a:ext cx="10045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Objeções</a:t>
            </a:r>
          </a:p>
          <a:p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55 LRF)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78632B88-5F2D-4810-B35E-04D692A928DA}"/>
              </a:ext>
            </a:extLst>
          </p:cNvPr>
          <p:cNvSpPr txBox="1"/>
          <p:nvPr/>
        </p:nvSpPr>
        <p:spPr>
          <a:xfrm>
            <a:off x="4991413" y="3569929"/>
            <a:ext cx="10033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</a:p>
        </p:txBody>
      </p:sp>
      <p:sp>
        <p:nvSpPr>
          <p:cNvPr id="158" name="Oval 33">
            <a:extLst>
              <a:ext uri="{FF2B5EF4-FFF2-40B4-BE49-F238E27FC236}">
                <a16:creationId xmlns:a16="http://schemas.microsoft.com/office/drawing/2014/main" id="{D502CA8B-B1C0-4469-82F3-3C8378BABB47}"/>
              </a:ext>
            </a:extLst>
          </p:cNvPr>
          <p:cNvSpPr/>
          <p:nvPr/>
        </p:nvSpPr>
        <p:spPr>
          <a:xfrm>
            <a:off x="6064325" y="3805058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ln>
                <a:solidFill>
                  <a:srgbClr val="5F5F5F"/>
                </a:solidFill>
              </a:ln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59" name="Straight Connector 56">
            <a:extLst>
              <a:ext uri="{FF2B5EF4-FFF2-40B4-BE49-F238E27FC236}">
                <a16:creationId xmlns:a16="http://schemas.microsoft.com/office/drawing/2014/main" id="{2A942840-940C-48C8-9B23-97627C132576}"/>
              </a:ext>
            </a:extLst>
          </p:cNvPr>
          <p:cNvCxnSpPr>
            <a:cxnSpLocks/>
          </p:cNvCxnSpPr>
          <p:nvPr/>
        </p:nvCxnSpPr>
        <p:spPr>
          <a:xfrm>
            <a:off x="7007209" y="4052501"/>
            <a:ext cx="0" cy="1483359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Oval 33">
            <a:extLst>
              <a:ext uri="{FF2B5EF4-FFF2-40B4-BE49-F238E27FC236}">
                <a16:creationId xmlns:a16="http://schemas.microsoft.com/office/drawing/2014/main" id="{0DD3AE53-7BD6-4993-B256-9CD0DE0454C6}"/>
              </a:ext>
            </a:extLst>
          </p:cNvPr>
          <p:cNvSpPr/>
          <p:nvPr/>
        </p:nvSpPr>
        <p:spPr>
          <a:xfrm>
            <a:off x="7630456" y="3806144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ln>
                <a:solidFill>
                  <a:srgbClr val="5F5F5F"/>
                </a:solidFill>
              </a:ln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EB05082B-A95C-4662-9DA1-A0B7DBD60213}"/>
              </a:ext>
            </a:extLst>
          </p:cNvPr>
          <p:cNvSpPr txBox="1"/>
          <p:nvPr/>
        </p:nvSpPr>
        <p:spPr>
          <a:xfrm>
            <a:off x="6203611" y="2313393"/>
            <a:ext cx="100456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AGC</a:t>
            </a:r>
          </a:p>
          <a:p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56 LRF)</a:t>
            </a:r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5D019C6B-DCD1-49B2-A1E1-3D247F1004A6}"/>
              </a:ext>
            </a:extLst>
          </p:cNvPr>
          <p:cNvSpPr txBox="1"/>
          <p:nvPr/>
        </p:nvSpPr>
        <p:spPr>
          <a:xfrm>
            <a:off x="7747490" y="2313393"/>
            <a:ext cx="14176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Encerramento da RJ</a:t>
            </a:r>
          </a:p>
          <a:p>
            <a:r>
              <a:rPr lang="en-US" altLang="ko-K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63 LRF)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BF04FE45-954F-4730-BB81-900C3CCE0452}"/>
              </a:ext>
            </a:extLst>
          </p:cNvPr>
          <p:cNvSpPr txBox="1"/>
          <p:nvPr/>
        </p:nvSpPr>
        <p:spPr>
          <a:xfrm>
            <a:off x="7219080" y="4078310"/>
            <a:ext cx="10217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  <a:endParaRPr lang="ko-KR" altLang="en-US" sz="1050" b="1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Oval 19">
            <a:extLst>
              <a:ext uri="{FF2B5EF4-FFF2-40B4-BE49-F238E27FC236}">
                <a16:creationId xmlns:a16="http://schemas.microsoft.com/office/drawing/2014/main" id="{C6E5C281-B915-4616-A9B8-F7DA0C165A62}"/>
              </a:ext>
            </a:extLst>
          </p:cNvPr>
          <p:cNvSpPr/>
          <p:nvPr/>
        </p:nvSpPr>
        <p:spPr>
          <a:xfrm>
            <a:off x="6633650" y="3879319"/>
            <a:ext cx="174624" cy="17552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Oval 19">
            <a:extLst>
              <a:ext uri="{FF2B5EF4-FFF2-40B4-BE49-F238E27FC236}">
                <a16:creationId xmlns:a16="http://schemas.microsoft.com/office/drawing/2014/main" id="{86C81B06-A4AB-45F1-B306-A9FFBD7025A2}"/>
              </a:ext>
            </a:extLst>
          </p:cNvPr>
          <p:cNvSpPr/>
          <p:nvPr/>
        </p:nvSpPr>
        <p:spPr>
          <a:xfrm>
            <a:off x="6408380" y="3875887"/>
            <a:ext cx="174624" cy="17552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Oval 33">
            <a:extLst>
              <a:ext uri="{FF2B5EF4-FFF2-40B4-BE49-F238E27FC236}">
                <a16:creationId xmlns:a16="http://schemas.microsoft.com/office/drawing/2014/main" id="{70AA2D89-D486-4128-B98E-9CF18A906D10}"/>
              </a:ext>
            </a:extLst>
          </p:cNvPr>
          <p:cNvSpPr/>
          <p:nvPr/>
        </p:nvSpPr>
        <p:spPr>
          <a:xfrm>
            <a:off x="6858301" y="3819055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ln>
                <a:solidFill>
                  <a:srgbClr val="5F5F5F"/>
                </a:solidFill>
              </a:ln>
              <a:solidFill>
                <a:srgbClr val="000000"/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56D968E1-A0D4-40CF-AD1B-7F25C398E76A}"/>
              </a:ext>
            </a:extLst>
          </p:cNvPr>
          <p:cNvSpPr txBox="1"/>
          <p:nvPr/>
        </p:nvSpPr>
        <p:spPr>
          <a:xfrm>
            <a:off x="6449239" y="3569929"/>
            <a:ext cx="10653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F29063E6-2457-4B86-827A-FB37DFDD2B8B}"/>
              </a:ext>
            </a:extLst>
          </p:cNvPr>
          <p:cNvSpPr/>
          <p:nvPr/>
        </p:nvSpPr>
        <p:spPr>
          <a:xfrm>
            <a:off x="7016540" y="5078171"/>
            <a:ext cx="138064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Concessão da Recuperação Judicial (art. 58 LRF)</a:t>
            </a:r>
            <a:endParaRPr lang="pt-BR" altLang="ko-KR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69" name="Straight Connector 42">
            <a:extLst>
              <a:ext uri="{FF2B5EF4-FFF2-40B4-BE49-F238E27FC236}">
                <a16:creationId xmlns:a16="http://schemas.microsoft.com/office/drawing/2014/main" id="{FD9B6A1C-2177-4F2E-AAFF-FF43593BADB5}"/>
              </a:ext>
            </a:extLst>
          </p:cNvPr>
          <p:cNvCxnSpPr>
            <a:cxnSpLocks/>
          </p:cNvCxnSpPr>
          <p:nvPr/>
        </p:nvCxnSpPr>
        <p:spPr>
          <a:xfrm flipV="1">
            <a:off x="7779365" y="2376815"/>
            <a:ext cx="0" cy="1434626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AD98B831-DECA-4BDF-8269-8820EB39EFB6}"/>
              </a:ext>
            </a:extLst>
          </p:cNvPr>
          <p:cNvSpPr txBox="1"/>
          <p:nvPr/>
        </p:nvSpPr>
        <p:spPr>
          <a:xfrm>
            <a:off x="5524703" y="4078310"/>
            <a:ext cx="13597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</a:p>
        </p:txBody>
      </p:sp>
      <p:cxnSp>
        <p:nvCxnSpPr>
          <p:cNvPr id="196" name="Straight Connector 46">
            <a:extLst>
              <a:ext uri="{FF2B5EF4-FFF2-40B4-BE49-F238E27FC236}">
                <a16:creationId xmlns:a16="http://schemas.microsoft.com/office/drawing/2014/main" id="{1651B44A-135C-4496-B9D4-3ED7069C6E71}"/>
              </a:ext>
            </a:extLst>
          </p:cNvPr>
          <p:cNvCxnSpPr/>
          <p:nvPr/>
        </p:nvCxnSpPr>
        <p:spPr>
          <a:xfrm flipH="1" flipV="1">
            <a:off x="6202146" y="2361118"/>
            <a:ext cx="132" cy="146250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Oval 33">
            <a:extLst>
              <a:ext uri="{FF2B5EF4-FFF2-40B4-BE49-F238E27FC236}">
                <a16:creationId xmlns:a16="http://schemas.microsoft.com/office/drawing/2014/main" id="{461D42E8-99F9-4872-B4E7-C371ECFFE954}"/>
              </a:ext>
            </a:extLst>
          </p:cNvPr>
          <p:cNvSpPr/>
          <p:nvPr/>
        </p:nvSpPr>
        <p:spPr>
          <a:xfrm>
            <a:off x="4547661" y="3796612"/>
            <a:ext cx="297817" cy="29934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rgbClr val="000000"/>
              </a:solidFill>
              <a:highlight>
                <a:srgbClr val="000080"/>
              </a:highlight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66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FADFC0-A002-834D-BDDC-65D7E0A7F0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10079" y="790902"/>
            <a:ext cx="7483153" cy="486355"/>
          </a:xfrm>
        </p:spPr>
        <p:txBody>
          <a:bodyPr/>
          <a:lstStyle/>
          <a:p>
            <a:r>
              <a:rPr lang="en-US"/>
              <a:t>1.3 </a:t>
            </a:r>
            <a:r>
              <a:rPr lang="en-US" err="1"/>
              <a:t>Cronograma</a:t>
            </a:r>
            <a:r>
              <a:rPr lang="en-US"/>
              <a:t> Processual</a:t>
            </a: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AC6F7F4-7951-4A62-A376-A3902C7F1698}"/>
              </a:ext>
            </a:extLst>
          </p:cNvPr>
          <p:cNvSpPr/>
          <p:nvPr/>
        </p:nvSpPr>
        <p:spPr>
          <a:xfrm>
            <a:off x="285941" y="1521309"/>
            <a:ext cx="9301500" cy="273921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indent="286345" algn="just">
              <a:lnSpc>
                <a:spcPct val="114000"/>
              </a:lnSpc>
            </a:pP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Abaixo é apresentado o cronograma da </a:t>
            </a:r>
            <a:r>
              <a:rPr lang="pt-BR" sz="1050" b="1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Verificação de Créditos </a:t>
            </a:r>
            <a:r>
              <a:rPr lang="pt-BR" sz="1050" dirty="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da Recuperanda, demonstrando o atual estágio em que se encontra.</a:t>
            </a:r>
            <a:endParaRPr lang="en-US" sz="1050" dirty="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4" name="Straight Connector 36">
            <a:extLst>
              <a:ext uri="{FF2B5EF4-FFF2-40B4-BE49-F238E27FC236}">
                <a16:creationId xmlns:a16="http://schemas.microsoft.com/office/drawing/2014/main" id="{735FD5DE-F7D4-4CE6-BCC8-E5E953E5D2A8}"/>
              </a:ext>
            </a:extLst>
          </p:cNvPr>
          <p:cNvCxnSpPr>
            <a:cxnSpLocks/>
          </p:cNvCxnSpPr>
          <p:nvPr/>
        </p:nvCxnSpPr>
        <p:spPr>
          <a:xfrm flipV="1">
            <a:off x="2226464" y="2199884"/>
            <a:ext cx="9232" cy="1462500"/>
          </a:xfrm>
          <a:prstGeom prst="line">
            <a:avLst/>
          </a:prstGeom>
          <a:ln w="25400">
            <a:solidFill>
              <a:srgbClr val="33CC3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C0C31D02-2710-4954-9B40-CE9531C45D04}"/>
              </a:ext>
            </a:extLst>
          </p:cNvPr>
          <p:cNvSpPr txBox="1"/>
          <p:nvPr/>
        </p:nvSpPr>
        <p:spPr>
          <a:xfrm>
            <a:off x="2262357" y="2145874"/>
            <a:ext cx="10257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</a:t>
            </a:r>
            <a:r>
              <a:rPr lang="en-US" altLang="ko-KR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(art. 51 LRF)</a:t>
            </a:r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6" name="Straight Connector 42">
            <a:extLst>
              <a:ext uri="{FF2B5EF4-FFF2-40B4-BE49-F238E27FC236}">
                <a16:creationId xmlns:a16="http://schemas.microsoft.com/office/drawing/2014/main" id="{DF1D4FC5-F881-4836-B308-4F4A43ED2343}"/>
              </a:ext>
            </a:extLst>
          </p:cNvPr>
          <p:cNvCxnSpPr/>
          <p:nvPr/>
        </p:nvCxnSpPr>
        <p:spPr>
          <a:xfrm flipV="1">
            <a:off x="4252412" y="2202143"/>
            <a:ext cx="0" cy="1462500"/>
          </a:xfrm>
          <a:prstGeom prst="line">
            <a:avLst/>
          </a:prstGeom>
          <a:ln w="25400">
            <a:solidFill>
              <a:srgbClr val="33CC33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7E217C6C-4CCC-4FC6-BA3D-E0657ED856F0}"/>
              </a:ext>
            </a:extLst>
          </p:cNvPr>
          <p:cNvSpPr txBox="1"/>
          <p:nvPr/>
        </p:nvSpPr>
        <p:spPr>
          <a:xfrm>
            <a:off x="4287786" y="2145874"/>
            <a:ext cx="14786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Prazo</a:t>
            </a:r>
            <a:r>
              <a:rPr lang="en-US" altLang="ko-K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de Hab. e Div. </a:t>
            </a:r>
            <a:r>
              <a:rPr lang="pt-BR" altLang="ko-K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7º, § 1º LRF)*</a:t>
            </a:r>
            <a:endParaRPr lang="ko-KR" altLang="en-US" sz="1050" dirty="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18" name="Straight Connector 52">
            <a:extLst>
              <a:ext uri="{FF2B5EF4-FFF2-40B4-BE49-F238E27FC236}">
                <a16:creationId xmlns:a16="http://schemas.microsoft.com/office/drawing/2014/main" id="{D1A7B780-D92D-46BE-AE35-29A961F2B2C3}"/>
              </a:ext>
            </a:extLst>
          </p:cNvPr>
          <p:cNvCxnSpPr/>
          <p:nvPr/>
        </p:nvCxnSpPr>
        <p:spPr>
          <a:xfrm flipV="1">
            <a:off x="3265453" y="3945913"/>
            <a:ext cx="0" cy="1462500"/>
          </a:xfrm>
          <a:prstGeom prst="line">
            <a:avLst/>
          </a:prstGeom>
          <a:ln w="25400">
            <a:solidFill>
              <a:srgbClr val="33CC3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EE36E50F-12A6-4D76-8539-50E094B38D6C}"/>
              </a:ext>
            </a:extLst>
          </p:cNvPr>
          <p:cNvSpPr txBox="1"/>
          <p:nvPr/>
        </p:nvSpPr>
        <p:spPr>
          <a:xfrm>
            <a:off x="3272123" y="4793374"/>
            <a:ext cx="1537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1º edital (art. 52, § 1º LRF) – relação de credores da Recuperanda</a:t>
            </a:r>
          </a:p>
        </p:txBody>
      </p:sp>
      <p:cxnSp>
        <p:nvCxnSpPr>
          <p:cNvPr id="120" name="Straight Connector 56">
            <a:extLst>
              <a:ext uri="{FF2B5EF4-FFF2-40B4-BE49-F238E27FC236}">
                <a16:creationId xmlns:a16="http://schemas.microsoft.com/office/drawing/2014/main" id="{557247A2-DC54-449F-BAC5-363D5D24D419}"/>
              </a:ext>
            </a:extLst>
          </p:cNvPr>
          <p:cNvCxnSpPr/>
          <p:nvPr/>
        </p:nvCxnSpPr>
        <p:spPr>
          <a:xfrm flipV="1">
            <a:off x="5228209" y="3953827"/>
            <a:ext cx="0" cy="1462500"/>
          </a:xfrm>
          <a:prstGeom prst="line">
            <a:avLst/>
          </a:prstGeom>
          <a:ln w="25400">
            <a:solidFill>
              <a:schemeClr val="accent6">
                <a:lumMod val="7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803E3410-1152-46F6-9F26-30E20F23DDF2}"/>
              </a:ext>
            </a:extLst>
          </p:cNvPr>
          <p:cNvSpPr txBox="1"/>
          <p:nvPr/>
        </p:nvSpPr>
        <p:spPr>
          <a:xfrm>
            <a:off x="5239971" y="4793374"/>
            <a:ext cx="18179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ko-KR" sz="1050" i="1" dirty="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Publicação do 2º edital (art. 7º, § 2º, LRF) – relação de credores elaborada pela Administração Judicial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BD67FCD0-BF4A-4A08-9DCD-F25CCC21E982}"/>
              </a:ext>
            </a:extLst>
          </p:cNvPr>
          <p:cNvSpPr txBox="1"/>
          <p:nvPr/>
        </p:nvSpPr>
        <p:spPr>
          <a:xfrm>
            <a:off x="1436719" y="3956362"/>
            <a:ext cx="16066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975" b="1">
                <a:solidFill>
                  <a:srgbClr val="00B05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r>
              <a:rPr 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rPr>
              <a:t>15/05/2019</a:t>
            </a:r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6CF014B-AAF6-410F-9442-D23588DF9867}"/>
              </a:ext>
            </a:extLst>
          </p:cNvPr>
          <p:cNvSpPr txBox="1"/>
          <p:nvPr/>
        </p:nvSpPr>
        <p:spPr>
          <a:xfrm>
            <a:off x="3762864" y="3956362"/>
            <a:ext cx="100456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21/07/2020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75DCC2CF-DFFA-4EFE-BBFB-D0CF58C99E25}"/>
              </a:ext>
            </a:extLst>
          </p:cNvPr>
          <p:cNvSpPr txBox="1"/>
          <p:nvPr/>
        </p:nvSpPr>
        <p:spPr>
          <a:xfrm>
            <a:off x="2613262" y="3404289"/>
            <a:ext cx="13915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06/03/2020</a:t>
            </a:r>
            <a:endParaRPr lang="ko-KR" altLang="en-US" sz="1050" b="1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7EAC2DD-756D-4338-A993-6FCB6AE6531A}"/>
              </a:ext>
            </a:extLst>
          </p:cNvPr>
          <p:cNvSpPr txBox="1"/>
          <p:nvPr/>
        </p:nvSpPr>
        <p:spPr>
          <a:xfrm>
            <a:off x="6670797" y="3404289"/>
            <a:ext cx="10702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</a:p>
        </p:txBody>
      </p:sp>
      <p:grpSp>
        <p:nvGrpSpPr>
          <p:cNvPr id="126" name="그룹 1">
            <a:extLst>
              <a:ext uri="{FF2B5EF4-FFF2-40B4-BE49-F238E27FC236}">
                <a16:creationId xmlns:a16="http://schemas.microsoft.com/office/drawing/2014/main" id="{BB2EA187-D4AB-4F00-B1BB-83463B8685A6}"/>
              </a:ext>
            </a:extLst>
          </p:cNvPr>
          <p:cNvGrpSpPr/>
          <p:nvPr/>
        </p:nvGrpSpPr>
        <p:grpSpPr>
          <a:xfrm>
            <a:off x="1602765" y="3554733"/>
            <a:ext cx="6761417" cy="458375"/>
            <a:chOff x="940255" y="3599071"/>
            <a:chExt cx="8364431" cy="564154"/>
          </a:xfrm>
          <a:solidFill>
            <a:srgbClr val="B2B2B2"/>
          </a:solidFill>
        </p:grpSpPr>
        <p:sp>
          <p:nvSpPr>
            <p:cNvPr id="127" name="Oval 2">
              <a:extLst>
                <a:ext uri="{FF2B5EF4-FFF2-40B4-BE49-F238E27FC236}">
                  <a16:creationId xmlns:a16="http://schemas.microsoft.com/office/drawing/2014/main" id="{2FC68D58-7493-4950-AA19-C2CF3B58F087}"/>
                </a:ext>
              </a:extLst>
            </p:cNvPr>
            <p:cNvSpPr/>
            <p:nvPr/>
          </p:nvSpPr>
          <p:spPr>
            <a:xfrm>
              <a:off x="940255" y="3810545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Oval 4">
              <a:extLst>
                <a:ext uri="{FF2B5EF4-FFF2-40B4-BE49-F238E27FC236}">
                  <a16:creationId xmlns:a16="http://schemas.microsoft.com/office/drawing/2014/main" id="{4A309C8E-CCA0-428E-B77A-9056EEB3222E}"/>
                </a:ext>
              </a:extLst>
            </p:cNvPr>
            <p:cNvSpPr/>
            <p:nvPr/>
          </p:nvSpPr>
          <p:spPr>
            <a:xfrm>
              <a:off x="1228236" y="3810545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Oval 5">
              <a:extLst>
                <a:ext uri="{FF2B5EF4-FFF2-40B4-BE49-F238E27FC236}">
                  <a16:creationId xmlns:a16="http://schemas.microsoft.com/office/drawing/2014/main" id="{80A94111-263A-4397-BEDA-7A3EEB645F00}"/>
                </a:ext>
              </a:extLst>
            </p:cNvPr>
            <p:cNvSpPr/>
            <p:nvPr/>
          </p:nvSpPr>
          <p:spPr>
            <a:xfrm>
              <a:off x="1969166" y="3810546"/>
              <a:ext cx="216024" cy="216023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0" name="Oval 7">
              <a:extLst>
                <a:ext uri="{FF2B5EF4-FFF2-40B4-BE49-F238E27FC236}">
                  <a16:creationId xmlns:a16="http://schemas.microsoft.com/office/drawing/2014/main" id="{077BD6C6-F78F-4775-8898-29DA9477B056}"/>
                </a:ext>
              </a:extLst>
            </p:cNvPr>
            <p:cNvSpPr/>
            <p:nvPr/>
          </p:nvSpPr>
          <p:spPr>
            <a:xfrm>
              <a:off x="2550533" y="3808683"/>
              <a:ext cx="216024" cy="216023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Oval 9">
              <a:extLst>
                <a:ext uri="{FF2B5EF4-FFF2-40B4-BE49-F238E27FC236}">
                  <a16:creationId xmlns:a16="http://schemas.microsoft.com/office/drawing/2014/main" id="{B8FDF4F6-2518-4549-B656-F923D2DB6FBD}"/>
                </a:ext>
              </a:extLst>
            </p:cNvPr>
            <p:cNvSpPr/>
            <p:nvPr/>
          </p:nvSpPr>
          <p:spPr>
            <a:xfrm>
              <a:off x="3227110" y="3810112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2" name="Oval 10">
              <a:extLst>
                <a:ext uri="{FF2B5EF4-FFF2-40B4-BE49-F238E27FC236}">
                  <a16:creationId xmlns:a16="http://schemas.microsoft.com/office/drawing/2014/main" id="{DD848E30-433C-4176-A7C0-BC8FB88244D3}"/>
                </a:ext>
              </a:extLst>
            </p:cNvPr>
            <p:cNvSpPr/>
            <p:nvPr/>
          </p:nvSpPr>
          <p:spPr>
            <a:xfrm>
              <a:off x="3767183" y="3808683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Oval 12">
              <a:extLst>
                <a:ext uri="{FF2B5EF4-FFF2-40B4-BE49-F238E27FC236}">
                  <a16:creationId xmlns:a16="http://schemas.microsoft.com/office/drawing/2014/main" id="{A8E5EB51-17F0-4FDF-B20A-7BD3B3BEA20A}"/>
                </a:ext>
              </a:extLst>
            </p:cNvPr>
            <p:cNvSpPr/>
            <p:nvPr/>
          </p:nvSpPr>
          <p:spPr>
            <a:xfrm>
              <a:off x="4450571" y="3812358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Oval 13">
              <a:extLst>
                <a:ext uri="{FF2B5EF4-FFF2-40B4-BE49-F238E27FC236}">
                  <a16:creationId xmlns:a16="http://schemas.microsoft.com/office/drawing/2014/main" id="{19D9D561-FD3C-4727-B28D-136DDA5B135A}"/>
                </a:ext>
              </a:extLst>
            </p:cNvPr>
            <p:cNvSpPr/>
            <p:nvPr/>
          </p:nvSpPr>
          <p:spPr>
            <a:xfrm>
              <a:off x="4703694" y="3808683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Oval 16">
              <a:extLst>
                <a:ext uri="{FF2B5EF4-FFF2-40B4-BE49-F238E27FC236}">
                  <a16:creationId xmlns:a16="http://schemas.microsoft.com/office/drawing/2014/main" id="{0A59A2E6-FADD-42CD-AF5A-CF214C5AC9D5}"/>
                </a:ext>
              </a:extLst>
            </p:cNvPr>
            <p:cNvSpPr/>
            <p:nvPr/>
          </p:nvSpPr>
          <p:spPr>
            <a:xfrm>
              <a:off x="5670735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Oval 17">
              <a:extLst>
                <a:ext uri="{FF2B5EF4-FFF2-40B4-BE49-F238E27FC236}">
                  <a16:creationId xmlns:a16="http://schemas.microsoft.com/office/drawing/2014/main" id="{61EE9301-87E3-44A1-9DB6-1754FCE40CC4}"/>
                </a:ext>
              </a:extLst>
            </p:cNvPr>
            <p:cNvSpPr/>
            <p:nvPr/>
          </p:nvSpPr>
          <p:spPr>
            <a:xfrm>
              <a:off x="5935777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Oval 19">
              <a:extLst>
                <a:ext uri="{FF2B5EF4-FFF2-40B4-BE49-F238E27FC236}">
                  <a16:creationId xmlns:a16="http://schemas.microsoft.com/office/drawing/2014/main" id="{2641AD24-E59E-4137-8E34-606F7ED64219}"/>
                </a:ext>
              </a:extLst>
            </p:cNvPr>
            <p:cNvSpPr/>
            <p:nvPr/>
          </p:nvSpPr>
          <p:spPr>
            <a:xfrm>
              <a:off x="6862739" y="3810112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Oval 20">
              <a:extLst>
                <a:ext uri="{FF2B5EF4-FFF2-40B4-BE49-F238E27FC236}">
                  <a16:creationId xmlns:a16="http://schemas.microsoft.com/office/drawing/2014/main" id="{4C3F06FF-CED2-4435-9F8E-AC8561EE2A0B}"/>
                </a:ext>
              </a:extLst>
            </p:cNvPr>
            <p:cNvSpPr/>
            <p:nvPr/>
          </p:nvSpPr>
          <p:spPr>
            <a:xfrm>
              <a:off x="7108782" y="3810112"/>
              <a:ext cx="216024" cy="21602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Oval 21">
              <a:extLst>
                <a:ext uri="{FF2B5EF4-FFF2-40B4-BE49-F238E27FC236}">
                  <a16:creationId xmlns:a16="http://schemas.microsoft.com/office/drawing/2014/main" id="{99434EE7-85D2-4F0B-A729-122C4A7AF0EF}"/>
                </a:ext>
              </a:extLst>
            </p:cNvPr>
            <p:cNvSpPr/>
            <p:nvPr/>
          </p:nvSpPr>
          <p:spPr>
            <a:xfrm>
              <a:off x="7383463" y="3810112"/>
              <a:ext cx="216024" cy="21602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0" name="Group 27">
              <a:extLst>
                <a:ext uri="{FF2B5EF4-FFF2-40B4-BE49-F238E27FC236}">
                  <a16:creationId xmlns:a16="http://schemas.microsoft.com/office/drawing/2014/main" id="{88051205-68E6-459F-A590-63C3E671E94A}"/>
                </a:ext>
              </a:extLst>
            </p:cNvPr>
            <p:cNvGrpSpPr/>
            <p:nvPr/>
          </p:nvGrpSpPr>
          <p:grpSpPr>
            <a:xfrm>
              <a:off x="8618043" y="3599071"/>
              <a:ext cx="686643" cy="564154"/>
              <a:chOff x="4524124" y="4422335"/>
              <a:chExt cx="686643" cy="564154"/>
            </a:xfrm>
            <a:grpFill/>
          </p:grpSpPr>
          <p:sp>
            <p:nvSpPr>
              <p:cNvPr id="150" name="Rounded Rectangle 25">
                <a:extLst>
                  <a:ext uri="{FF2B5EF4-FFF2-40B4-BE49-F238E27FC236}">
                    <a16:creationId xmlns:a16="http://schemas.microsoft.com/office/drawing/2014/main" id="{32569ACB-B6C7-46F2-9FE4-1803F2CF82BE}"/>
                  </a:ext>
                </a:extLst>
              </p:cNvPr>
              <p:cNvSpPr/>
              <p:nvPr/>
            </p:nvSpPr>
            <p:spPr>
              <a:xfrm rot="2624939">
                <a:off x="4524124" y="4422335"/>
                <a:ext cx="682842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050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1" name="Rounded Rectangle 26">
                <a:extLst>
                  <a:ext uri="{FF2B5EF4-FFF2-40B4-BE49-F238E27FC236}">
                    <a16:creationId xmlns:a16="http://schemas.microsoft.com/office/drawing/2014/main" id="{E8CF713E-0C6A-4162-8180-A4230100002D}"/>
                  </a:ext>
                </a:extLst>
              </p:cNvPr>
              <p:cNvSpPr/>
              <p:nvPr/>
            </p:nvSpPr>
            <p:spPr>
              <a:xfrm rot="18900000">
                <a:off x="4527926" y="4806489"/>
                <a:ext cx="682841" cy="180000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050">
                  <a:solidFill>
                    <a:schemeClr val="bg2">
                      <a:lumMod val="10000"/>
                    </a:schemeClr>
                  </a:solidFill>
                  <a:latin typeface="Source Sans Pro Light" panose="020B0403030403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1" name="Oval 29">
              <a:extLst>
                <a:ext uri="{FF2B5EF4-FFF2-40B4-BE49-F238E27FC236}">
                  <a16:creationId xmlns:a16="http://schemas.microsoft.com/office/drawing/2014/main" id="{8E0C81F8-ACFB-4D06-AF37-5FA22A448CD2}"/>
                </a:ext>
              </a:extLst>
            </p:cNvPr>
            <p:cNvSpPr/>
            <p:nvPr/>
          </p:nvSpPr>
          <p:spPr>
            <a:xfrm>
              <a:off x="1516217" y="3734345"/>
              <a:ext cx="368424" cy="3684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Oval 30">
              <a:extLst>
                <a:ext uri="{FF2B5EF4-FFF2-40B4-BE49-F238E27FC236}">
                  <a16:creationId xmlns:a16="http://schemas.microsoft.com/office/drawing/2014/main" id="{B38A4117-C665-4F90-AC1A-68C5D6F49620}"/>
                </a:ext>
              </a:extLst>
            </p:cNvPr>
            <p:cNvSpPr/>
            <p:nvPr/>
          </p:nvSpPr>
          <p:spPr>
            <a:xfrm>
              <a:off x="2812925" y="3737769"/>
              <a:ext cx="368424" cy="3684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Oval 31">
              <a:extLst>
                <a:ext uri="{FF2B5EF4-FFF2-40B4-BE49-F238E27FC236}">
                  <a16:creationId xmlns:a16="http://schemas.microsoft.com/office/drawing/2014/main" id="{6817100E-A0F4-4B5E-BAC4-B21337A6FC90}"/>
                </a:ext>
              </a:extLst>
            </p:cNvPr>
            <p:cNvSpPr/>
            <p:nvPr/>
          </p:nvSpPr>
          <p:spPr>
            <a:xfrm>
              <a:off x="4033873" y="3734345"/>
              <a:ext cx="368424" cy="3684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Oval 32">
              <a:extLst>
                <a:ext uri="{FF2B5EF4-FFF2-40B4-BE49-F238E27FC236}">
                  <a16:creationId xmlns:a16="http://schemas.microsoft.com/office/drawing/2014/main" id="{EB1A0267-6B3A-4E3A-A6FB-73D34CC78AF4}"/>
                </a:ext>
              </a:extLst>
            </p:cNvPr>
            <p:cNvSpPr/>
            <p:nvPr/>
          </p:nvSpPr>
          <p:spPr>
            <a:xfrm>
              <a:off x="5253581" y="3734345"/>
              <a:ext cx="368424" cy="368424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Oval 76">
              <a:extLst>
                <a:ext uri="{FF2B5EF4-FFF2-40B4-BE49-F238E27FC236}">
                  <a16:creationId xmlns:a16="http://schemas.microsoft.com/office/drawing/2014/main" id="{C7EB9E9B-B904-4480-8503-1A40AC3A5B0C}"/>
                </a:ext>
              </a:extLst>
            </p:cNvPr>
            <p:cNvSpPr/>
            <p:nvPr/>
          </p:nvSpPr>
          <p:spPr>
            <a:xfrm>
              <a:off x="8674799" y="3769396"/>
              <a:ext cx="216024" cy="21602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Oval 5">
              <a:extLst>
                <a:ext uri="{FF2B5EF4-FFF2-40B4-BE49-F238E27FC236}">
                  <a16:creationId xmlns:a16="http://schemas.microsoft.com/office/drawing/2014/main" id="{7F22D12B-2523-4965-A8DA-F12134B8A013}"/>
                </a:ext>
              </a:extLst>
            </p:cNvPr>
            <p:cNvSpPr/>
            <p:nvPr/>
          </p:nvSpPr>
          <p:spPr>
            <a:xfrm>
              <a:off x="2257148" y="3810546"/>
              <a:ext cx="216024" cy="216023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Oval 9">
              <a:extLst>
                <a:ext uri="{FF2B5EF4-FFF2-40B4-BE49-F238E27FC236}">
                  <a16:creationId xmlns:a16="http://schemas.microsoft.com/office/drawing/2014/main" id="{8C00CA04-7774-4248-A465-B08FFA0CA1B5}"/>
                </a:ext>
              </a:extLst>
            </p:cNvPr>
            <p:cNvSpPr/>
            <p:nvPr/>
          </p:nvSpPr>
          <p:spPr>
            <a:xfrm>
              <a:off x="3489307" y="3810112"/>
              <a:ext cx="216024" cy="216024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Oval 13">
              <a:extLst>
                <a:ext uri="{FF2B5EF4-FFF2-40B4-BE49-F238E27FC236}">
                  <a16:creationId xmlns:a16="http://schemas.microsoft.com/office/drawing/2014/main" id="{3326BA91-28C8-4DDE-995A-A940E99DA6D9}"/>
                </a:ext>
              </a:extLst>
            </p:cNvPr>
            <p:cNvSpPr/>
            <p:nvPr/>
          </p:nvSpPr>
          <p:spPr>
            <a:xfrm>
              <a:off x="4963736" y="3809797"/>
              <a:ext cx="216024" cy="216023"/>
            </a:xfrm>
            <a:prstGeom prst="ellipse">
              <a:avLst/>
            </a:prstGeom>
            <a:solidFill>
              <a:srgbClr val="33CC33"/>
            </a:solidFill>
            <a:ln>
              <a:solidFill>
                <a:srgbClr val="33CC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Oval 17">
              <a:extLst>
                <a:ext uri="{FF2B5EF4-FFF2-40B4-BE49-F238E27FC236}">
                  <a16:creationId xmlns:a16="http://schemas.microsoft.com/office/drawing/2014/main" id="{49A16F36-BB7F-47FA-9E55-4B00CC2720B8}"/>
                </a:ext>
              </a:extLst>
            </p:cNvPr>
            <p:cNvSpPr/>
            <p:nvPr/>
          </p:nvSpPr>
          <p:spPr>
            <a:xfrm>
              <a:off x="6208069" y="3810545"/>
              <a:ext cx="216024" cy="21602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52" name="Oval 33">
            <a:extLst>
              <a:ext uri="{FF2B5EF4-FFF2-40B4-BE49-F238E27FC236}">
                <a16:creationId xmlns:a16="http://schemas.microsoft.com/office/drawing/2014/main" id="{6596A962-F3C8-4EA4-84F6-1DDA00001798}"/>
              </a:ext>
            </a:extLst>
          </p:cNvPr>
          <p:cNvSpPr/>
          <p:nvPr/>
        </p:nvSpPr>
        <p:spPr>
          <a:xfrm>
            <a:off x="7049000" y="3652363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Oval 75">
            <a:extLst>
              <a:ext uri="{FF2B5EF4-FFF2-40B4-BE49-F238E27FC236}">
                <a16:creationId xmlns:a16="http://schemas.microsoft.com/office/drawing/2014/main" id="{464C77C2-EB12-47AC-9AA5-B4C5D59B4CB6}"/>
              </a:ext>
            </a:extLst>
          </p:cNvPr>
          <p:cNvSpPr/>
          <p:nvPr/>
        </p:nvSpPr>
        <p:spPr>
          <a:xfrm>
            <a:off x="7382844" y="3702398"/>
            <a:ext cx="174624" cy="17552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Oval 75">
            <a:extLst>
              <a:ext uri="{FF2B5EF4-FFF2-40B4-BE49-F238E27FC236}">
                <a16:creationId xmlns:a16="http://schemas.microsoft.com/office/drawing/2014/main" id="{6079E001-0536-416D-B143-0611115D7A3B}"/>
              </a:ext>
            </a:extLst>
          </p:cNvPr>
          <p:cNvSpPr/>
          <p:nvPr/>
        </p:nvSpPr>
        <p:spPr>
          <a:xfrm>
            <a:off x="7603085" y="3693287"/>
            <a:ext cx="174624" cy="17552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5EDB7AC-22FA-460B-B649-4F7CE51F2D67}"/>
              </a:ext>
            </a:extLst>
          </p:cNvPr>
          <p:cNvSpPr/>
          <p:nvPr/>
        </p:nvSpPr>
        <p:spPr>
          <a:xfrm>
            <a:off x="7208069" y="509345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ko-KR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QGC</a:t>
            </a:r>
          </a:p>
          <a:p>
            <a:r>
              <a:rPr lang="pt-BR" altLang="ko-KR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(art. 18 LRF)</a:t>
            </a:r>
          </a:p>
        </p:txBody>
      </p:sp>
      <p:sp>
        <p:nvSpPr>
          <p:cNvPr id="156" name="Oval 33">
            <a:extLst>
              <a:ext uri="{FF2B5EF4-FFF2-40B4-BE49-F238E27FC236}">
                <a16:creationId xmlns:a16="http://schemas.microsoft.com/office/drawing/2014/main" id="{D108DF28-DD67-4AEC-96F9-67A70E911478}"/>
              </a:ext>
            </a:extLst>
          </p:cNvPr>
          <p:cNvSpPr/>
          <p:nvPr/>
        </p:nvSpPr>
        <p:spPr>
          <a:xfrm>
            <a:off x="6072855" y="3666328"/>
            <a:ext cx="297817" cy="299345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83F1E525-97A9-4526-A92A-CFA66A3E5E62}"/>
              </a:ext>
            </a:extLst>
          </p:cNvPr>
          <p:cNvSpPr txBox="1"/>
          <p:nvPr/>
        </p:nvSpPr>
        <p:spPr>
          <a:xfrm>
            <a:off x="5659468" y="3956362"/>
            <a:ext cx="11245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Sem previsão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14AB463C-8C19-4A78-B74A-0C9CBC464673}"/>
              </a:ext>
            </a:extLst>
          </p:cNvPr>
          <p:cNvSpPr/>
          <p:nvPr/>
        </p:nvSpPr>
        <p:spPr>
          <a:xfrm>
            <a:off x="6256580" y="2145874"/>
            <a:ext cx="115616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50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Impugnações (art. 8º LFR)</a:t>
            </a:r>
            <a:endParaRPr lang="en-US" sz="1050">
              <a:solidFill>
                <a:schemeClr val="bg2">
                  <a:lumMod val="10000"/>
                </a:schemeClr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0AC0E0BB-B5DB-4F87-8A06-8974A1949301}"/>
              </a:ext>
            </a:extLst>
          </p:cNvPr>
          <p:cNvCxnSpPr>
            <a:cxnSpLocks/>
          </p:cNvCxnSpPr>
          <p:nvPr/>
        </p:nvCxnSpPr>
        <p:spPr>
          <a:xfrm>
            <a:off x="6221764" y="2122201"/>
            <a:ext cx="0" cy="1753364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56">
            <a:extLst>
              <a:ext uri="{FF2B5EF4-FFF2-40B4-BE49-F238E27FC236}">
                <a16:creationId xmlns:a16="http://schemas.microsoft.com/office/drawing/2014/main" id="{1C75B4C3-E0C1-4516-BF54-67E79509E285}"/>
              </a:ext>
            </a:extLst>
          </p:cNvPr>
          <p:cNvCxnSpPr/>
          <p:nvPr/>
        </p:nvCxnSpPr>
        <p:spPr>
          <a:xfrm flipV="1">
            <a:off x="7199249" y="3923347"/>
            <a:ext cx="0" cy="146250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>
            <a:extLst>
              <a:ext uri="{FF2B5EF4-FFF2-40B4-BE49-F238E27FC236}">
                <a16:creationId xmlns:a16="http://schemas.microsoft.com/office/drawing/2014/main" id="{A5C528FE-6F63-4DA7-A682-0DD7D8FF89D5}"/>
              </a:ext>
            </a:extLst>
          </p:cNvPr>
          <p:cNvSpPr txBox="1"/>
          <p:nvPr/>
        </p:nvSpPr>
        <p:spPr>
          <a:xfrm>
            <a:off x="4709917" y="3404289"/>
            <a:ext cx="107020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ko-KR" sz="105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Estágio atual</a:t>
            </a:r>
          </a:p>
        </p:txBody>
      </p:sp>
      <p:graphicFrame>
        <p:nvGraphicFramePr>
          <p:cNvPr id="162" name="Tabela 3">
            <a:extLst>
              <a:ext uri="{FF2B5EF4-FFF2-40B4-BE49-F238E27FC236}">
                <a16:creationId xmlns:a16="http://schemas.microsoft.com/office/drawing/2014/main" id="{D4DEDD78-AA88-42DA-8247-C641E83032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705513"/>
              </p:ext>
            </p:extLst>
          </p:nvPr>
        </p:nvGraphicFramePr>
        <p:xfrm>
          <a:off x="1444059" y="6111088"/>
          <a:ext cx="7335759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5759">
                  <a:extLst>
                    <a:ext uri="{9D8B030D-6E8A-4147-A177-3AD203B41FA5}">
                      <a16:colId xmlns:a16="http://schemas.microsoft.com/office/drawing/2014/main" val="486974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050" b="0" i="1" kern="1200" dirty="0">
                          <a:solidFill>
                            <a:srgbClr val="000000"/>
                          </a:solidFill>
                          <a:latin typeface="Source Sans Pro Light" panose="020B0403030403020204" pitchFamily="34" charset="0"/>
                          <a:ea typeface="Source Sans Pro Light" panose="020B0403030403020204" pitchFamily="34" charset="0"/>
                          <a:cs typeface="Arial" panose="020B0604020202020204" pitchFamily="34" charset="0"/>
                        </a:rPr>
                        <a:t>*Caso definida a contagem dos prazos em dias corridos. Em dias úteis, o prazo encerrou-se em 27/07/2020.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030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22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9FA500-C896-4387-90EA-A768A2A6DB9D}"/>
              </a:ext>
            </a:extLst>
          </p:cNvPr>
          <p:cNvSpPr/>
          <p:nvPr/>
        </p:nvSpPr>
        <p:spPr>
          <a:xfrm>
            <a:off x="0" y="0"/>
            <a:ext cx="417803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3"/>
              </a:gs>
              <a:gs pos="100000">
                <a:schemeClr val="accent6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63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6836" y="4277717"/>
            <a:ext cx="720069" cy="242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sz="975">
                <a:solidFill>
                  <a:schemeClr val="bg1"/>
                </a:solidFill>
                <a:latin typeface="Source Sans Pro Light" panose="020B0403030403020204" pitchFamily="34" charset="0"/>
                <a:ea typeface="Roboto Light" panose="02000000000000000000" pitchFamily="2" charset="0"/>
                <a:cs typeface="Roboto Light" panose="02000000000000000000" pitchFamily="2" charset="0"/>
              </a:rPr>
              <a:t>Pulsecolor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ABBAA79D-36E6-4D7D-92BA-BD9A948C540D}"/>
              </a:ext>
            </a:extLst>
          </p:cNvPr>
          <p:cNvSpPr txBox="1">
            <a:spLocks/>
          </p:cNvSpPr>
          <p:nvPr/>
        </p:nvSpPr>
        <p:spPr>
          <a:xfrm>
            <a:off x="189730" y="3213788"/>
            <a:ext cx="3988300" cy="740485"/>
          </a:xfrm>
          <a:prstGeom prst="rect">
            <a:avLst/>
          </a:prstGeom>
        </p:spPr>
        <p:txBody>
          <a:bodyPr/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800" b="1" kern="0" dirty="0">
                <a:solidFill>
                  <a:schemeClr val="bg1"/>
                </a:solidFill>
                <a:latin typeface="Source Sans Pro" panose="020B0503030403020204" pitchFamily="34" charset="0"/>
              </a:rPr>
              <a:t>2. INFORMAÇÕES SOBRE A RECUPERANDA</a:t>
            </a:r>
            <a:endParaRPr lang="pt-BR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50DBF0B-AD19-4A05-A2BF-D385D53CA5C7}"/>
              </a:ext>
            </a:extLst>
          </p:cNvPr>
          <p:cNvSpPr txBox="1">
            <a:spLocks/>
          </p:cNvSpPr>
          <p:nvPr/>
        </p:nvSpPr>
        <p:spPr>
          <a:xfrm>
            <a:off x="4596836" y="1491646"/>
            <a:ext cx="4554998" cy="3874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185738" indent="-185738" defTabSz="742950">
              <a:lnSpc>
                <a:spcPct val="15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000" b="1">
                <a:solidFill>
                  <a:schemeClr val="bg2">
                    <a:lumMod val="10000"/>
                  </a:schemeClr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defRPr>
            </a:lvl1pPr>
            <a:lvl2pPr marL="5572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2275"/>
            </a:lvl2pPr>
            <a:lvl3pPr marL="9286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/>
            </a:lvl3pPr>
            <a:lvl4pPr marL="13001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4pPr>
            <a:lvl5pPr marL="16716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5pPr>
            <a:lvl6pPr marL="204311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6pPr>
            <a:lvl7pPr marL="241458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7pPr>
            <a:lvl8pPr marL="2786063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8pPr>
            <a:lvl9pPr marL="3157538" indent="-185738" defTabSz="742950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/>
            </a:lvl9pPr>
          </a:lstStyle>
          <a:p>
            <a:r>
              <a:rPr lang="pt-BR" dirty="0"/>
              <a:t>2.1. Histórico da Recuperanda</a:t>
            </a:r>
          </a:p>
          <a:p>
            <a:r>
              <a:rPr lang="pt-BR" dirty="0"/>
              <a:t>2.2. Informações Gerais</a:t>
            </a:r>
          </a:p>
          <a:p>
            <a:r>
              <a:rPr lang="pt-BR" dirty="0"/>
              <a:t>2.3. Estrutura Societária</a:t>
            </a:r>
          </a:p>
          <a:p>
            <a:r>
              <a:rPr lang="pt-BR" dirty="0"/>
              <a:t>2.4. Créditos</a:t>
            </a:r>
          </a:p>
          <a:p>
            <a:r>
              <a:rPr lang="pt-BR" dirty="0"/>
              <a:t>2.5. Quadro Funcional</a:t>
            </a:r>
          </a:p>
          <a:p>
            <a:r>
              <a:rPr lang="pt-BR" dirty="0"/>
              <a:t>2.6. Reunião com a Administração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630F9C-FC3F-4EE9-A6BD-53DA5A617096}"/>
              </a:ext>
            </a:extLst>
          </p:cNvPr>
          <p:cNvSpPr txBox="1"/>
          <p:nvPr/>
        </p:nvSpPr>
        <p:spPr>
          <a:xfrm>
            <a:off x="24407" y="1241710"/>
            <a:ext cx="412921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RELATÓRIO </a:t>
            </a:r>
            <a:b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</a:br>
            <a:r>
              <a:rPr lang="en-US" sz="3600" b="1" kern="0">
                <a:solidFill>
                  <a:schemeClr val="bg1"/>
                </a:solidFill>
                <a:latin typeface="Source Sans Pro" panose="020B0503030403020204" pitchFamily="34" charset="0"/>
              </a:rPr>
              <a:t>DE ATIVIDADES</a:t>
            </a:r>
          </a:p>
        </p:txBody>
      </p:sp>
    </p:spTree>
    <p:extLst>
      <p:ext uri="{BB962C8B-B14F-4D97-AF65-F5344CB8AC3E}">
        <p14:creationId xmlns:p14="http://schemas.microsoft.com/office/powerpoint/2010/main" val="4091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1">
            <a:extLst>
              <a:ext uri="{FF2B5EF4-FFF2-40B4-BE49-F238E27FC236}">
                <a16:creationId xmlns:a16="http://schemas.microsoft.com/office/drawing/2014/main" id="{E87470C6-B575-4634-9AD4-45174CC4AE10}"/>
              </a:ext>
            </a:extLst>
          </p:cNvPr>
          <p:cNvSpPr txBox="1">
            <a:spLocks/>
          </p:cNvSpPr>
          <p:nvPr/>
        </p:nvSpPr>
        <p:spPr>
          <a:xfrm>
            <a:off x="710079" y="790902"/>
            <a:ext cx="7483153" cy="48635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185746" indent="-185746" algn="l" defTabSz="742987" rtl="0" eaLnBrk="1" latinLnBrk="0" hangingPunct="1">
              <a:lnSpc>
                <a:spcPct val="90000"/>
              </a:lnSpc>
              <a:spcBef>
                <a:spcPts val="813"/>
              </a:spcBef>
              <a:buFont typeface="Arial" panose="020B0604020202020204" pitchFamily="34" charset="0"/>
              <a:buChar char="•"/>
              <a:defRPr sz="22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4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28734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6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00228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1722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43215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14709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6201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57696" indent="-185746" algn="l" defTabSz="742987" rtl="0" eaLnBrk="1" latinLnBrk="0" hangingPunct="1">
              <a:lnSpc>
                <a:spcPct val="90000"/>
              </a:lnSpc>
              <a:spcBef>
                <a:spcPts val="406"/>
              </a:spcBef>
              <a:buFont typeface="Arial" panose="020B0604020202020204" pitchFamily="34" charset="0"/>
              <a:buChar char="•"/>
              <a:defRPr sz="14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>
                <a:latin typeface="Roboto Black"/>
              </a:rPr>
              <a:t>2.1 </a:t>
            </a:r>
            <a:r>
              <a:rPr lang="en-US" sz="2600" err="1">
                <a:latin typeface="Roboto Black"/>
              </a:rPr>
              <a:t>Histórico</a:t>
            </a:r>
            <a:r>
              <a:rPr lang="en-US" sz="2600">
                <a:latin typeface="Roboto Black"/>
              </a:rPr>
              <a:t> da </a:t>
            </a:r>
            <a:r>
              <a:rPr lang="en-US" sz="2600" err="1">
                <a:latin typeface="Roboto Black"/>
              </a:rPr>
              <a:t>Recuperanda</a:t>
            </a:r>
            <a:endParaRPr lang="en-US" sz="2600">
              <a:latin typeface="Roboto Black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D0401DC-0256-48E3-AB9E-A200A2B40E3B}"/>
              </a:ext>
            </a:extLst>
          </p:cNvPr>
          <p:cNvSpPr/>
          <p:nvPr/>
        </p:nvSpPr>
        <p:spPr>
          <a:xfrm>
            <a:off x="1149251" y="3722740"/>
            <a:ext cx="162780" cy="375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1" rIns="55721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>
              <a:solidFill>
                <a:srgbClr val="000000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E3900E0-0CC5-4716-AF08-0887F617D042}"/>
              </a:ext>
            </a:extLst>
          </p:cNvPr>
          <p:cNvSpPr/>
          <p:nvPr/>
        </p:nvSpPr>
        <p:spPr>
          <a:xfrm>
            <a:off x="111783" y="5377216"/>
            <a:ext cx="193615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50" spc="-19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Fundação em 29 de julho de 2004, ainda como </a:t>
            </a:r>
            <a:r>
              <a:rPr lang="pt-BR" sz="1050" i="1" spc="-19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“Roni Bartz &amp; Cia LTDA”.</a:t>
            </a:r>
            <a:endParaRPr lang="pt-BR" sz="1050" spc="-19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C9E48AF-19E3-4FD7-9047-90CA734C13A8}"/>
              </a:ext>
            </a:extLst>
          </p:cNvPr>
          <p:cNvSpPr/>
          <p:nvPr/>
        </p:nvSpPr>
        <p:spPr>
          <a:xfrm>
            <a:off x="1564151" y="1745243"/>
            <a:ext cx="242372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50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Comercialização de combustíveis, lubrificantes e gás liqüefeito de petróleo (GLP) para veículos automotores.</a:t>
            </a:r>
            <a:endParaRPr lang="pt-BR" sz="1050" spc="-19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6B14EE6-B9E3-408F-AA3D-C9C652FE21D3}"/>
              </a:ext>
            </a:extLst>
          </p:cNvPr>
          <p:cNvSpPr/>
          <p:nvPr/>
        </p:nvSpPr>
        <p:spPr>
          <a:xfrm>
            <a:off x="3567313" y="5340985"/>
            <a:ext cx="1936155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50" spc="-19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Crise econômica brasileira e setorial com aumento significativo do preço dos combustíveis, acarretando a diminuição do consumo.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600DFD0-9190-4890-920D-DC1CA7C60BC4}"/>
              </a:ext>
            </a:extLst>
          </p:cNvPr>
          <p:cNvSpPr txBox="1"/>
          <p:nvPr/>
        </p:nvSpPr>
        <p:spPr>
          <a:xfrm>
            <a:off x="558203" y="5064416"/>
            <a:ext cx="9852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2004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Graphic 33" descr="Group brainstorm">
            <a:extLst>
              <a:ext uri="{FF2B5EF4-FFF2-40B4-BE49-F238E27FC236}">
                <a16:creationId xmlns:a16="http://schemas.microsoft.com/office/drawing/2014/main" id="{FBBB9CB5-3790-460D-B12F-982A51B462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0079" y="3564077"/>
            <a:ext cx="692974" cy="692974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F09AD6F-E3CC-4718-8529-970FBA6BD0FE}"/>
              </a:ext>
            </a:extLst>
          </p:cNvPr>
          <p:cNvSpPr txBox="1"/>
          <p:nvPr/>
        </p:nvSpPr>
        <p:spPr>
          <a:xfrm>
            <a:off x="3763022" y="5036337"/>
            <a:ext cx="16270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Crise</a:t>
            </a:r>
            <a:r>
              <a:rPr lang="en-US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</a:t>
            </a:r>
            <a:r>
              <a:rPr lang="en-US" sz="1050" b="1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Setorial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47B8A8C-BC49-4D31-B993-E077E5A4043B}"/>
              </a:ext>
            </a:extLst>
          </p:cNvPr>
          <p:cNvSpPr/>
          <p:nvPr/>
        </p:nvSpPr>
        <p:spPr>
          <a:xfrm>
            <a:off x="4330233" y="4208688"/>
            <a:ext cx="162780" cy="375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1" rIns="55721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>
              <a:solidFill>
                <a:srgbClr val="000000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FDEF1C2-5896-4064-AF0B-875ABED5DAB3}"/>
              </a:ext>
            </a:extLst>
          </p:cNvPr>
          <p:cNvSpPr/>
          <p:nvPr/>
        </p:nvSpPr>
        <p:spPr>
          <a:xfrm>
            <a:off x="5369768" y="3722740"/>
            <a:ext cx="162780" cy="375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1" rIns="55721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>
              <a:solidFill>
                <a:srgbClr val="000000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726B756-BDB7-4F7B-8B69-64F80142AA10}"/>
              </a:ext>
            </a:extLst>
          </p:cNvPr>
          <p:cNvSpPr/>
          <p:nvPr/>
        </p:nvSpPr>
        <p:spPr>
          <a:xfrm>
            <a:off x="8234288" y="4227056"/>
            <a:ext cx="162780" cy="375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5721" tIns="27861" rIns="55721" bIns="2786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50">
              <a:solidFill>
                <a:srgbClr val="000000"/>
              </a:solidFill>
              <a:highlight>
                <a:srgbClr val="FFFF00"/>
              </a:highlight>
              <a:latin typeface="Source Sans Pro Light" panose="020B0403030403020204" pitchFamily="34" charset="0"/>
              <a:ea typeface="Source Sans Pro Light" panose="020B0403030403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19A7203-81B9-4A74-9304-67E1A064CC41}"/>
              </a:ext>
            </a:extLst>
          </p:cNvPr>
          <p:cNvSpPr txBox="1"/>
          <p:nvPr/>
        </p:nvSpPr>
        <p:spPr>
          <a:xfrm>
            <a:off x="8150751" y="5113950"/>
            <a:ext cx="98526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15/05/2019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923D948-FB30-4708-9011-1F988C93EBAE}"/>
              </a:ext>
            </a:extLst>
          </p:cNvPr>
          <p:cNvCxnSpPr>
            <a:cxnSpLocks/>
          </p:cNvCxnSpPr>
          <p:nvPr/>
        </p:nvCxnSpPr>
        <p:spPr>
          <a:xfrm>
            <a:off x="1057491" y="4092991"/>
            <a:ext cx="3651" cy="847379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3816792F-7C80-4D34-BFFF-128F2B527D56}"/>
              </a:ext>
            </a:extLst>
          </p:cNvPr>
          <p:cNvSpPr/>
          <p:nvPr/>
        </p:nvSpPr>
        <p:spPr>
          <a:xfrm>
            <a:off x="7658765" y="5417118"/>
            <a:ext cx="193615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50" spc="-19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Ajuizamento do pedido de Recuperação Judicial.</a:t>
            </a:r>
          </a:p>
        </p:txBody>
      </p:sp>
      <p:pic>
        <p:nvPicPr>
          <p:cNvPr id="42" name="Graphic 41" descr="Scales of justice">
            <a:extLst>
              <a:ext uri="{FF2B5EF4-FFF2-40B4-BE49-F238E27FC236}">
                <a16:creationId xmlns:a16="http://schemas.microsoft.com/office/drawing/2014/main" id="{122E4C72-225F-46CC-BD09-5F916A1B8E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11805" y="3622831"/>
            <a:ext cx="645914" cy="645914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7B7795E-37CA-4119-B8A8-AEC56BBF617A}"/>
              </a:ext>
            </a:extLst>
          </p:cNvPr>
          <p:cNvSpPr txBox="1"/>
          <p:nvPr/>
        </p:nvSpPr>
        <p:spPr>
          <a:xfrm>
            <a:off x="1967641" y="2337002"/>
            <a:ext cx="160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err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Anos</a:t>
            </a:r>
            <a:r>
              <a:rPr lang="en-US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 2000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Graphic 43" descr="Arrow: Slight curve">
            <a:extLst>
              <a:ext uri="{FF2B5EF4-FFF2-40B4-BE49-F238E27FC236}">
                <a16:creationId xmlns:a16="http://schemas.microsoft.com/office/drawing/2014/main" id="{8B554E71-70D2-47A3-B837-07761B69929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75788" y="3552383"/>
            <a:ext cx="716362" cy="716362"/>
          </a:xfrm>
          <a:prstGeom prst="rect">
            <a:avLst/>
          </a:prstGeom>
        </p:spPr>
      </p:pic>
      <p:pic>
        <p:nvPicPr>
          <p:cNvPr id="45" name="Graphic 44" descr="Arrow: Slight curve">
            <a:extLst>
              <a:ext uri="{FF2B5EF4-FFF2-40B4-BE49-F238E27FC236}">
                <a16:creationId xmlns:a16="http://schemas.microsoft.com/office/drawing/2014/main" id="{470EB7AA-5BF3-4B12-982C-5915F95365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206659" y="3552383"/>
            <a:ext cx="716362" cy="716362"/>
          </a:xfrm>
          <a:prstGeom prst="rect">
            <a:avLst/>
          </a:prstGeom>
        </p:spPr>
      </p:pic>
      <p:pic>
        <p:nvPicPr>
          <p:cNvPr id="46" name="Graphic 45" descr="Arrow: Slight curve">
            <a:extLst>
              <a:ext uri="{FF2B5EF4-FFF2-40B4-BE49-F238E27FC236}">
                <a16:creationId xmlns:a16="http://schemas.microsoft.com/office/drawing/2014/main" id="{68DA5036-79D8-4FFB-B7C1-56A5D975280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243631" y="3622831"/>
            <a:ext cx="716362" cy="716362"/>
          </a:xfrm>
          <a:prstGeom prst="rect">
            <a:avLst/>
          </a:prstGeom>
        </p:spPr>
      </p:pic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392694B-09B8-4A83-A1A3-49F85C40DA7C}"/>
              </a:ext>
            </a:extLst>
          </p:cNvPr>
          <p:cNvCxnSpPr>
            <a:cxnSpLocks/>
          </p:cNvCxnSpPr>
          <p:nvPr/>
        </p:nvCxnSpPr>
        <p:spPr>
          <a:xfrm>
            <a:off x="4576549" y="4189658"/>
            <a:ext cx="0" cy="750712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2BC1F83-6196-4DCB-BF77-482E51E62C45}"/>
              </a:ext>
            </a:extLst>
          </p:cNvPr>
          <p:cNvCxnSpPr>
            <a:cxnSpLocks/>
          </p:cNvCxnSpPr>
          <p:nvPr/>
        </p:nvCxnSpPr>
        <p:spPr>
          <a:xfrm>
            <a:off x="2767003" y="2796484"/>
            <a:ext cx="3651" cy="847379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1" name="Graphic 50" descr="Database">
            <a:extLst>
              <a:ext uri="{FF2B5EF4-FFF2-40B4-BE49-F238E27FC236}">
                <a16:creationId xmlns:a16="http://schemas.microsoft.com/office/drawing/2014/main" id="{9221E0A8-3769-43DF-8DA5-4949F771A51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371294" y="3536635"/>
            <a:ext cx="809442" cy="809442"/>
          </a:xfrm>
          <a:prstGeom prst="rect">
            <a:avLst/>
          </a:prstGeom>
        </p:spPr>
      </p:pic>
      <p:pic>
        <p:nvPicPr>
          <p:cNvPr id="54" name="Graphic 53" descr="Downward trend">
            <a:extLst>
              <a:ext uri="{FF2B5EF4-FFF2-40B4-BE49-F238E27FC236}">
                <a16:creationId xmlns:a16="http://schemas.microsoft.com/office/drawing/2014/main" id="{FE45F9C5-833C-43A2-9409-114CF4CE408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128314" y="3427564"/>
            <a:ext cx="914400" cy="914400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6B4372D-FFF8-464E-A795-6FB4A6DA5D06}"/>
              </a:ext>
            </a:extLst>
          </p:cNvPr>
          <p:cNvCxnSpPr>
            <a:cxnSpLocks/>
          </p:cNvCxnSpPr>
          <p:nvPr/>
        </p:nvCxnSpPr>
        <p:spPr>
          <a:xfrm>
            <a:off x="6772163" y="2740958"/>
            <a:ext cx="3651" cy="847379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6" name="Graphic 25" descr="Arrow: Slight curve">
            <a:extLst>
              <a:ext uri="{FF2B5EF4-FFF2-40B4-BE49-F238E27FC236}">
                <a16:creationId xmlns:a16="http://schemas.microsoft.com/office/drawing/2014/main" id="{AF17944E-45FD-4AAC-971C-98AF15767CEF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434389" y="3583175"/>
            <a:ext cx="716362" cy="716362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4A9D7E2C-BD70-46F1-A729-F2510B6A93E3}"/>
              </a:ext>
            </a:extLst>
          </p:cNvPr>
          <p:cNvSpPr/>
          <p:nvPr/>
        </p:nvSpPr>
        <p:spPr>
          <a:xfrm>
            <a:off x="5813048" y="1812057"/>
            <a:ext cx="1936155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050" spc="-19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Fernanda Boesche Reissig Nickel cede suas cotas para Erminda Perleberg Bartz.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F7D1524-D5B6-491B-A545-BCAB136ACAF9}"/>
              </a:ext>
            </a:extLst>
          </p:cNvPr>
          <p:cNvSpPr txBox="1"/>
          <p:nvPr/>
        </p:nvSpPr>
        <p:spPr>
          <a:xfrm>
            <a:off x="5967599" y="2413764"/>
            <a:ext cx="162705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>
                <a:solidFill>
                  <a:srgbClr val="000000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Arial" panose="020B0604020202020204" pitchFamily="34" charset="0"/>
              </a:rPr>
              <a:t>11/04/2019</a:t>
            </a:r>
            <a:endParaRPr lang="en-US" sz="1050">
              <a:solidFill>
                <a:srgbClr val="000000"/>
              </a:solidFill>
              <a:latin typeface="Source Sans Pro Light" panose="020B0403030403020204" pitchFamily="34" charset="0"/>
              <a:ea typeface="Source Sans Pro Light" panose="020B0403030403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FA3B2A5-B8DC-44E1-8004-25643046F9EF}"/>
              </a:ext>
            </a:extLst>
          </p:cNvPr>
          <p:cNvCxnSpPr>
            <a:cxnSpLocks/>
          </p:cNvCxnSpPr>
          <p:nvPr/>
        </p:nvCxnSpPr>
        <p:spPr>
          <a:xfrm>
            <a:off x="8626843" y="4227349"/>
            <a:ext cx="0" cy="750712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2" name="Graphic 51" descr="Boardroom">
            <a:extLst>
              <a:ext uri="{FF2B5EF4-FFF2-40B4-BE49-F238E27FC236}">
                <a16:creationId xmlns:a16="http://schemas.microsoft.com/office/drawing/2014/main" id="{BABF6176-A3BE-44EA-B746-91BF93DD1F0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/>
          <a:stretch/>
        </p:blipFill>
        <p:spPr>
          <a:xfrm>
            <a:off x="6323928" y="343167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32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numCol="2" spcCol="360000" rtlCol="0">
        <a:spAutoFit/>
      </a:bodyPr>
      <a:lstStyle>
        <a:defPPr indent="237668" algn="l" defTabSz="237668">
          <a:lnSpc>
            <a:spcPct val="150000"/>
          </a:lnSpc>
          <a:defRPr sz="1050" dirty="0" smtClean="0">
            <a:solidFill>
              <a:schemeClr val="bg2">
                <a:lumMod val="10000"/>
              </a:schemeClr>
            </a:solidFill>
            <a:latin typeface="Source Sans Pro Light" panose="020B0403030403020204" pitchFamily="34" charset="0"/>
            <a:ea typeface="Source Sans Pro Light" panose="020B0403030403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3.xml><?xml version="1.0" encoding="utf-8"?>
<a:theme xmlns:a="http://schemas.openxmlformats.org/drawingml/2006/main" name="1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4.xml><?xml version="1.0" encoding="utf-8"?>
<a:theme xmlns:a="http://schemas.openxmlformats.org/drawingml/2006/main" name="2_Office Theme">
  <a:themeElements>
    <a:clrScheme name="PC - Color 03 Light Green">
      <a:dk1>
        <a:srgbClr val="656D78"/>
      </a:dk1>
      <a:lt1>
        <a:srgbClr val="FFFFFF"/>
      </a:lt1>
      <a:dk2>
        <a:srgbClr val="44546A"/>
      </a:dk2>
      <a:lt2>
        <a:srgbClr val="E7E6E6"/>
      </a:lt2>
      <a:accent1>
        <a:srgbClr val="9CCC65"/>
      </a:accent1>
      <a:accent2>
        <a:srgbClr val="8BC34A"/>
      </a:accent2>
      <a:accent3>
        <a:srgbClr val="7CB342"/>
      </a:accent3>
      <a:accent4>
        <a:srgbClr val="689F38"/>
      </a:accent4>
      <a:accent5>
        <a:srgbClr val="558B2F"/>
      </a:accent5>
      <a:accent6>
        <a:srgbClr val="33691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queta RMA 4 Novo Modelo v1.potx" id="{446F59BF-EF55-4660-9235-22E2C5DE84DB}" vid="{73A2893E-DB71-43F8-874E-05718EDBB472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3C25E02C492E4B985EE828668EADBF" ma:contentTypeVersion="16" ma:contentTypeDescription="Create a new document." ma:contentTypeScope="" ma:versionID="f2b0fdc843d7471f455c51b38a1e7f32">
  <xsd:schema xmlns:xsd="http://www.w3.org/2001/XMLSchema" xmlns:xs="http://www.w3.org/2001/XMLSchema" xmlns:p="http://schemas.microsoft.com/office/2006/metadata/properties" xmlns:ns2="428182ff-5b7c-42a0-853e-d54b6befd95f" xmlns:ns3="10f10aa4-5702-47bb-b7f6-1e31cf998bd6" targetNamespace="http://schemas.microsoft.com/office/2006/metadata/properties" ma:root="true" ma:fieldsID="16cb20e37379de3b791980fc0309cd14" ns2:_="" ns3:_="">
    <xsd:import namespace="428182ff-5b7c-42a0-853e-d54b6befd95f"/>
    <xsd:import namespace="10f10aa4-5702-47bb-b7f6-1e31cf998b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8182ff-5b7c-42a0-853e-d54b6befd9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8cef530-b7a7-45b6-9e40-b54026029e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10aa4-5702-47bb-b7f6-1e31cf998b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0e11f1e-42ac-4242-96d3-b0d9854f5654}" ma:internalName="TaxCatchAll" ma:showField="CatchAllData" ma:web="10f10aa4-5702-47bb-b7f6-1e31cf998b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8182ff-5b7c-42a0-853e-d54b6befd95f">
      <Terms xmlns="http://schemas.microsoft.com/office/infopath/2007/PartnerControls"/>
    </lcf76f155ced4ddcb4097134ff3c332f>
    <TaxCatchAll xmlns="10f10aa4-5702-47bb-b7f6-1e31cf998bd6" xsi:nil="true"/>
  </documentManagement>
</p:properties>
</file>

<file path=customXml/itemProps1.xml><?xml version="1.0" encoding="utf-8"?>
<ds:datastoreItem xmlns:ds="http://schemas.openxmlformats.org/officeDocument/2006/customXml" ds:itemID="{ADBB3DC0-8EAA-48C8-A4C9-6F0E7534F014}"/>
</file>

<file path=customXml/itemProps2.xml><?xml version="1.0" encoding="utf-8"?>
<ds:datastoreItem xmlns:ds="http://schemas.openxmlformats.org/officeDocument/2006/customXml" ds:itemID="{BBF47FD3-F4B6-4C1C-AA04-2D292B4141F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E411A3-BCF9-49A3-8C04-17FD0895E94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10f10aa4-5702-47bb-b7f6-1e31cf998bd6"/>
    <ds:schemaRef ds:uri="428182ff-5b7c-42a0-853e-d54b6befd95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Paqueta RMA 4 Novo Modelo v2</Template>
  <TotalTime>826</TotalTime>
  <Words>3936</Words>
  <Application>Microsoft Office PowerPoint</Application>
  <PresentationFormat>A4 Paper (210x297 mm)</PresentationFormat>
  <Paragraphs>796</Paragraphs>
  <Slides>27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Arial</vt:lpstr>
      <vt:lpstr>Calibri</vt:lpstr>
      <vt:lpstr>Calibri Light</vt:lpstr>
      <vt:lpstr>Roboto Black</vt:lpstr>
      <vt:lpstr>Source Sans Pro</vt:lpstr>
      <vt:lpstr>Source Sans Pro Light</vt:lpstr>
      <vt:lpstr>Wingdings</vt:lpstr>
      <vt:lpstr>Custom Design</vt:lpstr>
      <vt:lpstr>Office Theme</vt:lpstr>
      <vt:lpstr>1_Office Theme</vt:lpstr>
      <vt:lpstr>2_Office Theme</vt:lpstr>
      <vt:lpstr>file:///D:\Núcleo%20Reestruturação%20e%20Performance\Clientes\Brizola%20&amp;%20Japur\RMA\BARTZ\MESTRA%20BARTZ%20(NOVA%20revisada).xlsx!DRE!%5bMESTRA%20BARTZ%20(NOVA%20revisada).xlsx%5dDRE%20Gráfico%201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Felipe Camardelli</dc:creator>
  <cp:lastModifiedBy>Daniel Kops</cp:lastModifiedBy>
  <cp:revision>15</cp:revision>
  <cp:lastPrinted>2020-07-27T22:26:31Z</cp:lastPrinted>
  <dcterms:created xsi:type="dcterms:W3CDTF">2019-11-30T16:43:25Z</dcterms:created>
  <dcterms:modified xsi:type="dcterms:W3CDTF">2022-01-07T14:34:07Z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0x010100C83C25E02C492E4B985EE828668EADBF</vt:lpwstr>
  </property>
</Properties>
</file>