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64" r:id="rId4"/>
  </p:sldMasterIdLst>
  <p:notesMasterIdLst>
    <p:notesMasterId r:id="rId19"/>
  </p:notesMasterIdLst>
  <p:handoutMasterIdLst>
    <p:handoutMasterId r:id="rId20"/>
  </p:handoutMasterIdLst>
  <p:sldIdLst>
    <p:sldId id="285" r:id="rId5"/>
    <p:sldId id="272" r:id="rId6"/>
    <p:sldId id="258" r:id="rId7"/>
    <p:sldId id="260" r:id="rId8"/>
    <p:sldId id="261" r:id="rId9"/>
    <p:sldId id="282" r:id="rId10"/>
    <p:sldId id="288" r:id="rId11"/>
    <p:sldId id="276" r:id="rId12"/>
    <p:sldId id="301" r:id="rId13"/>
    <p:sldId id="303" r:id="rId14"/>
    <p:sldId id="265" r:id="rId15"/>
    <p:sldId id="267" r:id="rId16"/>
    <p:sldId id="286" r:id="rId17"/>
    <p:sldId id="275" r:id="rId18"/>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61351253-B521-42D4-9B13-4A00297ADE02}">
          <p14:sldIdLst>
            <p14:sldId id="285"/>
            <p14:sldId id="272"/>
            <p14:sldId id="258"/>
            <p14:sldId id="260"/>
            <p14:sldId id="261"/>
            <p14:sldId id="282"/>
            <p14:sldId id="288"/>
            <p14:sldId id="276"/>
            <p14:sldId id="301"/>
            <p14:sldId id="303"/>
            <p14:sldId id="265"/>
            <p14:sldId id="267"/>
            <p14:sldId id="286"/>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akata" initials="r" lastIdx="1" clrIdx="0">
    <p:extLst>
      <p:ext uri="{19B8F6BF-5375-455C-9EA6-DF929625EA0E}">
        <p15:presenceInfo xmlns:p15="http://schemas.microsoft.com/office/powerpoint/2012/main" userId="ragak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a:srgbClr val="008000"/>
    <a:srgbClr val="B2B2B2"/>
    <a:srgbClr val="006600"/>
    <a:srgbClr val="FF9933"/>
    <a:srgbClr val="333333"/>
    <a:srgbClr val="F0563C"/>
    <a:srgbClr val="EF5339"/>
    <a:srgbClr val="F2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61" d="100"/>
          <a:sy n="61" d="100"/>
        </p:scale>
        <p:origin x="107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2" cy="341064"/>
          </a:xfrm>
          <a:prstGeom prst="rect">
            <a:avLst/>
          </a:prstGeom>
        </p:spPr>
        <p:txBody>
          <a:bodyPr vert="horz" lIns="95573" tIns="47786" rIns="95573" bIns="47786" rtlCol="0"/>
          <a:lstStyle>
            <a:lvl1pPr algn="l">
              <a:defRPr sz="1300"/>
            </a:lvl1pPr>
          </a:lstStyle>
          <a:p>
            <a:endParaRPr lang="hu-HU"/>
          </a:p>
        </p:txBody>
      </p:sp>
      <p:sp>
        <p:nvSpPr>
          <p:cNvPr id="3" name="Date Placeholder 2"/>
          <p:cNvSpPr>
            <a:spLocks noGrp="1"/>
          </p:cNvSpPr>
          <p:nvPr>
            <p:ph type="dt" sz="quarter" idx="1"/>
          </p:nvPr>
        </p:nvSpPr>
        <p:spPr>
          <a:xfrm>
            <a:off x="5623697" y="0"/>
            <a:ext cx="4302232" cy="341064"/>
          </a:xfrm>
          <a:prstGeom prst="rect">
            <a:avLst/>
          </a:prstGeom>
        </p:spPr>
        <p:txBody>
          <a:bodyPr vert="horz" lIns="95573" tIns="47786" rIns="95573" bIns="47786" rtlCol="0"/>
          <a:lstStyle>
            <a:lvl1pPr algn="r">
              <a:defRPr sz="1300"/>
            </a:lvl1pPr>
          </a:lstStyle>
          <a:p>
            <a:fld id="{E2090794-6BC2-4F24-BA6E-3611D9799407}" type="datetimeFigureOut">
              <a:rPr lang="hu-HU" smtClean="0"/>
              <a:t>2019. 08. 12.</a:t>
            </a:fld>
            <a:endParaRPr lang="hu-HU"/>
          </a:p>
        </p:txBody>
      </p:sp>
      <p:sp>
        <p:nvSpPr>
          <p:cNvPr id="4" name="Footer Placeholder 3"/>
          <p:cNvSpPr>
            <a:spLocks noGrp="1"/>
          </p:cNvSpPr>
          <p:nvPr>
            <p:ph type="ftr" sz="quarter" idx="2"/>
          </p:nvPr>
        </p:nvSpPr>
        <p:spPr>
          <a:xfrm>
            <a:off x="0" y="6456612"/>
            <a:ext cx="4302232" cy="341064"/>
          </a:xfrm>
          <a:prstGeom prst="rect">
            <a:avLst/>
          </a:prstGeom>
        </p:spPr>
        <p:txBody>
          <a:bodyPr vert="horz" lIns="95573" tIns="47786" rIns="95573" bIns="47786" rtlCol="0" anchor="b"/>
          <a:lstStyle>
            <a:lvl1pPr algn="l">
              <a:defRPr sz="1300"/>
            </a:lvl1pPr>
          </a:lstStyle>
          <a:p>
            <a:r>
              <a:rPr lang="hu-HU"/>
              <a:t>http://slideist.com/index_.html</a:t>
            </a:r>
          </a:p>
        </p:txBody>
      </p:sp>
      <p:sp>
        <p:nvSpPr>
          <p:cNvPr id="5" name="Slide Number Placeholder 4"/>
          <p:cNvSpPr>
            <a:spLocks noGrp="1"/>
          </p:cNvSpPr>
          <p:nvPr>
            <p:ph type="sldNum" sz="quarter" idx="3"/>
          </p:nvPr>
        </p:nvSpPr>
        <p:spPr>
          <a:xfrm>
            <a:off x="5623697" y="6456612"/>
            <a:ext cx="4302232" cy="341064"/>
          </a:xfrm>
          <a:prstGeom prst="rect">
            <a:avLst/>
          </a:prstGeom>
        </p:spPr>
        <p:txBody>
          <a:bodyPr vert="horz" lIns="95573" tIns="47786" rIns="95573" bIns="47786" rtlCol="0" anchor="b"/>
          <a:lstStyle>
            <a:lvl1pPr algn="r">
              <a:defRPr sz="1300"/>
            </a:lvl1pPr>
          </a:lstStyle>
          <a:p>
            <a:fld id="{0F5897FE-58C4-4877-8289-3D632D009292}" type="slidenum">
              <a:rPr lang="hu-HU" smtClean="0"/>
              <a:t>‹nº›</a:t>
            </a:fld>
            <a:endParaRPr lang="hu-HU"/>
          </a:p>
        </p:txBody>
      </p:sp>
    </p:spTree>
    <p:extLst>
      <p:ext uri="{BB962C8B-B14F-4D97-AF65-F5344CB8AC3E}">
        <p14:creationId xmlns:p14="http://schemas.microsoft.com/office/powerpoint/2010/main" val="9724539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2" cy="341064"/>
          </a:xfrm>
          <a:prstGeom prst="rect">
            <a:avLst/>
          </a:prstGeom>
        </p:spPr>
        <p:txBody>
          <a:bodyPr vert="horz" lIns="95573" tIns="47786" rIns="95573" bIns="47786" rtlCol="0"/>
          <a:lstStyle>
            <a:lvl1pPr algn="l">
              <a:defRPr sz="1300"/>
            </a:lvl1pPr>
          </a:lstStyle>
          <a:p>
            <a:endParaRPr lang="hu-HU"/>
          </a:p>
        </p:txBody>
      </p:sp>
      <p:sp>
        <p:nvSpPr>
          <p:cNvPr id="3" name="Date Placeholder 2"/>
          <p:cNvSpPr>
            <a:spLocks noGrp="1"/>
          </p:cNvSpPr>
          <p:nvPr>
            <p:ph type="dt" idx="1"/>
          </p:nvPr>
        </p:nvSpPr>
        <p:spPr>
          <a:xfrm>
            <a:off x="5623697" y="0"/>
            <a:ext cx="4302232" cy="341064"/>
          </a:xfrm>
          <a:prstGeom prst="rect">
            <a:avLst/>
          </a:prstGeom>
        </p:spPr>
        <p:txBody>
          <a:bodyPr vert="horz" lIns="95573" tIns="47786" rIns="95573" bIns="47786" rtlCol="0"/>
          <a:lstStyle>
            <a:lvl1pPr algn="r">
              <a:defRPr sz="1300"/>
            </a:lvl1pPr>
          </a:lstStyle>
          <a:p>
            <a:fld id="{68E12942-9543-4646-A6BF-81AB3457998B}" type="datetimeFigureOut">
              <a:rPr lang="hu-HU" smtClean="0"/>
              <a:t>2019. 08. 12.</a:t>
            </a:fld>
            <a:endParaRPr lang="hu-HU"/>
          </a:p>
        </p:txBody>
      </p:sp>
      <p:sp>
        <p:nvSpPr>
          <p:cNvPr id="4" name="Slide Image Placeholder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5573" tIns="47786" rIns="95573" bIns="47786" rtlCol="0" anchor="ctr"/>
          <a:lstStyle/>
          <a:p>
            <a:endParaRPr lang="hu-HU"/>
          </a:p>
        </p:txBody>
      </p:sp>
      <p:sp>
        <p:nvSpPr>
          <p:cNvPr id="5" name="Notes Placeholder 4"/>
          <p:cNvSpPr>
            <a:spLocks noGrp="1"/>
          </p:cNvSpPr>
          <p:nvPr>
            <p:ph type="body" sz="quarter" idx="3"/>
          </p:nvPr>
        </p:nvSpPr>
        <p:spPr>
          <a:xfrm>
            <a:off x="992824" y="3271382"/>
            <a:ext cx="7942579" cy="2676584"/>
          </a:xfrm>
          <a:prstGeom prst="rect">
            <a:avLst/>
          </a:prstGeom>
        </p:spPr>
        <p:txBody>
          <a:bodyPr vert="horz" lIns="95573" tIns="47786" rIns="95573"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6456612"/>
            <a:ext cx="4302232" cy="341064"/>
          </a:xfrm>
          <a:prstGeom prst="rect">
            <a:avLst/>
          </a:prstGeom>
        </p:spPr>
        <p:txBody>
          <a:bodyPr vert="horz" lIns="95573" tIns="47786" rIns="95573" bIns="47786" rtlCol="0" anchor="b"/>
          <a:lstStyle>
            <a:lvl1pPr algn="l">
              <a:defRPr sz="1300"/>
            </a:lvl1pPr>
          </a:lstStyle>
          <a:p>
            <a:r>
              <a:rPr lang="hu-HU"/>
              <a:t>http://slideist.com/index_.html</a:t>
            </a:r>
          </a:p>
        </p:txBody>
      </p:sp>
      <p:sp>
        <p:nvSpPr>
          <p:cNvPr id="7" name="Slide Number Placeholder 6"/>
          <p:cNvSpPr>
            <a:spLocks noGrp="1"/>
          </p:cNvSpPr>
          <p:nvPr>
            <p:ph type="sldNum" sz="quarter" idx="5"/>
          </p:nvPr>
        </p:nvSpPr>
        <p:spPr>
          <a:xfrm>
            <a:off x="5623697" y="6456612"/>
            <a:ext cx="4302232" cy="341064"/>
          </a:xfrm>
          <a:prstGeom prst="rect">
            <a:avLst/>
          </a:prstGeom>
        </p:spPr>
        <p:txBody>
          <a:bodyPr vert="horz" lIns="95573" tIns="47786" rIns="95573" bIns="47786" rtlCol="0" anchor="b"/>
          <a:lstStyle>
            <a:lvl1pPr algn="r">
              <a:defRPr sz="1300"/>
            </a:lvl1pPr>
          </a:lstStyle>
          <a:p>
            <a:fld id="{74304892-B9D8-4EC3-BC48-8EC8F7C3A0AF}" type="slidenum">
              <a:rPr lang="hu-HU" smtClean="0"/>
              <a:t>‹nº›</a:t>
            </a:fld>
            <a:endParaRPr lang="hu-HU"/>
          </a:p>
        </p:txBody>
      </p:sp>
    </p:spTree>
    <p:extLst>
      <p:ext uri="{BB962C8B-B14F-4D97-AF65-F5344CB8AC3E}">
        <p14:creationId xmlns:p14="http://schemas.microsoft.com/office/powerpoint/2010/main" val="416808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4</a:t>
            </a:fld>
            <a:endParaRPr lang="hu-HU"/>
          </a:p>
        </p:txBody>
      </p:sp>
    </p:spTree>
    <p:extLst>
      <p:ext uri="{BB962C8B-B14F-4D97-AF65-F5344CB8AC3E}">
        <p14:creationId xmlns:p14="http://schemas.microsoft.com/office/powerpoint/2010/main" val="12380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8</a:t>
            </a:fld>
            <a:endParaRPr lang="hu-HU"/>
          </a:p>
        </p:txBody>
      </p:sp>
    </p:spTree>
    <p:extLst>
      <p:ext uri="{BB962C8B-B14F-4D97-AF65-F5344CB8AC3E}">
        <p14:creationId xmlns:p14="http://schemas.microsoft.com/office/powerpoint/2010/main" val="67753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9</a:t>
            </a:fld>
            <a:endParaRPr lang="hu-HU"/>
          </a:p>
        </p:txBody>
      </p:sp>
    </p:spTree>
    <p:extLst>
      <p:ext uri="{BB962C8B-B14F-4D97-AF65-F5344CB8AC3E}">
        <p14:creationId xmlns:p14="http://schemas.microsoft.com/office/powerpoint/2010/main" val="311339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hu-HU"/>
              <a:t>http://slideist.com/index_.html</a:t>
            </a:r>
          </a:p>
        </p:txBody>
      </p:sp>
      <p:sp>
        <p:nvSpPr>
          <p:cNvPr id="5" name="Slide Number Placeholder 4"/>
          <p:cNvSpPr>
            <a:spLocks noGrp="1"/>
          </p:cNvSpPr>
          <p:nvPr>
            <p:ph type="sldNum" sz="quarter" idx="5"/>
          </p:nvPr>
        </p:nvSpPr>
        <p:spPr/>
        <p:txBody>
          <a:bodyPr/>
          <a:lstStyle/>
          <a:p>
            <a:fld id="{74304892-B9D8-4EC3-BC48-8EC8F7C3A0AF}" type="slidenum">
              <a:rPr lang="hu-HU" smtClean="0"/>
              <a:t>10</a:t>
            </a:fld>
            <a:endParaRPr lang="hu-HU"/>
          </a:p>
        </p:txBody>
      </p:sp>
    </p:spTree>
    <p:extLst>
      <p:ext uri="{BB962C8B-B14F-4D97-AF65-F5344CB8AC3E}">
        <p14:creationId xmlns:p14="http://schemas.microsoft.com/office/powerpoint/2010/main" val="1118060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latin typeface="Open Sans" panose="020B0606030504020204" pitchFamily="34" charset="0"/>
                <a:ea typeface="Open Sans" panose="020B0606030504020204" pitchFamily="34" charset="0"/>
                <a:cs typeface="Open Sans" panose="020B0606030504020204" pitchFamily="34" charset="0"/>
              </a:rPr>
              <a:t>Customize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the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look</a:t>
            </a:r>
            <a:r>
              <a:rPr lang="hu-HU" sz="1400">
                <a:latin typeface="Open Sans" panose="020B0606030504020204" pitchFamily="34" charset="0"/>
                <a:ea typeface="Open Sans" panose="020B0606030504020204" pitchFamily="34" charset="0"/>
                <a:cs typeface="Open Sans" panose="020B0606030504020204" pitchFamily="34" charset="0"/>
              </a:rPr>
              <a:t> of </a:t>
            </a:r>
            <a:r>
              <a:rPr lang="hu-HU" sz="1400" err="1">
                <a:latin typeface="Open Sans" panose="020B0606030504020204" pitchFamily="34" charset="0"/>
                <a:ea typeface="Open Sans" panose="020B0606030504020204" pitchFamily="34" charset="0"/>
                <a:cs typeface="Open Sans" panose="020B0606030504020204" pitchFamily="34" charset="0"/>
              </a:rPr>
              <a:t>the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templates</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edit</a:t>
            </a:r>
            <a:r>
              <a:rPr lang="hu-HU" sz="1400">
                <a:latin typeface="Open Sans" panose="020B0606030504020204" pitchFamily="34" charset="0"/>
                <a:ea typeface="Open Sans" panose="020B0606030504020204" pitchFamily="34" charset="0"/>
                <a:cs typeface="Open Sans" panose="020B0606030504020204" pitchFamily="34" charset="0"/>
              </a:rPr>
              <a:t> text,</a:t>
            </a:r>
            <a:r>
              <a:rPr lang="hu-HU" sz="1400" baseline="0">
                <a:latin typeface="Open Sans" panose="020B0606030504020204" pitchFamily="34" charset="0"/>
                <a:ea typeface="Open Sans" panose="020B0606030504020204" pitchFamily="34" charset="0"/>
                <a:cs typeface="Open Sans" panose="020B0606030504020204" pitchFamily="34" charset="0"/>
              </a:rPr>
              <a:t> add </a:t>
            </a:r>
            <a:r>
              <a:rPr lang="hu-HU" sz="1400" baseline="0" err="1">
                <a:latin typeface="Open Sans" panose="020B0606030504020204" pitchFamily="34" charset="0"/>
                <a:ea typeface="Open Sans" panose="020B0606030504020204" pitchFamily="34" charset="0"/>
                <a:cs typeface="Open Sans" panose="020B0606030504020204" pitchFamily="34" charset="0"/>
              </a:rPr>
              <a:t>images</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accent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a:solidFill>
                  <a:srgbClr val="EE2E62"/>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a:solidFill>
                  <a:srgbClr val="EE2E62"/>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rgbClr val="EE2E62"/>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err="1">
                <a:solidFill>
                  <a:schemeClr val="accent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accent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accent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accent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a:solidFill>
                  <a:schemeClr val="accent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err="1">
                <a:solidFill>
                  <a:schemeClr val="accent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err="1">
                <a:latin typeface="Open Sans" panose="020B0606030504020204" pitchFamily="34" charset="0"/>
                <a:ea typeface="Open Sans" panose="020B0606030504020204" pitchFamily="34" charset="0"/>
                <a:cs typeface="Open Sans" panose="020B0606030504020204" pitchFamily="34" charset="0"/>
              </a:rPr>
              <a:t>It</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should</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work</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but</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in</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case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you</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are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lost</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we</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can</a:t>
            </a:r>
            <a:r>
              <a:rPr lang="hu-HU" sz="1400" baseline="0">
                <a:latin typeface="Open Sans" panose="020B0606030504020204" pitchFamily="34" charset="0"/>
                <a:ea typeface="Open Sans" panose="020B0606030504020204" pitchFamily="34" charset="0"/>
                <a:cs typeface="Open Sans" panose="020B0606030504020204" pitchFamily="34" charset="0"/>
              </a:rPr>
              <a:t> </a:t>
            </a:r>
            <a:r>
              <a:rPr lang="hu-HU" sz="1400" baseline="0" err="1">
                <a:latin typeface="Open Sans" panose="020B0606030504020204" pitchFamily="34" charset="0"/>
                <a:ea typeface="Open Sans" panose="020B0606030504020204" pitchFamily="34" charset="0"/>
                <a:cs typeface="Open Sans" panose="020B0606030504020204" pitchFamily="34" charset="0"/>
              </a:rPr>
              <a:t>support</a:t>
            </a:r>
            <a:r>
              <a:rPr lang="hu-HU" sz="1400" baseline="0">
                <a:latin typeface="Open Sans" panose="020B0606030504020204" pitchFamily="34" charset="0"/>
                <a:ea typeface="Open Sans" panose="020B0606030504020204" pitchFamily="34" charset="0"/>
                <a:cs typeface="Open Sans" panose="020B0606030504020204" pitchFamily="34" charset="0"/>
              </a:rPr>
              <a:t> </a:t>
            </a:r>
            <a:r>
              <a:rPr lang="hu-HU" sz="1400" baseline="0" err="1">
                <a:latin typeface="Open Sans" panose="020B0606030504020204" pitchFamily="34" charset="0"/>
                <a:ea typeface="Open Sans" panose="020B0606030504020204" pitchFamily="34" charset="0"/>
                <a:cs typeface="Open Sans" panose="020B0606030504020204" pitchFamily="34" charset="0"/>
              </a:rPr>
              <a:t>you</a:t>
            </a:r>
            <a:r>
              <a:rPr lang="hu-HU" sz="1400" baseline="0">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a:solidFill>
                  <a:srgbClr val="EE2E62"/>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err="1">
                <a:solidFill>
                  <a:srgbClr val="EE2E62"/>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userDrawn="1"/>
        </p:nvSpPr>
        <p:spPr>
          <a:xfrm>
            <a:off x="4737346" y="2212303"/>
            <a:ext cx="2281759" cy="228175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userDrawn="1"/>
        </p:nvSpPr>
        <p:spPr>
          <a:xfrm>
            <a:off x="8534848" y="2212303"/>
            <a:ext cx="2281759" cy="22817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userDrawn="1"/>
        </p:nvSpPr>
        <p:spPr>
          <a:xfrm>
            <a:off x="3823335" y="716738"/>
            <a:ext cx="4201150" cy="707886"/>
          </a:xfrm>
          <a:prstGeom prst="rect">
            <a:avLst/>
          </a:prstGeom>
        </p:spPr>
        <p:txBody>
          <a:bodyPr wrap="none">
            <a:spAutoFit/>
          </a:bodyPr>
          <a:lstStyle/>
          <a:p>
            <a:pPr algn="ctr"/>
            <a:r>
              <a:rPr lang="hu-HU"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274947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 2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6" y="1483567"/>
            <a:ext cx="5617030" cy="4236097"/>
          </a:xfrm>
        </p:spPr>
        <p:txBody>
          <a:bodyPr>
            <a:normAutofit/>
          </a:bodyPr>
          <a:lstStyle>
            <a:lvl1pPr marL="285750" indent="-285750">
              <a:lnSpc>
                <a:spcPct val="150000"/>
              </a:lnSpc>
              <a:buFontTx/>
              <a:buBlip>
                <a:blip/>
              </a:buBlip>
              <a:defRPr sz="1600">
                <a:solidFill>
                  <a:schemeClr val="accent1"/>
                </a:solidFill>
              </a:defRPr>
            </a:lvl1pPr>
            <a:lvl2pPr marL="290322" indent="-285750">
              <a:lnSpc>
                <a:spcPct val="150000"/>
              </a:lnSpc>
              <a:buFontTx/>
              <a:buBlip>
                <a:blip/>
              </a:buBlip>
              <a:defRPr sz="1600">
                <a:solidFill>
                  <a:schemeClr val="accent1"/>
                </a:solidFill>
              </a:defRPr>
            </a:lvl2pPr>
            <a:lvl3pPr marL="285750" indent="-285750">
              <a:lnSpc>
                <a:spcPct val="150000"/>
              </a:lnSpc>
              <a:buFontTx/>
              <a:buBlip>
                <a:blip/>
              </a:buBlip>
              <a:defRPr sz="1600">
                <a:solidFill>
                  <a:schemeClr val="accent1"/>
                </a:solidFill>
              </a:defRPr>
            </a:lvl3pPr>
            <a:lvl4pPr marL="285750" indent="-285750">
              <a:lnSpc>
                <a:spcPct val="150000"/>
              </a:lnSpc>
              <a:buFontTx/>
              <a:buBlip>
                <a:blip/>
              </a:buBlip>
              <a:defRPr sz="1600">
                <a:solidFill>
                  <a:schemeClr val="accent1"/>
                </a:solidFill>
              </a:defRPr>
            </a:lvl4pPr>
            <a:lvl5pPr marL="285750" indent="-285750">
              <a:lnSpc>
                <a:spcPct val="150000"/>
              </a:lnSpc>
              <a:buFontTx/>
              <a:buBlip>
                <a:blip/>
              </a:buBlip>
              <a:defRPr sz="16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hu-HU"/>
          </a:p>
        </p:txBody>
      </p:sp>
      <p:sp>
        <p:nvSpPr>
          <p:cNvPr id="2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6" name="Content Placeholder 2"/>
          <p:cNvSpPr>
            <a:spLocks noGrp="1"/>
          </p:cNvSpPr>
          <p:nvPr>
            <p:ph idx="10"/>
          </p:nvPr>
        </p:nvSpPr>
        <p:spPr>
          <a:xfrm>
            <a:off x="6214186" y="1483566"/>
            <a:ext cx="5617030" cy="4236097"/>
          </a:xfrm>
        </p:spPr>
        <p:txBody>
          <a:bodyPr>
            <a:normAutofit/>
          </a:bodyPr>
          <a:lstStyle>
            <a:lvl1pPr marL="285750" indent="-285750">
              <a:lnSpc>
                <a:spcPct val="150000"/>
              </a:lnSpc>
              <a:buFontTx/>
              <a:buBlip>
                <a:blip/>
              </a:buBlip>
              <a:defRPr sz="1600">
                <a:solidFill>
                  <a:schemeClr val="accent1"/>
                </a:solidFill>
              </a:defRPr>
            </a:lvl1pPr>
            <a:lvl2pPr marL="290322" indent="-285750">
              <a:lnSpc>
                <a:spcPct val="150000"/>
              </a:lnSpc>
              <a:buFontTx/>
              <a:buBlip>
                <a:blip/>
              </a:buBlip>
              <a:defRPr sz="1600">
                <a:solidFill>
                  <a:schemeClr val="accent1"/>
                </a:solidFill>
              </a:defRPr>
            </a:lvl2pPr>
            <a:lvl3pPr marL="285750" indent="-285750">
              <a:lnSpc>
                <a:spcPct val="150000"/>
              </a:lnSpc>
              <a:buFontTx/>
              <a:buBlip>
                <a:blip/>
              </a:buBlip>
              <a:defRPr sz="1600">
                <a:solidFill>
                  <a:schemeClr val="accent1"/>
                </a:solidFill>
              </a:defRPr>
            </a:lvl3pPr>
            <a:lvl4pPr marL="285750" indent="-285750">
              <a:lnSpc>
                <a:spcPct val="150000"/>
              </a:lnSpc>
              <a:buFontTx/>
              <a:buBlip>
                <a:blip/>
              </a:buBlip>
              <a:defRPr sz="1600">
                <a:solidFill>
                  <a:schemeClr val="accent1"/>
                </a:solidFill>
              </a:defRPr>
            </a:lvl4pPr>
            <a:lvl5pPr marL="285750" indent="-285750">
              <a:lnSpc>
                <a:spcPct val="150000"/>
              </a:lnSpc>
              <a:buFontTx/>
              <a:buBlip>
                <a:blip/>
              </a:buBlip>
              <a:defRPr sz="16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379087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8" name="Content Placeholder 2"/>
          <p:cNvSpPr>
            <a:spLocks noGrp="1"/>
          </p:cNvSpPr>
          <p:nvPr>
            <p:ph idx="1"/>
          </p:nvPr>
        </p:nvSpPr>
        <p:spPr>
          <a:xfrm>
            <a:off x="401216" y="1763497"/>
            <a:ext cx="5617030" cy="4236097"/>
          </a:xfrm>
        </p:spPr>
        <p:txBody>
          <a:bodyPr>
            <a:normAutofit/>
          </a:bodyPr>
          <a:lstStyle>
            <a:lvl1pPr>
              <a:lnSpc>
                <a:spcPct val="150000"/>
              </a:lnSpc>
              <a:defRPr sz="1600">
                <a:solidFill>
                  <a:schemeClr val="accent1"/>
                </a:solidFill>
              </a:defRPr>
            </a:lvl1pPr>
            <a:lvl2pPr>
              <a:lnSpc>
                <a:spcPct val="150000"/>
              </a:lnSpc>
              <a:defRPr sz="1600">
                <a:solidFill>
                  <a:schemeClr val="accent1"/>
                </a:solidFill>
              </a:defRPr>
            </a:lvl2pPr>
            <a:lvl3pPr>
              <a:lnSpc>
                <a:spcPct val="150000"/>
              </a:lnSpc>
              <a:defRPr sz="1600">
                <a:solidFill>
                  <a:schemeClr val="accent1"/>
                </a:solidFill>
              </a:defRPr>
            </a:lvl3pPr>
            <a:lvl4pPr>
              <a:lnSpc>
                <a:spcPct val="150000"/>
              </a:lnSpc>
              <a:defRPr sz="1600">
                <a:solidFill>
                  <a:schemeClr val="accent1"/>
                </a:solidFill>
              </a:defRPr>
            </a:lvl4pPr>
            <a:lvl5pPr>
              <a:lnSpc>
                <a:spcPct val="150000"/>
              </a:lnSpc>
              <a:defRPr sz="16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0"/>
          </p:nvPr>
        </p:nvSpPr>
        <p:spPr>
          <a:xfrm>
            <a:off x="6204856" y="1763497"/>
            <a:ext cx="5617030" cy="4236097"/>
          </a:xfrm>
        </p:spPr>
        <p:txBody>
          <a:bodyPr>
            <a:normAutofit/>
          </a:bodyPr>
          <a:lstStyle>
            <a:lvl1pPr>
              <a:lnSpc>
                <a:spcPct val="150000"/>
              </a:lnSpc>
              <a:defRPr sz="1600">
                <a:solidFill>
                  <a:schemeClr val="accent1"/>
                </a:solidFill>
              </a:defRPr>
            </a:lvl1pPr>
            <a:lvl2pPr>
              <a:lnSpc>
                <a:spcPct val="150000"/>
              </a:lnSpc>
              <a:defRPr sz="1600">
                <a:solidFill>
                  <a:schemeClr val="accent1"/>
                </a:solidFill>
              </a:defRPr>
            </a:lvl2pPr>
            <a:lvl3pPr>
              <a:lnSpc>
                <a:spcPct val="150000"/>
              </a:lnSpc>
              <a:defRPr sz="1600">
                <a:solidFill>
                  <a:schemeClr val="accent1"/>
                </a:solidFill>
              </a:defRPr>
            </a:lvl3pPr>
            <a:lvl4pPr>
              <a:lnSpc>
                <a:spcPct val="150000"/>
              </a:lnSpc>
              <a:defRPr sz="1600">
                <a:solidFill>
                  <a:schemeClr val="accent1"/>
                </a:solidFill>
              </a:defRPr>
            </a:lvl4pPr>
            <a:lvl5pPr>
              <a:lnSpc>
                <a:spcPct val="150000"/>
              </a:lnSpc>
              <a:defRPr sz="16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0583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icture + List">
    <p:spTree>
      <p:nvGrpSpPr>
        <p:cNvPr id="1" name=""/>
        <p:cNvGrpSpPr/>
        <p:nvPr/>
      </p:nvGrpSpPr>
      <p:grpSpPr>
        <a:xfrm>
          <a:off x="0" y="0"/>
          <a:ext cx="0" cy="0"/>
          <a:chOff x="0" y="0"/>
          <a:chExt cx="0" cy="0"/>
        </a:xfrm>
      </p:grpSpPr>
      <p:sp>
        <p:nvSpPr>
          <p:cNvPr id="12" name="Content Placeholder 2"/>
          <p:cNvSpPr>
            <a:spLocks noGrp="1"/>
          </p:cNvSpPr>
          <p:nvPr>
            <p:ph idx="10"/>
          </p:nvPr>
        </p:nvSpPr>
        <p:spPr>
          <a:xfrm>
            <a:off x="6204856" y="1716838"/>
            <a:ext cx="5617030" cy="4236097"/>
          </a:xfrm>
        </p:spPr>
        <p:txBody>
          <a:bodyPr>
            <a:noAutofit/>
          </a:bodyPr>
          <a:lstStyle>
            <a:lvl1pPr marL="285750" indent="-285750">
              <a:lnSpc>
                <a:spcPct val="150000"/>
              </a:lnSpc>
              <a:buFontTx/>
              <a:buBlip>
                <a:blip r:embed="rId2"/>
              </a:buBlip>
              <a:defRPr sz="2800">
                <a:solidFill>
                  <a:schemeClr val="accent1"/>
                </a:solidFill>
              </a:defRPr>
            </a:lvl1pPr>
            <a:lvl2pPr marL="290322" indent="-285750">
              <a:lnSpc>
                <a:spcPct val="150000"/>
              </a:lnSpc>
              <a:buFontTx/>
              <a:buBlip>
                <a:blip r:embed="rId2"/>
              </a:buBlip>
              <a:defRPr sz="2800">
                <a:solidFill>
                  <a:schemeClr val="accent1"/>
                </a:solidFill>
              </a:defRPr>
            </a:lvl2pPr>
            <a:lvl3pPr marL="285750" indent="-285750">
              <a:lnSpc>
                <a:spcPct val="150000"/>
              </a:lnSpc>
              <a:buFontTx/>
              <a:buBlip>
                <a:blip r:embed="rId2"/>
              </a:buBlip>
              <a:defRPr sz="2800">
                <a:solidFill>
                  <a:schemeClr val="accent1"/>
                </a:solidFill>
              </a:defRPr>
            </a:lvl3pPr>
            <a:lvl4pPr marL="285750" indent="-285750">
              <a:lnSpc>
                <a:spcPct val="150000"/>
              </a:lnSpc>
              <a:buFontTx/>
              <a:buBlip>
                <a:blip r:embed="rId2"/>
              </a:buBlip>
              <a:defRPr sz="2800">
                <a:solidFill>
                  <a:schemeClr val="accent1"/>
                </a:solidFill>
              </a:defRPr>
            </a:lvl4pPr>
            <a:lvl5pPr marL="285750" indent="-285750">
              <a:lnSpc>
                <a:spcPct val="150000"/>
              </a:lnSpc>
              <a:buFontTx/>
              <a:buBlip>
                <a:blip r:embed="rId2"/>
              </a:buBlip>
              <a:defRPr sz="28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endParaRPr lang="hu-HU"/>
          </a:p>
        </p:txBody>
      </p:sp>
      <p:sp>
        <p:nvSpPr>
          <p:cNvPr id="2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4" name="Picture Placeholder 3"/>
          <p:cNvSpPr>
            <a:spLocks noGrp="1"/>
          </p:cNvSpPr>
          <p:nvPr>
            <p:ph type="pic" sz="quarter" idx="11"/>
          </p:nvPr>
        </p:nvSpPr>
        <p:spPr>
          <a:xfrm>
            <a:off x="401216" y="1716838"/>
            <a:ext cx="5579706" cy="4236097"/>
          </a:xfrm>
        </p:spPr>
        <p:txBody>
          <a:bodyPr/>
          <a:lstStyle/>
          <a:p>
            <a:r>
              <a:rPr lang="en-US"/>
              <a:t>Click icon to add picture</a:t>
            </a:r>
            <a:endParaRPr lang="hu-HU"/>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3541567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12"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13"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20" name="Picture Placeholder 6"/>
          <p:cNvSpPr>
            <a:spLocks noGrp="1"/>
          </p:cNvSpPr>
          <p:nvPr>
            <p:ph type="pic" sz="quarter" idx="23"/>
          </p:nvPr>
        </p:nvSpPr>
        <p:spPr>
          <a:xfrm>
            <a:off x="401216" y="1716841"/>
            <a:ext cx="1222311" cy="1166325"/>
          </a:xfrm>
        </p:spPr>
        <p:txBody>
          <a:bodyPr>
            <a:normAutofit/>
          </a:bodyPr>
          <a:lstStyle>
            <a:lvl1pPr marL="0" indent="0">
              <a:buNone/>
              <a:defRPr sz="1200"/>
            </a:lvl1pPr>
          </a:lstStyle>
          <a:p>
            <a:r>
              <a:rPr lang="en-US"/>
              <a:t>Click icon to add picture</a:t>
            </a:r>
            <a:endParaRPr lang="hu-HU"/>
          </a:p>
        </p:txBody>
      </p:sp>
      <p:sp>
        <p:nvSpPr>
          <p:cNvPr id="26"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7" name="Picture Placeholder 6"/>
          <p:cNvSpPr>
            <a:spLocks noGrp="1"/>
          </p:cNvSpPr>
          <p:nvPr>
            <p:ph type="pic" sz="quarter" idx="25"/>
          </p:nvPr>
        </p:nvSpPr>
        <p:spPr>
          <a:xfrm>
            <a:off x="6105331" y="1660860"/>
            <a:ext cx="1222311" cy="1166325"/>
          </a:xfrm>
        </p:spPr>
        <p:txBody>
          <a:bodyPr>
            <a:normAutofit/>
          </a:bodyPr>
          <a:lstStyle>
            <a:lvl1pPr marL="0" indent="0">
              <a:buNone/>
              <a:defRPr sz="1200"/>
            </a:lvl1pPr>
          </a:lstStyle>
          <a:p>
            <a:r>
              <a:rPr lang="en-US"/>
              <a:t>Click icon to add picture</a:t>
            </a:r>
            <a:endParaRPr lang="hu-HU"/>
          </a:p>
        </p:txBody>
      </p:sp>
      <p:sp>
        <p:nvSpPr>
          <p:cNvPr id="28"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9" name="Picture Placeholder 6"/>
          <p:cNvSpPr>
            <a:spLocks noGrp="1"/>
          </p:cNvSpPr>
          <p:nvPr>
            <p:ph type="pic" sz="quarter" idx="27"/>
          </p:nvPr>
        </p:nvSpPr>
        <p:spPr>
          <a:xfrm>
            <a:off x="401216" y="3331052"/>
            <a:ext cx="1222311" cy="1166325"/>
          </a:xfrm>
        </p:spPr>
        <p:txBody>
          <a:bodyPr>
            <a:normAutofit/>
          </a:bodyPr>
          <a:lstStyle>
            <a:lvl1pPr marL="0" indent="0">
              <a:buNone/>
              <a:defRPr sz="1200"/>
            </a:lvl1pPr>
          </a:lstStyle>
          <a:p>
            <a:r>
              <a:rPr lang="en-US"/>
              <a:t>Click icon to add picture</a:t>
            </a:r>
            <a:endParaRPr lang="hu-HU"/>
          </a:p>
        </p:txBody>
      </p:sp>
      <p:sp>
        <p:nvSpPr>
          <p:cNvPr id="30"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1" name="Picture Placeholder 6"/>
          <p:cNvSpPr>
            <a:spLocks noGrp="1"/>
          </p:cNvSpPr>
          <p:nvPr>
            <p:ph type="pic" sz="quarter" idx="29"/>
          </p:nvPr>
        </p:nvSpPr>
        <p:spPr>
          <a:xfrm>
            <a:off x="6105331" y="3275071"/>
            <a:ext cx="1222311" cy="1166325"/>
          </a:xfrm>
        </p:spPr>
        <p:txBody>
          <a:bodyPr>
            <a:normAutofit/>
          </a:bodyPr>
          <a:lstStyle>
            <a:lvl1pPr marL="0" indent="0">
              <a:buNone/>
              <a:defRPr sz="1200"/>
            </a:lvl1pPr>
          </a:lstStyle>
          <a:p>
            <a:r>
              <a:rPr lang="en-US"/>
              <a:t>Click icon to add picture</a:t>
            </a:r>
            <a:endParaRPr lang="hu-HU"/>
          </a:p>
        </p:txBody>
      </p:sp>
      <p:sp>
        <p:nvSpPr>
          <p:cNvPr id="32"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3" name="Picture Placeholder 6"/>
          <p:cNvSpPr>
            <a:spLocks noGrp="1"/>
          </p:cNvSpPr>
          <p:nvPr>
            <p:ph type="pic" sz="quarter" idx="31"/>
          </p:nvPr>
        </p:nvSpPr>
        <p:spPr>
          <a:xfrm>
            <a:off x="401216" y="4910381"/>
            <a:ext cx="1222311" cy="1166325"/>
          </a:xfrm>
        </p:spPr>
        <p:txBody>
          <a:bodyPr>
            <a:normAutofit/>
          </a:bodyPr>
          <a:lstStyle>
            <a:lvl1pPr marL="0" indent="0">
              <a:buNone/>
              <a:defRPr sz="1200"/>
            </a:lvl1pPr>
          </a:lstStyle>
          <a:p>
            <a:r>
              <a:rPr lang="en-US"/>
              <a:t>Click icon to add picture</a:t>
            </a:r>
            <a:endParaRPr lang="hu-HU"/>
          </a:p>
        </p:txBody>
      </p:sp>
      <p:sp>
        <p:nvSpPr>
          <p:cNvPr id="34"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5" name="Picture Placeholder 6"/>
          <p:cNvSpPr>
            <a:spLocks noGrp="1"/>
          </p:cNvSpPr>
          <p:nvPr>
            <p:ph type="pic" sz="quarter" idx="33"/>
          </p:nvPr>
        </p:nvSpPr>
        <p:spPr>
          <a:xfrm>
            <a:off x="6105331" y="4854400"/>
            <a:ext cx="1222311" cy="1166325"/>
          </a:xfrm>
        </p:spPr>
        <p:txBody>
          <a:bodyPr>
            <a:normAutofit/>
          </a:bodyPr>
          <a:lstStyle>
            <a:lvl1pPr marL="0" indent="0">
              <a:buNone/>
              <a:defRPr sz="1200"/>
            </a:lvl1pPr>
          </a:lstStyle>
          <a:p>
            <a:r>
              <a:rPr lang="en-US"/>
              <a:t>Click icon to add picture</a:t>
            </a:r>
            <a:endParaRPr lang="hu-HU"/>
          </a:p>
        </p:txBody>
      </p:sp>
      <p:sp>
        <p:nvSpPr>
          <p:cNvPr id="16" name="Picture Placeholder 4"/>
          <p:cNvSpPr>
            <a:spLocks noGrp="1"/>
          </p:cNvSpPr>
          <p:nvPr>
            <p:ph type="pic" sz="quarter" idx="34"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9383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Big image (Monito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968" y="410547"/>
            <a:ext cx="4017412" cy="2631233"/>
          </a:xfrm>
        </p:spPr>
        <p:txBody>
          <a:bodyPr anchor="b">
            <a:normAutofit/>
          </a:bodyPr>
          <a:lstStyle>
            <a:lvl1pPr>
              <a:lnSpc>
                <a:spcPct val="100000"/>
              </a:lnSpc>
              <a:defRPr sz="4800">
                <a:solidFill>
                  <a:schemeClr val="bg1"/>
                </a:solidFill>
              </a:defRPr>
            </a:lvl1pPr>
          </a:lstStyle>
          <a:p>
            <a:r>
              <a:rPr lang="en-US"/>
              <a:t>Click to edit Master title style</a:t>
            </a:r>
            <a:endParaRPr lang="hu-HU"/>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4" name="Picture Placeholder 3"/>
          <p:cNvSpPr>
            <a:spLocks noGrp="1"/>
          </p:cNvSpPr>
          <p:nvPr>
            <p:ph type="pic" sz="quarter" idx="10"/>
          </p:nvPr>
        </p:nvSpPr>
        <p:spPr>
          <a:xfrm>
            <a:off x="5132388" y="1614196"/>
            <a:ext cx="5868404" cy="3638842"/>
          </a:xfrm>
        </p:spPr>
        <p:txBody>
          <a:bodyPr>
            <a:normAutofit/>
          </a:bodyPr>
          <a:lstStyle>
            <a:lvl1pPr marL="0" indent="0" algn="ctr">
              <a:buNone/>
              <a:defRPr sz="2000"/>
            </a:lvl1pPr>
          </a:lstStyle>
          <a:p>
            <a:r>
              <a:rPr lang="en-US"/>
              <a:t>Click icon to add picture</a:t>
            </a:r>
            <a:endParaRPr lang="hu-HU"/>
          </a:p>
        </p:txBody>
      </p:sp>
      <p:sp>
        <p:nvSpPr>
          <p:cNvPr id="8" name="Text Placeholder 3"/>
          <p:cNvSpPr>
            <a:spLocks noGrp="1"/>
          </p:cNvSpPr>
          <p:nvPr>
            <p:ph type="body" sz="half" idx="2"/>
          </p:nvPr>
        </p:nvSpPr>
        <p:spPr>
          <a:xfrm>
            <a:off x="395966" y="3041780"/>
            <a:ext cx="4017413"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7"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248979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Content + Big image (Brows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2506" y="1322260"/>
            <a:ext cx="4017412" cy="1374287"/>
          </a:xfrm>
        </p:spPr>
        <p:txBody>
          <a:bodyPr anchor="b">
            <a:normAutofit/>
          </a:bodyPr>
          <a:lstStyle>
            <a:lvl1pPr algn="l">
              <a:defRPr sz="4800">
                <a:solidFill>
                  <a:schemeClr val="accent1"/>
                </a:solidFill>
              </a:defRPr>
            </a:lvl1pPr>
          </a:lstStyle>
          <a:p>
            <a:r>
              <a:rPr lang="en-US"/>
              <a:t>Click to edit Master title style</a:t>
            </a:r>
            <a:endParaRPr lang="hu-HU"/>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4" name="Picture Placeholder 3"/>
          <p:cNvSpPr>
            <a:spLocks noGrp="1"/>
          </p:cNvSpPr>
          <p:nvPr>
            <p:ph type="pic" sz="quarter" idx="10"/>
          </p:nvPr>
        </p:nvSpPr>
        <p:spPr>
          <a:xfrm>
            <a:off x="700347" y="1726162"/>
            <a:ext cx="6512216" cy="4217437"/>
          </a:xfrm>
        </p:spPr>
        <p:txBody>
          <a:bodyPr>
            <a:normAutofit/>
          </a:bodyPr>
          <a:lstStyle>
            <a:lvl1pPr marL="0" indent="0" algn="ctr">
              <a:buNone/>
              <a:defRPr sz="2000"/>
            </a:lvl1pPr>
          </a:lstStyle>
          <a:p>
            <a:r>
              <a:rPr lang="en-US"/>
              <a:t>Click icon to add picture</a:t>
            </a:r>
            <a:endParaRPr lang="hu-HU"/>
          </a:p>
        </p:txBody>
      </p:sp>
      <p:sp>
        <p:nvSpPr>
          <p:cNvPr id="7" name="Text Placeholder 3"/>
          <p:cNvSpPr>
            <a:spLocks noGrp="1"/>
          </p:cNvSpPr>
          <p:nvPr>
            <p:ph type="body" sz="half" idx="2"/>
          </p:nvPr>
        </p:nvSpPr>
        <p:spPr>
          <a:xfrm>
            <a:off x="7692506" y="2741851"/>
            <a:ext cx="4017413" cy="145692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0"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409428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Content + Big image (Tab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20214" y="2855167"/>
            <a:ext cx="2313443" cy="3079102"/>
          </a:xfrm>
        </p:spPr>
        <p:txBody>
          <a:bodyPr>
            <a:normAutofit/>
          </a:bodyPr>
          <a:lstStyle>
            <a:lvl1pPr marL="0" indent="0" algn="ctr">
              <a:buNone/>
              <a:defRPr sz="2000"/>
            </a:lvl1pPr>
          </a:lstStyle>
          <a:p>
            <a:r>
              <a:rPr lang="en-US"/>
              <a:t>Click icon to add picture</a:t>
            </a:r>
            <a:endParaRPr lang="hu-HU"/>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6" name="Picture Placeholder 3"/>
          <p:cNvSpPr>
            <a:spLocks noGrp="1"/>
          </p:cNvSpPr>
          <p:nvPr>
            <p:ph type="pic" sz="quarter" idx="11"/>
          </p:nvPr>
        </p:nvSpPr>
        <p:spPr>
          <a:xfrm>
            <a:off x="8550500" y="2855167"/>
            <a:ext cx="2313443" cy="3079102"/>
          </a:xfrm>
        </p:spPr>
        <p:txBody>
          <a:bodyPr>
            <a:normAutofit/>
          </a:bodyPr>
          <a:lstStyle>
            <a:lvl1pPr marL="0" indent="0" algn="ctr">
              <a:buNone/>
              <a:defRPr sz="2000"/>
            </a:lvl1pPr>
          </a:lstStyle>
          <a:p>
            <a:r>
              <a:rPr lang="en-US"/>
              <a:t>Click icon to add picture</a:t>
            </a:r>
            <a:endParaRPr lang="hu-HU"/>
          </a:p>
        </p:txBody>
      </p:sp>
      <p:sp>
        <p:nvSpPr>
          <p:cNvPr id="7" name="Title 1"/>
          <p:cNvSpPr>
            <a:spLocks noGrp="1"/>
          </p:cNvSpPr>
          <p:nvPr>
            <p:ph type="title"/>
          </p:nvPr>
        </p:nvSpPr>
        <p:spPr>
          <a:xfrm>
            <a:off x="395968" y="410547"/>
            <a:ext cx="4017412" cy="2631233"/>
          </a:xfrm>
        </p:spPr>
        <p:txBody>
          <a:bodyPr anchor="b">
            <a:normAutofit/>
          </a:bodyPr>
          <a:lstStyle>
            <a:lvl1pPr>
              <a:defRPr sz="4800">
                <a:solidFill>
                  <a:schemeClr val="accent4"/>
                </a:solidFill>
              </a:defRPr>
            </a:lvl1pPr>
          </a:lstStyle>
          <a:p>
            <a:r>
              <a:rPr lang="en-US"/>
              <a:t>Click to edit Master title style</a:t>
            </a:r>
            <a:endParaRPr lang="hu-HU"/>
          </a:p>
        </p:txBody>
      </p:sp>
      <p:sp>
        <p:nvSpPr>
          <p:cNvPr id="11" name="Text Placeholder 3"/>
          <p:cNvSpPr>
            <a:spLocks noGrp="1"/>
          </p:cNvSpPr>
          <p:nvPr>
            <p:ph type="body" sz="half" idx="2"/>
          </p:nvPr>
        </p:nvSpPr>
        <p:spPr>
          <a:xfrm>
            <a:off x="395966" y="3461657"/>
            <a:ext cx="4017413" cy="270711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9486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Big image (Mobile)">
    <p:bg>
      <p:bgPr>
        <a:blipFill dpi="0" rotWithShape="1">
          <a:blip r:embed="rId2">
            <a:lum/>
          </a:blip>
          <a:srcRect/>
          <a:stretch>
            <a:fillRect t="-28000" b="-48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58644" y="3349690"/>
            <a:ext cx="4290333" cy="2822257"/>
          </a:xfrm>
        </p:spPr>
        <p:txBody>
          <a:bodyPr anchor="b"/>
          <a:lstStyle>
            <a:lvl1pPr>
              <a:defRPr>
                <a:solidFill>
                  <a:schemeClr val="bg1"/>
                </a:solidFill>
              </a:defRPr>
            </a:lvl1pPr>
          </a:lstStyle>
          <a:p>
            <a:r>
              <a:rPr lang="en-US"/>
              <a:t>Click to edit Master title style</a:t>
            </a:r>
            <a:endParaRPr lang="hu-HU"/>
          </a:p>
        </p:txBody>
      </p:sp>
      <p:sp>
        <p:nvSpPr>
          <p:cNvPr id="10"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0"/>
          </p:nvPr>
        </p:nvSpPr>
        <p:spPr>
          <a:xfrm rot="60000">
            <a:off x="6317770" y="326509"/>
            <a:ext cx="2997971" cy="5867879"/>
          </a:xfrm>
          <a:effectLst>
            <a:softEdge rad="406400"/>
          </a:effectLst>
          <a:scene3d>
            <a:camera prst="orthographicFront"/>
            <a:lightRig rig="chilly" dir="t"/>
          </a:scene3d>
          <a:sp3d extrusionH="76200" prstMaterial="softEdge">
            <a:bevelT w="63500" h="63500"/>
            <a:bevelB w="165100" prst="coolSlant"/>
            <a:extrusionClr>
              <a:schemeClr val="accent1"/>
            </a:extrusionClr>
          </a:sp3d>
        </p:spPr>
        <p:txBody>
          <a:bodyPr>
            <a:normAutofit/>
            <a:sp3d extrusionH="57150">
              <a:bevelT w="38100" h="38100" prst="slope"/>
            </a:sp3d>
          </a:bodyPr>
          <a:lstStyle>
            <a:lvl1pPr marL="0" indent="0" algn="ctr">
              <a:lnSpc>
                <a:spcPct val="150000"/>
              </a:lnSpc>
              <a:buFont typeface="Arial" panose="020B0604020202020204" pitchFamily="34" charset="0"/>
              <a:buNone/>
              <a:defRPr sz="1800">
                <a:solidFill>
                  <a:schemeClr val="accent1"/>
                </a:solidFill>
              </a:defRPr>
            </a:lvl1pPr>
          </a:lstStyle>
          <a:p>
            <a:r>
              <a:rPr lang="en-US"/>
              <a:t>Click icon to add picture</a:t>
            </a:r>
            <a:endParaRPr lang="hu-HU"/>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300803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4 Image + 4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20" name="Text Placeholder 18"/>
          <p:cNvSpPr>
            <a:spLocks noGrp="1"/>
          </p:cNvSpPr>
          <p:nvPr>
            <p:ph type="body" sz="quarter" idx="17"/>
          </p:nvPr>
        </p:nvSpPr>
        <p:spPr>
          <a:xfrm>
            <a:off x="498598" y="4422712"/>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8" name="Text Placeholder 18"/>
          <p:cNvSpPr>
            <a:spLocks noGrp="1"/>
          </p:cNvSpPr>
          <p:nvPr>
            <p:ph type="body" sz="quarter" idx="24"/>
          </p:nvPr>
        </p:nvSpPr>
        <p:spPr>
          <a:xfrm>
            <a:off x="3287607" y="4422711"/>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9" name="Text Placeholder 18"/>
          <p:cNvSpPr>
            <a:spLocks noGrp="1"/>
          </p:cNvSpPr>
          <p:nvPr>
            <p:ph type="body" sz="quarter" idx="25"/>
          </p:nvPr>
        </p:nvSpPr>
        <p:spPr>
          <a:xfrm>
            <a:off x="6076616" y="4422710"/>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30" name="Text Placeholder 18"/>
          <p:cNvSpPr>
            <a:spLocks noGrp="1"/>
          </p:cNvSpPr>
          <p:nvPr>
            <p:ph type="body" sz="quarter" idx="26"/>
          </p:nvPr>
        </p:nvSpPr>
        <p:spPr>
          <a:xfrm>
            <a:off x="8865625" y="4422710"/>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5" name="Picture Placeholder 4"/>
          <p:cNvSpPr>
            <a:spLocks noGrp="1"/>
          </p:cNvSpPr>
          <p:nvPr>
            <p:ph type="pic" sz="quarter" idx="27"/>
          </p:nvPr>
        </p:nvSpPr>
        <p:spPr>
          <a:xfrm>
            <a:off x="498597" y="1700634"/>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4" name="Picture Placeholder 4"/>
          <p:cNvSpPr>
            <a:spLocks noGrp="1"/>
          </p:cNvSpPr>
          <p:nvPr>
            <p:ph type="pic" sz="quarter" idx="28"/>
          </p:nvPr>
        </p:nvSpPr>
        <p:spPr>
          <a:xfrm>
            <a:off x="3287606" y="1700633"/>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5" name="Picture Placeholder 4"/>
          <p:cNvSpPr>
            <a:spLocks noGrp="1"/>
          </p:cNvSpPr>
          <p:nvPr>
            <p:ph type="pic" sz="quarter" idx="29"/>
          </p:nvPr>
        </p:nvSpPr>
        <p:spPr>
          <a:xfrm>
            <a:off x="6076615" y="1700632"/>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6" name="Picture Placeholder 4"/>
          <p:cNvSpPr>
            <a:spLocks noGrp="1"/>
          </p:cNvSpPr>
          <p:nvPr>
            <p:ph type="pic" sz="quarter" idx="30"/>
          </p:nvPr>
        </p:nvSpPr>
        <p:spPr>
          <a:xfrm>
            <a:off x="8865625" y="1700631"/>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13" name="Picture Placeholder 4"/>
          <p:cNvSpPr>
            <a:spLocks noGrp="1"/>
          </p:cNvSpPr>
          <p:nvPr>
            <p:ph type="pic" sz="quarter" idx="31"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422167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20"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8"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29"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30"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Edit Master text styles</a:t>
            </a:r>
          </a:p>
        </p:txBody>
      </p:sp>
      <p:sp>
        <p:nvSpPr>
          <p:cNvPr id="18" name="Picture Placeholder 6"/>
          <p:cNvSpPr>
            <a:spLocks noGrp="1"/>
          </p:cNvSpPr>
          <p:nvPr>
            <p:ph type="pic" sz="quarter" idx="23"/>
          </p:nvPr>
        </p:nvSpPr>
        <p:spPr>
          <a:xfrm>
            <a:off x="1122517" y="1866132"/>
            <a:ext cx="1222311" cy="1166325"/>
          </a:xfrm>
        </p:spPr>
        <p:txBody>
          <a:bodyPr>
            <a:normAutofit/>
          </a:bodyPr>
          <a:lstStyle>
            <a:lvl1pPr marL="0" indent="0">
              <a:buNone/>
              <a:defRPr sz="1200"/>
            </a:lvl1pPr>
          </a:lstStyle>
          <a:p>
            <a:r>
              <a:rPr lang="en-US"/>
              <a:t>Click icon to add picture</a:t>
            </a:r>
            <a:endParaRPr lang="hu-HU"/>
          </a:p>
        </p:txBody>
      </p:sp>
      <p:sp>
        <p:nvSpPr>
          <p:cNvPr id="19" name="Picture Placeholder 6"/>
          <p:cNvSpPr>
            <a:spLocks noGrp="1"/>
          </p:cNvSpPr>
          <p:nvPr>
            <p:ph type="pic" sz="quarter" idx="27"/>
          </p:nvPr>
        </p:nvSpPr>
        <p:spPr>
          <a:xfrm>
            <a:off x="3911526" y="1866131"/>
            <a:ext cx="1222311" cy="1166325"/>
          </a:xfrm>
        </p:spPr>
        <p:txBody>
          <a:bodyPr>
            <a:normAutofit/>
          </a:bodyPr>
          <a:lstStyle>
            <a:lvl1pPr marL="0" indent="0">
              <a:buNone/>
              <a:defRPr sz="1200"/>
            </a:lvl1pPr>
          </a:lstStyle>
          <a:p>
            <a:r>
              <a:rPr lang="en-US"/>
              <a:t>Click icon to add picture</a:t>
            </a:r>
            <a:endParaRPr lang="hu-HU"/>
          </a:p>
        </p:txBody>
      </p:sp>
      <p:sp>
        <p:nvSpPr>
          <p:cNvPr id="21" name="Picture Placeholder 6"/>
          <p:cNvSpPr>
            <a:spLocks noGrp="1"/>
          </p:cNvSpPr>
          <p:nvPr>
            <p:ph type="pic" sz="quarter" idx="28"/>
          </p:nvPr>
        </p:nvSpPr>
        <p:spPr>
          <a:xfrm>
            <a:off x="6700535" y="1866130"/>
            <a:ext cx="1222311" cy="1166325"/>
          </a:xfrm>
        </p:spPr>
        <p:txBody>
          <a:bodyPr>
            <a:normAutofit/>
          </a:bodyPr>
          <a:lstStyle>
            <a:lvl1pPr marL="0" indent="0">
              <a:buNone/>
              <a:defRPr sz="1200"/>
            </a:lvl1pPr>
          </a:lstStyle>
          <a:p>
            <a:r>
              <a:rPr lang="en-US"/>
              <a:t>Click icon to add picture</a:t>
            </a:r>
            <a:endParaRPr lang="hu-HU"/>
          </a:p>
        </p:txBody>
      </p:sp>
      <p:sp>
        <p:nvSpPr>
          <p:cNvPr id="22" name="Picture Placeholder 6"/>
          <p:cNvSpPr>
            <a:spLocks noGrp="1"/>
          </p:cNvSpPr>
          <p:nvPr>
            <p:ph type="pic" sz="quarter" idx="29"/>
          </p:nvPr>
        </p:nvSpPr>
        <p:spPr>
          <a:xfrm>
            <a:off x="9489544" y="1866129"/>
            <a:ext cx="1222311" cy="1166325"/>
          </a:xfrm>
        </p:spPr>
        <p:txBody>
          <a:bodyPr>
            <a:normAutofit/>
          </a:bodyPr>
          <a:lstStyle>
            <a:lvl1pPr marL="0" indent="0">
              <a:buNone/>
              <a:defRPr sz="1200"/>
            </a:lvl1pPr>
          </a:lstStyle>
          <a:p>
            <a:r>
              <a:rPr lang="en-US"/>
              <a:t>Click icon to add picture</a:t>
            </a:r>
            <a:endParaRPr lang="hu-HU"/>
          </a:p>
        </p:txBody>
      </p:sp>
      <p:sp>
        <p:nvSpPr>
          <p:cNvPr id="3" name="Slide Number Placeholder 2"/>
          <p:cNvSpPr>
            <a:spLocks noGrp="1"/>
          </p:cNvSpPr>
          <p:nvPr>
            <p:ph type="sldNum" sz="quarter" idx="30"/>
          </p:nvPr>
        </p:nvSpPr>
        <p:spPr/>
        <p:txBody>
          <a:bodyPr/>
          <a:lstStyle/>
          <a:p>
            <a:fld id="{4FAB73BC-B049-4115-A692-8D63A059BFB8}" type="slidenum">
              <a:rPr lang="en-US" smtClean="0"/>
              <a:pPr/>
              <a:t>‹nº›</a:t>
            </a:fld>
            <a:endParaRPr lang="en-US"/>
          </a:p>
        </p:txBody>
      </p:sp>
      <p:sp>
        <p:nvSpPr>
          <p:cNvPr id="12" name="Picture Placeholder 4"/>
          <p:cNvSpPr>
            <a:spLocks noGrp="1"/>
          </p:cNvSpPr>
          <p:nvPr>
            <p:ph type="pic" sz="quarter" idx="31"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84078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 Subtitle // Red">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0"/>
          </p:nvPr>
        </p:nvSpPr>
        <p:spPr/>
        <p:txBody>
          <a:bodyPr/>
          <a:lstStyle/>
          <a:p>
            <a:fld id="{4FAB73BC-B049-4115-A692-8D63A059BFB8}" type="slidenum">
              <a:rPr lang="en-US" smtClean="0"/>
              <a:pPr/>
              <a:t>‹nº›</a:t>
            </a:fld>
            <a:endParaRPr lang="en-US"/>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Tree>
    <p:extLst>
      <p:ext uri="{BB962C8B-B14F-4D97-AF65-F5344CB8AC3E}">
        <p14:creationId xmlns:p14="http://schemas.microsoft.com/office/powerpoint/2010/main" val="157502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5980922" y="1539557"/>
            <a:ext cx="5495731" cy="320664"/>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475281" y="1530227"/>
            <a:ext cx="5496892" cy="320664"/>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Slide Number Placeholder 5"/>
          <p:cNvSpPr>
            <a:spLocks noGrp="1"/>
          </p:cNvSpPr>
          <p:nvPr>
            <p:ph type="sldNum" sz="quarter" idx="15"/>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560388" y="1870146"/>
            <a:ext cx="5308600"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6116216" y="1879477"/>
            <a:ext cx="5308600"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10325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347790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Backgroun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3" name="Picture Placeholder 4"/>
          <p:cNvSpPr>
            <a:spLocks noGrp="1"/>
          </p:cNvSpPr>
          <p:nvPr>
            <p:ph type="pic" sz="quarter" idx="27" hasCustomPrompt="1"/>
          </p:nvPr>
        </p:nvSpPr>
        <p:spPr>
          <a:xfrm>
            <a:off x="4065815" y="2263841"/>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Tree>
    <p:extLst>
      <p:ext uri="{BB962C8B-B14F-4D97-AF65-F5344CB8AC3E}">
        <p14:creationId xmlns:p14="http://schemas.microsoft.com/office/powerpoint/2010/main" val="126024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Right Line (Title + Content)">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401217" y="419878"/>
            <a:ext cx="7044612" cy="52189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7"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973423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Right Line (Title + Lis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467634"/>
            <a:ext cx="3383280" cy="1118567"/>
          </a:xfrm>
        </p:spPr>
        <p:txBody>
          <a:bodyPr anchor="b">
            <a:noAutofit/>
          </a:bodyPr>
          <a:lstStyle>
            <a:lvl1pPr>
              <a:lnSpc>
                <a:spcPct val="85000"/>
              </a:lnSpc>
              <a:defRPr sz="4000">
                <a:solidFill>
                  <a:schemeClr val="accent4"/>
                </a:solidFill>
              </a:defRPr>
            </a:lvl1pPr>
          </a:lstStyle>
          <a:p>
            <a:r>
              <a:rPr lang="en-US"/>
              <a:t>Click to edit Master title style</a:t>
            </a:r>
          </a:p>
        </p:txBody>
      </p:sp>
      <p:sp>
        <p:nvSpPr>
          <p:cNvPr id="3" name="Content Placeholder 2"/>
          <p:cNvSpPr>
            <a:spLocks noGrp="1"/>
          </p:cNvSpPr>
          <p:nvPr>
            <p:ph idx="1"/>
          </p:nvPr>
        </p:nvSpPr>
        <p:spPr>
          <a:xfrm>
            <a:off x="401217" y="419877"/>
            <a:ext cx="7044612" cy="5467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275982" y="1660849"/>
            <a:ext cx="3398520" cy="4777273"/>
          </a:xfrm>
        </p:spPr>
        <p:txBody>
          <a:bodyPr>
            <a:normAutofit/>
          </a:bodyPr>
          <a:lstStyle>
            <a:lvl1pPr marL="342900" marR="0" indent="-342900" algn="l" defTabSz="914400" rtl="0" eaLnBrk="1" fontAlgn="auto" latinLnBrk="0" hangingPunct="1">
              <a:lnSpc>
                <a:spcPct val="150000"/>
              </a:lnSpc>
              <a:spcBef>
                <a:spcPts val="1200"/>
              </a:spcBef>
              <a:spcAft>
                <a:spcPts val="0"/>
              </a:spcAft>
              <a:buClrTx/>
              <a:buSzTx/>
              <a:buFontTx/>
              <a:buBlip>
                <a:blip r:embed="rId2"/>
              </a:buBlip>
              <a:tabLst/>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tabLst/>
              <a:defRPr/>
            </a:pPr>
            <a:r>
              <a:rPr lang="hu-HU"/>
              <a:t> </a:t>
            </a:r>
            <a:r>
              <a:rPr lang="en-US"/>
              <a:t>Click to edit Master text styles</a:t>
            </a:r>
          </a:p>
        </p:txBody>
      </p:sp>
      <p:sp>
        <p:nvSpPr>
          <p:cNvPr id="7"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81072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Left Line (Title +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chemeClr val="accent4"/>
                </a:solidFill>
              </a:defRPr>
            </a:lvl1pPr>
          </a:lstStyle>
          <a:p>
            <a:r>
              <a:rPr lang="en-US"/>
              <a:t>Click to edit Master title style</a:t>
            </a:r>
          </a:p>
        </p:txBody>
      </p:sp>
      <p:sp>
        <p:nvSpPr>
          <p:cNvPr id="8" name="Content Placeholder 2"/>
          <p:cNvSpPr>
            <a:spLocks noGrp="1"/>
          </p:cNvSpPr>
          <p:nvPr>
            <p:ph idx="1"/>
          </p:nvPr>
        </p:nvSpPr>
        <p:spPr>
          <a:xfrm>
            <a:off x="5227982" y="1143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655982" y="2511813"/>
            <a:ext cx="3398520"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0"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11" name="Picture Placeholder 4"/>
          <p:cNvSpPr>
            <a:spLocks noGrp="1"/>
          </p:cNvSpPr>
          <p:nvPr>
            <p:ph type="pic" sz="quarter" idx="29" hasCustomPrompt="1"/>
          </p:nvPr>
        </p:nvSpPr>
        <p:spPr>
          <a:xfrm>
            <a:off x="653143" y="6147927"/>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37134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Left Title + Content">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01216" y="3173514"/>
            <a:ext cx="3485645" cy="1099906"/>
          </a:xfrm>
        </p:spPr>
        <p:txBody>
          <a:bodyPr anchor="b">
            <a:noAutofit/>
          </a:bodyPr>
          <a:lstStyle>
            <a:lvl1pPr>
              <a:lnSpc>
                <a:spcPct val="85000"/>
              </a:lnSpc>
              <a:defRPr sz="4000">
                <a:solidFill>
                  <a:schemeClr val="accent4"/>
                </a:solidFill>
              </a:defRPr>
            </a:lvl1pPr>
          </a:lstStyle>
          <a:p>
            <a:r>
              <a:rPr lang="en-US"/>
              <a:t>Click to edit Master title style</a:t>
            </a:r>
          </a:p>
        </p:txBody>
      </p:sp>
      <p:sp>
        <p:nvSpPr>
          <p:cNvPr id="3" name="Content Placeholder 2"/>
          <p:cNvSpPr>
            <a:spLocks noGrp="1"/>
          </p:cNvSpPr>
          <p:nvPr>
            <p:ph idx="1"/>
          </p:nvPr>
        </p:nvSpPr>
        <p:spPr>
          <a:xfrm>
            <a:off x="4214326" y="588935"/>
            <a:ext cx="7523583" cy="54573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1217" y="4273420"/>
            <a:ext cx="3500885" cy="1772818"/>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38791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Only">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4" y="588935"/>
            <a:ext cx="11364685" cy="54573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4040497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image + Title + Subtitle">
    <p:spTree>
      <p:nvGrpSpPr>
        <p:cNvPr id="1" name=""/>
        <p:cNvGrpSpPr/>
        <p:nvPr/>
      </p:nvGrpSpPr>
      <p:grpSpPr>
        <a:xfrm>
          <a:off x="0" y="0"/>
          <a:ext cx="0" cy="0"/>
          <a:chOff x="0" y="0"/>
          <a:chExt cx="0" cy="0"/>
        </a:xfrm>
      </p:grpSpPr>
      <p:sp>
        <p:nvSpPr>
          <p:cNvPr id="2" name="Title 1"/>
          <p:cNvSpPr>
            <a:spLocks noGrp="1"/>
          </p:cNvSpPr>
          <p:nvPr>
            <p:ph type="title"/>
          </p:nvPr>
        </p:nvSpPr>
        <p:spPr>
          <a:xfrm>
            <a:off x="233265" y="5543226"/>
            <a:ext cx="11196734" cy="613283"/>
          </a:xfrm>
        </p:spPr>
        <p:txBody>
          <a:bodyPr anchor="b">
            <a:normAutofit/>
          </a:bodyPr>
          <a:lstStyle>
            <a:lvl1pPr>
              <a:defRPr sz="3200" b="0">
                <a:solidFill>
                  <a:schemeClr val="accent4"/>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tx1"/>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6"/>
          <p:cNvSpPr>
            <a:spLocks noGrp="1"/>
          </p:cNvSpPr>
          <p:nvPr>
            <p:ph type="body" sz="quarter" idx="13"/>
          </p:nvPr>
        </p:nvSpPr>
        <p:spPr>
          <a:xfrm>
            <a:off x="233265" y="6156509"/>
            <a:ext cx="11196670" cy="538163"/>
          </a:xfrm>
        </p:spPr>
        <p:txBody>
          <a:bodyPr>
            <a:normAutofit/>
          </a:bodyPr>
          <a:lstStyle>
            <a:lvl1pPr marL="0" indent="0">
              <a:buNone/>
              <a:defRPr sz="1800"/>
            </a:lvl1pPr>
            <a:lvl4pPr marL="0" indent="0">
              <a:buNone/>
              <a:defRPr/>
            </a:lvl4pPr>
          </a:lstStyle>
          <a:p>
            <a:pPr lvl="0"/>
            <a:r>
              <a:rPr lang="en-US"/>
              <a:t>Edit Master text styles</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9" name="Picture Placeholder 4"/>
          <p:cNvSpPr>
            <a:spLocks noGrp="1"/>
          </p:cNvSpPr>
          <p:nvPr>
            <p:ph type="pic" sz="quarter" idx="28" hasCustomPrompt="1"/>
          </p:nvPr>
        </p:nvSpPr>
        <p:spPr>
          <a:xfrm>
            <a:off x="233265" y="259930"/>
            <a:ext cx="463418" cy="46902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a:t>
            </a:r>
            <a:r>
              <a:rPr lang="hu-HU"/>
              <a:t>LICK</a:t>
            </a:r>
            <a:r>
              <a:rPr lang="en-US"/>
              <a:t> </a:t>
            </a:r>
            <a:r>
              <a:rPr lang="hu-HU"/>
              <a:t>ICON TO ADD ICON (50X50px)</a:t>
            </a:r>
          </a:p>
        </p:txBody>
      </p:sp>
    </p:spTree>
    <p:extLst>
      <p:ext uri="{BB962C8B-B14F-4D97-AF65-F5344CB8AC3E}">
        <p14:creationId xmlns:p14="http://schemas.microsoft.com/office/powerpoint/2010/main" val="36671391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go + Title + Subtitle">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1216" y="3116425"/>
            <a:ext cx="11140751" cy="830264"/>
          </a:xfrm>
        </p:spPr>
        <p:txBody>
          <a:bodyPr anchor="b">
            <a:noAutofit/>
          </a:bodyPr>
          <a:lstStyle>
            <a:lvl1pPr algn="ctr">
              <a:lnSpc>
                <a:spcPct val="80000"/>
              </a:lnSpc>
              <a:defRPr sz="5400" spc="-120" baseline="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401215" y="3962012"/>
            <a:ext cx="11140751" cy="1060360"/>
          </a:xfrm>
        </p:spPr>
        <p:txBody>
          <a:bodyPr>
            <a:normAutofit/>
          </a:bodyPr>
          <a:lstStyle>
            <a:lvl1pPr marL="0" indent="0" algn="ctr">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7" name="Picture Placeholder 4"/>
          <p:cNvSpPr>
            <a:spLocks noGrp="1"/>
          </p:cNvSpPr>
          <p:nvPr>
            <p:ph type="pic" sz="quarter" idx="27" hasCustomPrompt="1"/>
          </p:nvPr>
        </p:nvSpPr>
        <p:spPr>
          <a:xfrm>
            <a:off x="4009831" y="759781"/>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solidFill>
                  <a:schemeClr val="bg1"/>
                </a:solidFill>
              </a:defRPr>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Tree>
    <p:extLst>
      <p:ext uri="{BB962C8B-B14F-4D97-AF65-F5344CB8AC3E}">
        <p14:creationId xmlns:p14="http://schemas.microsoft.com/office/powerpoint/2010/main" val="66468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 Subtitle // Blue">
    <p:bg>
      <p:bgPr>
        <a:pattFill prst="pct40">
          <a:fgClr>
            <a:schemeClr val="accent6"/>
          </a:fgClr>
          <a:bgClr>
            <a:schemeClr val="tx2"/>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bg2"/>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solidFill>
                  <a:schemeClr val="bg2"/>
                </a:solidFill>
              </a:defRPr>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Tree>
    <p:extLst>
      <p:ext uri="{BB962C8B-B14F-4D97-AF65-F5344CB8AC3E}">
        <p14:creationId xmlns:p14="http://schemas.microsoft.com/office/powerpoint/2010/main" val="2000088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41044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1217" y="714376"/>
            <a:ext cx="8104608" cy="4781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42879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ogo + Subtitle // Light">
    <p:bg>
      <p:bgPr>
        <a:pattFill prst="pct4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0"/>
          </p:nvPr>
        </p:nvSpPr>
        <p:spPr/>
        <p:txBody>
          <a:bodyPr/>
          <a:lstStyle/>
          <a:p>
            <a:fld id="{4FAB73BC-B049-4115-A692-8D63A059BFB8}" type="slidenum">
              <a:rPr lang="en-US" smtClean="0"/>
              <a:pPr/>
              <a:t>‹nº›</a:t>
            </a:fld>
            <a:endParaRPr lang="en-US"/>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a:t>C</a:t>
            </a:r>
            <a:r>
              <a:rPr lang="hu-HU"/>
              <a:t>LICK</a:t>
            </a:r>
            <a:r>
              <a:rPr lang="en-US"/>
              <a:t> </a:t>
            </a:r>
            <a:r>
              <a:rPr lang="hu-HU"/>
              <a:t>ICON TO ADD LOGO</a:t>
            </a:r>
            <a:r>
              <a:rPr lang="en-US"/>
              <a:t> </a:t>
            </a:r>
            <a:r>
              <a:rPr lang="hu-HU"/>
              <a:t>(</a:t>
            </a:r>
            <a:r>
              <a:rPr lang="hu-HU" err="1"/>
              <a:t>Logo</a:t>
            </a:r>
            <a:r>
              <a:rPr lang="hu-HU"/>
              <a:t> </a:t>
            </a:r>
            <a:r>
              <a:rPr lang="hu-HU" err="1"/>
              <a:t>size</a:t>
            </a:r>
            <a:r>
              <a:rPr lang="hu-HU"/>
              <a:t>: 1000X500px and </a:t>
            </a:r>
            <a:r>
              <a:rPr lang="en-US"/>
              <a:t>preferably be transparent background PNG</a:t>
            </a:r>
            <a:r>
              <a:rPr lang="hu-HU"/>
              <a:t>)</a:t>
            </a:r>
          </a:p>
        </p:txBody>
      </p:sp>
    </p:spTree>
    <p:extLst>
      <p:ext uri="{BB962C8B-B14F-4D97-AF65-F5344CB8AC3E}">
        <p14:creationId xmlns:p14="http://schemas.microsoft.com/office/powerpoint/2010/main" val="263061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Subtitle - Blue bg">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4FAB73BC-B049-4115-A692-8D63A059BFB8}" type="slidenum">
              <a:rPr lang="en-US" smtClean="0"/>
              <a:pPr/>
              <a:t>‹nº›</a:t>
            </a:fld>
            <a:endParaRPr lang="en-US"/>
          </a:p>
        </p:txBody>
      </p:sp>
      <p:sp>
        <p:nvSpPr>
          <p:cNvPr id="10"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bg2"/>
                </a:solidFill>
              </a:defRPr>
            </a:lvl1pPr>
          </a:lstStyle>
          <a:p>
            <a:r>
              <a:rPr lang="en-US"/>
              <a:t>C</a:t>
            </a:r>
            <a:r>
              <a:rPr lang="hu-HU"/>
              <a:t>LICK</a:t>
            </a:r>
            <a:r>
              <a:rPr lang="en-US"/>
              <a:t> </a:t>
            </a:r>
            <a:r>
              <a:rPr lang="hu-HU"/>
              <a:t>ICON TO ADD ICON (50X50px)</a:t>
            </a:r>
          </a:p>
        </p:txBody>
      </p:sp>
      <p:sp>
        <p:nvSpPr>
          <p:cNvPr id="12"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98625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Subtitle - Red bg">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FAB73BC-B049-4115-A692-8D63A059BFB8}" type="slidenum">
              <a:rPr lang="en-US" smtClean="0"/>
              <a:pPr/>
              <a:t>‹nº›</a:t>
            </a:fld>
            <a:endParaRPr lang="en-US"/>
          </a:p>
        </p:txBody>
      </p:sp>
      <p:sp>
        <p:nvSpPr>
          <p:cNvPr id="5"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1"/>
                </a:solidFill>
              </a:defRPr>
            </a:lvl1pPr>
          </a:lstStyle>
          <a:p>
            <a:r>
              <a:rPr lang="en-US"/>
              <a:t>Click to edit Master title style</a:t>
            </a:r>
          </a:p>
        </p:txBody>
      </p:sp>
      <p:sp>
        <p:nvSpPr>
          <p:cNvPr id="7"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0"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tx2"/>
                </a:solidFill>
              </a:defRPr>
            </a:lvl1pPr>
          </a:lstStyle>
          <a:p>
            <a:r>
              <a:rPr lang="en-US"/>
              <a:t>C</a:t>
            </a:r>
            <a:r>
              <a:rPr lang="hu-HU"/>
              <a:t>LICK</a:t>
            </a:r>
            <a:r>
              <a:rPr lang="en-US"/>
              <a:t> </a:t>
            </a:r>
            <a:r>
              <a:rPr lang="hu-HU"/>
              <a:t>ICON TO ADD ICON (50X50px)</a:t>
            </a:r>
          </a:p>
        </p:txBody>
      </p:sp>
      <p:sp>
        <p:nvSpPr>
          <p:cNvPr id="12"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34465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 Subtitle - White bg">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FAB73BC-B049-4115-A692-8D63A059BFB8}" type="slidenum">
              <a:rPr lang="en-US" smtClean="0"/>
              <a:pPr/>
              <a:t>‹nº›</a:t>
            </a:fld>
            <a:endParaRPr lang="en-US"/>
          </a:p>
        </p:txBody>
      </p:sp>
      <p:sp>
        <p:nvSpPr>
          <p:cNvPr id="5"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8"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tx2"/>
                </a:solidFill>
              </a:defRPr>
            </a:lvl1pPr>
          </a:lstStyle>
          <a:p>
            <a:r>
              <a:rPr lang="en-US"/>
              <a:t>C</a:t>
            </a:r>
            <a:r>
              <a:rPr lang="hu-HU"/>
              <a:t>LICK</a:t>
            </a:r>
            <a:r>
              <a:rPr lang="en-US"/>
              <a:t> </a:t>
            </a:r>
            <a:r>
              <a:rPr lang="hu-HU"/>
              <a:t>ICON TO ADD ICON (50X50px)</a:t>
            </a:r>
          </a:p>
        </p:txBody>
      </p:sp>
      <p:sp>
        <p:nvSpPr>
          <p:cNvPr id="10"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6217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List - white 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6" name="Title 1"/>
          <p:cNvSpPr>
            <a:spLocks noGrp="1"/>
          </p:cNvSpPr>
          <p:nvPr>
            <p:ph type="title"/>
          </p:nvPr>
        </p:nvSpPr>
        <p:spPr>
          <a:xfrm>
            <a:off x="326572" y="2155371"/>
            <a:ext cx="11206064" cy="1007697"/>
          </a:xfrm>
        </p:spPr>
        <p:txBody>
          <a:bodyPr anchor="b">
            <a:normAutofit/>
          </a:bodyPr>
          <a:lstStyle>
            <a:lvl1pPr>
              <a:lnSpc>
                <a:spcPct val="80000"/>
              </a:lnSpc>
              <a:defRPr sz="7200" b="0" baseline="0">
                <a:solidFill>
                  <a:schemeClr val="accent4"/>
                </a:solidFill>
              </a:defRPr>
            </a:lvl1pPr>
          </a:lstStyle>
          <a:p>
            <a:r>
              <a:rPr lang="en-US"/>
              <a:t>Click to edit Master title style</a:t>
            </a:r>
          </a:p>
        </p:txBody>
      </p:sp>
      <p:sp>
        <p:nvSpPr>
          <p:cNvPr id="7" name="Text Placeholder 2"/>
          <p:cNvSpPr>
            <a:spLocks noGrp="1"/>
          </p:cNvSpPr>
          <p:nvPr>
            <p:ph type="body" idx="1"/>
          </p:nvPr>
        </p:nvSpPr>
        <p:spPr>
          <a:xfrm>
            <a:off x="382558" y="3265709"/>
            <a:ext cx="11150078" cy="2192529"/>
          </a:xfrm>
        </p:spPr>
        <p:txBody>
          <a:bodyPr anchor="t">
            <a:normAutofit/>
          </a:bodyPr>
          <a:lstStyle>
            <a:lvl1pPr marL="342900" indent="-342900">
              <a:lnSpc>
                <a:spcPct val="100000"/>
              </a:lnSpc>
              <a:buFontTx/>
              <a:buBlip>
                <a:blip/>
              </a:buBlip>
              <a:defRPr sz="240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20794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List - Blue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2" y="2155371"/>
            <a:ext cx="11206064" cy="1007697"/>
          </a:xfrm>
        </p:spPr>
        <p:txBody>
          <a:bodyPr anchor="b">
            <a:normAutofit/>
          </a:bodyPr>
          <a:lstStyle>
            <a:lvl1pPr>
              <a:lnSpc>
                <a:spcPct val="80000"/>
              </a:lnSpc>
              <a:defRPr sz="72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382558" y="3265709"/>
            <a:ext cx="11150078" cy="2192529"/>
          </a:xfrm>
        </p:spPr>
        <p:txBody>
          <a:bodyPr anchor="t">
            <a:normAutofit/>
          </a:bodyPr>
          <a:lstStyle>
            <a:lvl1pPr marL="342900" indent="-342900">
              <a:lnSpc>
                <a:spcPct val="100000"/>
              </a:lnSpc>
              <a:buFontTx/>
              <a:buBlip>
                <a:blip/>
              </a:buBlip>
              <a:defRPr sz="240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72656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1216" y="499533"/>
            <a:ext cx="11430000" cy="788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1216" y="1390262"/>
            <a:ext cx="11430000" cy="43876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4FAB73BC-B049-4115-A692-8D63A059BFB8}" type="slidenum">
              <a:rPr lang="en-US" smtClean="0"/>
              <a:pPr/>
              <a:t>‹nº›</a:t>
            </a:fld>
            <a:endParaRPr lang="en-US"/>
          </a:p>
        </p:txBody>
      </p:sp>
    </p:spTree>
    <p:extLst>
      <p:ext uri="{BB962C8B-B14F-4D97-AF65-F5344CB8AC3E}">
        <p14:creationId xmlns:p14="http://schemas.microsoft.com/office/powerpoint/2010/main" val="540948819"/>
      </p:ext>
    </p:extLst>
  </p:cSld>
  <p:clrMap bg1="lt1" tx1="dk1" bg2="lt2" tx2="dk2" accent1="accent1" accent2="accent2" accent3="accent3" accent4="accent4" accent5="accent5" accent6="accent6" hlink="hlink" folHlink="folHlink"/>
  <p:sldLayoutIdLst>
    <p:sldLayoutId id="2147483895" r:id="rId1"/>
    <p:sldLayoutId id="2147483882" r:id="rId2"/>
    <p:sldLayoutId id="2147483896" r:id="rId3"/>
    <p:sldLayoutId id="2147483897" r:id="rId4"/>
    <p:sldLayoutId id="2147483865" r:id="rId5"/>
    <p:sldLayoutId id="2147483893" r:id="rId6"/>
    <p:sldLayoutId id="2147483894" r:id="rId7"/>
    <p:sldLayoutId id="2147483867" r:id="rId8"/>
    <p:sldLayoutId id="2147483890" r:id="rId9"/>
    <p:sldLayoutId id="2147483866" r:id="rId10"/>
    <p:sldLayoutId id="2147483880" r:id="rId11"/>
    <p:sldLayoutId id="2147483885" r:id="rId12"/>
    <p:sldLayoutId id="2147483881" r:id="rId13"/>
    <p:sldLayoutId id="2147483876" r:id="rId14"/>
    <p:sldLayoutId id="2147483883" r:id="rId15"/>
    <p:sldLayoutId id="2147483884" r:id="rId16"/>
    <p:sldLayoutId id="2147483877" r:id="rId17"/>
    <p:sldLayoutId id="2147483868" r:id="rId18"/>
    <p:sldLayoutId id="2147483891" r:id="rId19"/>
    <p:sldLayoutId id="2147483869" r:id="rId20"/>
    <p:sldLayoutId id="2147483870" r:id="rId21"/>
    <p:sldLayoutId id="2147483871" r:id="rId22"/>
    <p:sldLayoutId id="2147483872" r:id="rId23"/>
    <p:sldLayoutId id="2147483889" r:id="rId24"/>
    <p:sldLayoutId id="2147483878" r:id="rId25"/>
    <p:sldLayoutId id="2147483886" r:id="rId26"/>
    <p:sldLayoutId id="2147483888" r:id="rId27"/>
    <p:sldLayoutId id="2147483873" r:id="rId28"/>
    <p:sldLayoutId id="2147483887" r:id="rId29"/>
    <p:sldLayoutId id="2147483874" r:id="rId30"/>
    <p:sldLayoutId id="2147483875" r:id="rId31"/>
  </p:sldLayoutIdLst>
  <p:hf sldNum="0" hdr="0" dt="0"/>
  <p:txStyles>
    <p:titleStyle>
      <a:lvl1pPr algn="l" defTabSz="914400" rtl="0" eaLnBrk="1" latinLnBrk="0" hangingPunct="1">
        <a:lnSpc>
          <a:spcPct val="85000"/>
        </a:lnSpc>
        <a:spcBef>
          <a:spcPct val="0"/>
        </a:spcBef>
        <a:buNone/>
        <a:defRPr sz="5400" b="0" kern="1200" spc="-120" baseline="0">
          <a:solidFill>
            <a:schemeClr val="accent4"/>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accen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package" Target="../embeddings/Microsoft_Excel_Worksheet2.xlsx"/><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xlsx"/><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Microsoft_Excel_Worksheet1.xlsx"/><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59916AA-184A-46B1-BBB7-ED1D29BC4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ubtitle 1">
            <a:extLst>
              <a:ext uri="{FF2B5EF4-FFF2-40B4-BE49-F238E27FC236}">
                <a16:creationId xmlns:a16="http://schemas.microsoft.com/office/drawing/2014/main" id="{36744ECF-3100-49F4-BE50-1044962C62FB}"/>
              </a:ext>
            </a:extLst>
          </p:cNvPr>
          <p:cNvSpPr>
            <a:spLocks noGrp="1"/>
          </p:cNvSpPr>
          <p:nvPr>
            <p:ph type="subTitle" idx="1"/>
          </p:nvPr>
        </p:nvSpPr>
        <p:spPr>
          <a:xfrm>
            <a:off x="0" y="3429000"/>
            <a:ext cx="12192000" cy="1558636"/>
          </a:xfrm>
        </p:spPr>
        <p:txBody>
          <a:bodyPr>
            <a:normAutofit/>
          </a:bodyPr>
          <a:lstStyle/>
          <a:p>
            <a:pPr algn="ctr">
              <a:lnSpc>
                <a:spcPct val="114000"/>
              </a:lnSpc>
              <a:spcBef>
                <a:spcPts val="0"/>
              </a:spcBef>
            </a:pPr>
            <a:r>
              <a:rPr lang="pt-BR" sz="1600" b="1" dirty="0">
                <a:latin typeface="Arial" panose="020B0604020202020204" pitchFamily="34" charset="0"/>
                <a:ea typeface="Cambria" panose="02040503050406030204" pitchFamily="18" charset="0"/>
                <a:cs typeface="Arial" panose="020B0604020202020204" pitchFamily="34" charset="0"/>
              </a:rPr>
              <a:t>Autos no  </a:t>
            </a:r>
            <a:r>
              <a:rPr lang="pt-BR" sz="1600" b="1" dirty="0">
                <a:latin typeface="Arial" panose="020B0604020202020204" pitchFamily="34" charset="0"/>
                <a:cs typeface="Arial" panose="020B0604020202020204" pitchFamily="34" charset="0"/>
              </a:rPr>
              <a:t>021/1.17.0006473-0</a:t>
            </a:r>
          </a:p>
          <a:p>
            <a:pPr algn="ctr">
              <a:lnSpc>
                <a:spcPct val="114000"/>
              </a:lnSpc>
              <a:spcBef>
                <a:spcPts val="0"/>
              </a:spcBef>
            </a:pPr>
            <a:r>
              <a:rPr lang="pt-BR" sz="1600" b="1" dirty="0">
                <a:latin typeface="Arial" panose="020B0604020202020204" pitchFamily="34" charset="0"/>
                <a:ea typeface="Cambria" panose="02040503050406030204" pitchFamily="18" charset="0"/>
                <a:cs typeface="Arial" panose="020B0604020202020204" pitchFamily="34" charset="0"/>
              </a:rPr>
              <a:t>Ação: Recuperação Judicial</a:t>
            </a:r>
          </a:p>
          <a:p>
            <a:pPr algn="ctr">
              <a:lnSpc>
                <a:spcPct val="114000"/>
              </a:lnSpc>
              <a:spcBef>
                <a:spcPts val="0"/>
              </a:spcBef>
            </a:pPr>
            <a:r>
              <a:rPr lang="pt-BR" sz="1600" b="1" dirty="0">
                <a:latin typeface="Arial" panose="020B0604020202020204" pitchFamily="34" charset="0"/>
                <a:ea typeface="Cambria" panose="02040503050406030204" pitchFamily="18" charset="0"/>
                <a:cs typeface="Arial" panose="020B0604020202020204" pitchFamily="34" charset="0"/>
              </a:rPr>
              <a:t>4ª VARA CIVIL DA COMARCA DE PASSO FUNDO - RS </a:t>
            </a:r>
          </a:p>
          <a:p>
            <a:pPr algn="ctr">
              <a:lnSpc>
                <a:spcPct val="114000"/>
              </a:lnSpc>
              <a:spcBef>
                <a:spcPts val="0"/>
              </a:spcBef>
            </a:pPr>
            <a:r>
              <a:rPr lang="pt-BR" sz="1600" b="1" dirty="0">
                <a:latin typeface="Arial" panose="020B0604020202020204" pitchFamily="34" charset="0"/>
                <a:ea typeface="Cambria" panose="02040503050406030204" pitchFamily="18" charset="0"/>
                <a:cs typeface="Arial" panose="020B0604020202020204" pitchFamily="34" charset="0"/>
              </a:rPr>
              <a:t>Recuperanda:  SUPERMERCADO NITERÓI LTDA.</a:t>
            </a:r>
          </a:p>
          <a:p>
            <a:pPr algn="ctr">
              <a:lnSpc>
                <a:spcPct val="114000"/>
              </a:lnSpc>
              <a:spcBef>
                <a:spcPts val="0"/>
              </a:spcBef>
            </a:pPr>
            <a:r>
              <a:rPr lang="pt-BR" sz="1600" b="1" dirty="0">
                <a:latin typeface="Arial" panose="020B0604020202020204" pitchFamily="34" charset="0"/>
                <a:ea typeface="Cambria" panose="02040503050406030204" pitchFamily="18" charset="0"/>
                <a:cs typeface="Arial" panose="020B0604020202020204" pitchFamily="34" charset="0"/>
              </a:rPr>
              <a:t>Administrador Judicial: Brizola e Japur Administração Judicial</a:t>
            </a:r>
          </a:p>
        </p:txBody>
      </p:sp>
    </p:spTree>
    <p:extLst>
      <p:ext uri="{BB962C8B-B14F-4D97-AF65-F5344CB8AC3E}">
        <p14:creationId xmlns:p14="http://schemas.microsoft.com/office/powerpoint/2010/main" val="51733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0B13F-3EB0-48E8-82E5-4FAF0222232E}"/>
              </a:ext>
            </a:extLst>
          </p:cNvPr>
          <p:cNvSpPr/>
          <p:nvPr/>
        </p:nvSpPr>
        <p:spPr>
          <a:xfrm>
            <a:off x="368969" y="330652"/>
            <a:ext cx="11598442" cy="811632"/>
          </a:xfrm>
          <a:prstGeom prst="rect">
            <a:avLst/>
          </a:prstGeom>
        </p:spPr>
        <p:txBody>
          <a:bodyPr wrap="square" numCol="1" spcCol="180000">
            <a:spAutoFit/>
          </a:bodyPr>
          <a:lstStyle/>
          <a:p>
            <a:pPr lvl="0" indent="352425">
              <a:lnSpc>
                <a:spcPct val="114000"/>
              </a:lnSpc>
            </a:pPr>
            <a:r>
              <a:rPr lang="pt-BR" sz="14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2.2. Análise Econômico-Financeira</a:t>
            </a:r>
            <a:endParaRPr lang="en-US" sz="1400" b="1"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endParaRPr lang="pt-BR" sz="16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Com base nas demonstrações contábeis enviadas pela empresa, DRE e balancete, apresenta-se os resultados da Recuperanda de 2018,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jan</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/19 a junho /2019.</a:t>
            </a:r>
          </a:p>
        </p:txBody>
      </p:sp>
      <p:sp>
        <p:nvSpPr>
          <p:cNvPr id="4" name="Slide Number Placeholder 3">
            <a:extLst>
              <a:ext uri="{FF2B5EF4-FFF2-40B4-BE49-F238E27FC236}">
                <a16:creationId xmlns:a16="http://schemas.microsoft.com/office/drawing/2014/main" id="{E2F2890C-D483-483B-88C7-7BC0CB2591D4}"/>
              </a:ext>
            </a:extLst>
          </p:cNvPr>
          <p:cNvSpPr>
            <a:spLocks noGrp="1"/>
          </p:cNvSpPr>
          <p:nvPr>
            <p:ph type="sldNum" sz="quarter" idx="4"/>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10</a:t>
            </a:fld>
            <a:endParaRPr lang="en-US" sz="12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D9C879E-AC2C-4D54-ACB6-F4423DA4A4FB}"/>
              </a:ext>
            </a:extLst>
          </p:cNvPr>
          <p:cNvSpPr/>
          <p:nvPr/>
        </p:nvSpPr>
        <p:spPr>
          <a:xfrm>
            <a:off x="6671661" y="1351609"/>
            <a:ext cx="5151370" cy="5378845"/>
          </a:xfrm>
          <a:prstGeom prst="rect">
            <a:avLst/>
          </a:prstGeom>
        </p:spPr>
        <p:txBody>
          <a:bodyPr wrap="square">
            <a:spAutoFit/>
          </a:bodyPr>
          <a:lstStyle/>
          <a:p>
            <a:pPr indent="449580"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449580" algn="just">
              <a:lnSpc>
                <a:spcPts val="1800"/>
              </a:lnSpc>
              <a:spcAft>
                <a:spcPts val="0"/>
              </a:spcAft>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Pela análise percentual dos demonstrativos dos resultados de janeiro a junho de 2019, observa-se que: </a:t>
            </a:r>
          </a:p>
          <a:p>
            <a:pPr indent="449580"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ts val="1800"/>
              </a:lnSpc>
              <a:spcAft>
                <a:spcPts val="0"/>
              </a:spcAft>
              <a:buFont typeface="Wingdings" panose="05000000000000000000" pitchFamily="2" charset="2"/>
              <a:buChar char="v"/>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Inicialmente é importante relatar que as análises relativas ao mês de junho não podem ser consideradas em função dos ajustes realizados nos estoques, que influenciaram significativamente no custo da mercadoria vendida, que foi superior ao valor das receitas líquidas de vendas, em 181%.</a:t>
            </a:r>
          </a:p>
          <a:p>
            <a:pPr indent="449580"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ts val="1800"/>
              </a:lnSpc>
              <a:spcAft>
                <a:spcPts val="0"/>
              </a:spcAft>
              <a:buFont typeface="Wingdings" panose="05000000000000000000" pitchFamily="2" charset="2"/>
              <a:buChar char="v"/>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Conforme já relatamos nos outros RMAS, preocupa a administração judicial, o fato da empresa não apresentar sobra operacional para pagamento dos tributos. E desta forma, como conseguirá honrar com o pagamento dos credores da recuperação?</a:t>
            </a:r>
          </a:p>
          <a:p>
            <a:pPr marL="171450" indent="-171450" algn="just">
              <a:lnSpc>
                <a:spcPts val="1800"/>
              </a:lnSpc>
              <a:spcAft>
                <a:spcPts val="0"/>
              </a:spcAft>
              <a:buFont typeface="Wingdings" panose="05000000000000000000" pitchFamily="2" charset="2"/>
              <a:buChar char="v"/>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ts val="1800"/>
              </a:lnSpc>
              <a:spcAft>
                <a:spcPts val="0"/>
              </a:spcAft>
              <a:buFont typeface="Wingdings" panose="05000000000000000000" pitchFamily="2" charset="2"/>
              <a:buChar char="v"/>
            </a:pPr>
            <a:r>
              <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 análise do bimestre julho e agosto, com o estoque correto, proporcionará uma melhor avaliação dos resultados e da  situação da empresa.</a:t>
            </a:r>
          </a:p>
          <a:p>
            <a:pPr marL="171450" indent="-171450" algn="just">
              <a:lnSpc>
                <a:spcPts val="1800"/>
              </a:lnSpc>
              <a:spcAft>
                <a:spcPts val="0"/>
              </a:spcAft>
              <a:buFont typeface="Wingdings" panose="05000000000000000000" pitchFamily="2" charset="2"/>
              <a:buChar char="v"/>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449580"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ts val="1800"/>
              </a:lnSpc>
              <a:spcAft>
                <a:spcPts val="0"/>
              </a:spcAft>
              <a:buFont typeface="Wingdings" panose="05000000000000000000" pitchFamily="2" charset="2"/>
              <a:buChar char="v"/>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449580" algn="just">
              <a:lnSpc>
                <a:spcPts val="1800"/>
              </a:lnSpc>
              <a:spcAft>
                <a:spcPts val="0"/>
              </a:spcAft>
            </a:pPr>
            <a:endParaRPr lang="pt-BR"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2">
            <a:extLst>
              <a:ext uri="{FF2B5EF4-FFF2-40B4-BE49-F238E27FC236}">
                <a16:creationId xmlns:a16="http://schemas.microsoft.com/office/drawing/2014/main" id="{50FF7245-30B2-44BB-82B5-3FB197E5A7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graphicFrame>
        <p:nvGraphicFramePr>
          <p:cNvPr id="2" name="Objeto 1">
            <a:extLst>
              <a:ext uri="{FF2B5EF4-FFF2-40B4-BE49-F238E27FC236}">
                <a16:creationId xmlns:a16="http://schemas.microsoft.com/office/drawing/2014/main" id="{ED6184A6-5A63-47E9-BF2C-CFE5F9785844}"/>
              </a:ext>
            </a:extLst>
          </p:cNvPr>
          <p:cNvGraphicFramePr>
            <a:graphicFrameLocks noChangeAspect="1"/>
          </p:cNvGraphicFramePr>
          <p:nvPr>
            <p:extLst>
              <p:ext uri="{D42A27DB-BD31-4B8C-83A1-F6EECF244321}">
                <p14:modId xmlns:p14="http://schemas.microsoft.com/office/powerpoint/2010/main" val="808085550"/>
              </p:ext>
            </p:extLst>
          </p:nvPr>
        </p:nvGraphicFramePr>
        <p:xfrm>
          <a:off x="82769" y="2431883"/>
          <a:ext cx="6477000" cy="1581150"/>
        </p:xfrm>
        <a:graphic>
          <a:graphicData uri="http://schemas.openxmlformats.org/presentationml/2006/ole">
            <mc:AlternateContent xmlns:mc="http://schemas.openxmlformats.org/markup-compatibility/2006">
              <mc:Choice xmlns:v="urn:schemas-microsoft-com:vml" Requires="v">
                <p:oleObj spid="_x0000_s5126" name="Worksheet" r:id="rId5" imgW="6476829" imgH="1581064" progId="Excel.Sheet.12">
                  <p:embed/>
                </p:oleObj>
              </mc:Choice>
              <mc:Fallback>
                <p:oleObj name="Worksheet" r:id="rId5" imgW="6476829" imgH="1581064" progId="Excel.Sheet.12">
                  <p:embed/>
                  <p:pic>
                    <p:nvPicPr>
                      <p:cNvPr id="0" name=""/>
                      <p:cNvPicPr/>
                      <p:nvPr/>
                    </p:nvPicPr>
                    <p:blipFill>
                      <a:blip r:embed="rId6"/>
                      <a:stretch>
                        <a:fillRect/>
                      </a:stretch>
                    </p:blipFill>
                    <p:spPr>
                      <a:xfrm>
                        <a:off x="82769" y="2431883"/>
                        <a:ext cx="6477000" cy="1581150"/>
                      </a:xfrm>
                      <a:prstGeom prst="rect">
                        <a:avLst/>
                      </a:prstGeom>
                    </p:spPr>
                  </p:pic>
                </p:oleObj>
              </mc:Fallback>
            </mc:AlternateContent>
          </a:graphicData>
        </a:graphic>
      </p:graphicFrame>
    </p:spTree>
    <p:extLst>
      <p:ext uri="{BB962C8B-B14F-4D97-AF65-F5344CB8AC3E}">
        <p14:creationId xmlns:p14="http://schemas.microsoft.com/office/powerpoint/2010/main" val="15568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F30542-920B-428F-B4F1-F203833E6EF8}"/>
              </a:ext>
            </a:extLst>
          </p:cNvPr>
          <p:cNvSpPr>
            <a:spLocks noGrp="1"/>
          </p:cNvSpPr>
          <p:nvPr>
            <p:ph type="body" sz="quarter" idx="17"/>
          </p:nvPr>
        </p:nvSpPr>
        <p:spPr/>
        <p:txBody>
          <a:bodyPr>
            <a:normAutofit fontScale="92500"/>
          </a:bodyPr>
          <a:lstStyle/>
          <a:p>
            <a:pPr>
              <a:lnSpc>
                <a:spcPct val="114000"/>
              </a:lnSpc>
              <a:spcBef>
                <a:spcPts val="0"/>
              </a:spcBef>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A Recuperanda desde o pedido de Recuperação Judicial tem apresentado dificuldades financeiras e não vem recolhendo os tributos correntes (exceto INSS e FGTS), recorrendo sempre a parcelamentos especiais, tais como PERT do Simples Nacional  e parcelamentos ordinários, o último parcelamento foi o do ICMS em 60 parcelas de R$ 2.100. </a:t>
            </a:r>
            <a:endParaRPr lang="en-US"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9" name="Text Placeholder 8">
            <a:extLst>
              <a:ext uri="{FF2B5EF4-FFF2-40B4-BE49-F238E27FC236}">
                <a16:creationId xmlns:a16="http://schemas.microsoft.com/office/drawing/2014/main" id="{0A878D50-D418-4E3D-A439-0A887F3DB727}"/>
              </a:ext>
            </a:extLst>
          </p:cNvPr>
          <p:cNvSpPr>
            <a:spLocks noGrp="1"/>
          </p:cNvSpPr>
          <p:nvPr>
            <p:ph type="body" sz="quarter" idx="24"/>
          </p:nvPr>
        </p:nvSpPr>
        <p:spPr/>
        <p:txBody>
          <a:bodyPr>
            <a:normAutofit/>
          </a:bodyPr>
          <a:lstStyle/>
          <a:p>
            <a:pPr>
              <a:lnSpc>
                <a:spcPct val="114000"/>
              </a:lnSpc>
              <a:spcBef>
                <a:spcPts val="0"/>
              </a:spcBef>
            </a:pPr>
            <a:r>
              <a:rPr lang="pt-BR" sz="1100" dirty="0">
                <a:solidFill>
                  <a:srgbClr val="000000"/>
                </a:solidFill>
                <a:latin typeface="Arial" panose="020B0604020202020204" pitchFamily="34" charset="0"/>
                <a:ea typeface="Cambria" panose="02040503050406030204" pitchFamily="18" charset="0"/>
                <a:cs typeface="Arial" panose="020B0604020202020204" pitchFamily="34" charset="0"/>
              </a:rPr>
              <a:t>A Recuperanda  não contraiu novos empréstimos e não realizou investimentos em imobilizados e outros ativos.</a:t>
            </a:r>
            <a:endParaRPr lang="en-US" sz="1100"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10" name="Text Placeholder 9">
            <a:extLst>
              <a:ext uri="{FF2B5EF4-FFF2-40B4-BE49-F238E27FC236}">
                <a16:creationId xmlns:a16="http://schemas.microsoft.com/office/drawing/2014/main" id="{D2711F0F-CAEC-4180-BC01-CD3032E81738}"/>
              </a:ext>
            </a:extLst>
          </p:cNvPr>
          <p:cNvSpPr>
            <a:spLocks noGrp="1"/>
          </p:cNvSpPr>
          <p:nvPr>
            <p:ph type="body" sz="quarter" idx="25"/>
          </p:nvPr>
        </p:nvSpPr>
        <p:spPr>
          <a:xfrm>
            <a:off x="6076616" y="3275044"/>
            <a:ext cx="2470151" cy="2751001"/>
          </a:xfrm>
        </p:spPr>
        <p:txBody>
          <a:bodyPr>
            <a:noAutofit/>
          </a:bodyPr>
          <a:lstStyle/>
          <a:p>
            <a:pPr>
              <a:lnSpc>
                <a:spcPct val="114000"/>
              </a:lnSpc>
              <a:spcBef>
                <a:spcPts val="0"/>
              </a:spcBef>
            </a:pPr>
            <a:r>
              <a:rPr lang="pt-BR" sz="1100" dirty="0">
                <a:solidFill>
                  <a:srgbClr val="000000"/>
                </a:solidFill>
                <a:latin typeface="Arial" panose="020B0604020202020204" pitchFamily="34" charset="0"/>
                <a:ea typeface="Cambria" panose="02040503050406030204" pitchFamily="18" charset="0"/>
                <a:cs typeface="Arial" panose="020B0604020202020204" pitchFamily="34" charset="0"/>
              </a:rPr>
              <a:t>A Recuperanda vem conseguindo cumprir seus prazos nos pagamentos de despesas correntes (luz, água, salários, fornecedores, valores não sujeitos à Recuperação Judicial).</a:t>
            </a:r>
            <a:endParaRPr lang="en-US" sz="1100"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11" name="Text Placeholder 10">
            <a:extLst>
              <a:ext uri="{FF2B5EF4-FFF2-40B4-BE49-F238E27FC236}">
                <a16:creationId xmlns:a16="http://schemas.microsoft.com/office/drawing/2014/main" id="{C39EB13B-D967-4FF5-B87B-0835C02E4E03}"/>
              </a:ext>
            </a:extLst>
          </p:cNvPr>
          <p:cNvSpPr>
            <a:spLocks noGrp="1"/>
          </p:cNvSpPr>
          <p:nvPr>
            <p:ph type="body" sz="quarter" idx="26"/>
          </p:nvPr>
        </p:nvSpPr>
        <p:spPr/>
        <p:txBody>
          <a:bodyPr>
            <a:normAutofit/>
          </a:bodyPr>
          <a:lstStyle/>
          <a:p>
            <a:pPr>
              <a:lnSpc>
                <a:spcPct val="114000"/>
              </a:lnSpc>
              <a:spcBef>
                <a:spcPts val="0"/>
              </a:spcBef>
            </a:pPr>
            <a:r>
              <a:rPr lang="pt-BR" sz="1100" dirty="0">
                <a:solidFill>
                  <a:srgbClr val="000000"/>
                </a:solidFill>
                <a:latin typeface="Arial" panose="020B0604020202020204" pitchFamily="34" charset="0"/>
                <a:ea typeface="Cambria" panose="02040503050406030204" pitchFamily="18" charset="0"/>
                <a:cs typeface="Arial" panose="020B0604020202020204" pitchFamily="34" charset="0"/>
              </a:rPr>
              <a:t>A Recuperanda mantém suas atividades em pleno funcionamento e vem pagando regularmente a administração judicial,  no valor de um salário mínimo mensal</a:t>
            </a:r>
          </a:p>
          <a:p>
            <a:pPr>
              <a:lnSpc>
                <a:spcPct val="114000"/>
              </a:lnSpc>
              <a:spcBef>
                <a:spcPts val="0"/>
              </a:spcBef>
            </a:pPr>
            <a:r>
              <a:rPr lang="pt-BR" sz="1100" dirty="0">
                <a:solidFill>
                  <a:srgbClr val="000000"/>
                </a:solidFill>
                <a:latin typeface="Arial" panose="020B0604020202020204" pitchFamily="34" charset="0"/>
                <a:ea typeface="Cambria" panose="02040503050406030204" pitchFamily="18" charset="0"/>
                <a:cs typeface="Arial" panose="020B0604020202020204" pitchFamily="34" charset="0"/>
              </a:rPr>
              <a:t>Relatam que ainda não conseguiram pagar os advogados que fizeram o pedido da RJ.</a:t>
            </a:r>
            <a:endParaRPr lang="pt-BR" sz="1100" dirty="0">
              <a:solidFill>
                <a:srgbClr val="000000"/>
              </a:solidFill>
              <a:highlight>
                <a:srgbClr val="FFFF00"/>
              </a:highlight>
              <a:latin typeface="Arial" panose="020B0604020202020204" pitchFamily="34" charset="0"/>
              <a:ea typeface="Cambria" panose="02040503050406030204" pitchFamily="18" charset="0"/>
              <a:cs typeface="Arial" panose="020B0604020202020204" pitchFamily="34" charset="0"/>
            </a:endParaRPr>
          </a:p>
        </p:txBody>
      </p:sp>
      <p:pic>
        <p:nvPicPr>
          <p:cNvPr id="24" name="Picture Placeholder 23" descr="Checklist">
            <a:extLst>
              <a:ext uri="{FF2B5EF4-FFF2-40B4-BE49-F238E27FC236}">
                <a16:creationId xmlns:a16="http://schemas.microsoft.com/office/drawing/2014/main" id="{D099EF54-4375-42D7-95DA-42125D5B154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2338" b="2338"/>
          <a:stretch>
            <a:fillRect/>
          </a:stretch>
        </p:blipFill>
        <p:spPr/>
      </p:pic>
      <p:pic>
        <p:nvPicPr>
          <p:cNvPr id="26" name="Picture Placeholder 25" descr="Money">
            <a:extLst>
              <a:ext uri="{FF2B5EF4-FFF2-40B4-BE49-F238E27FC236}">
                <a16:creationId xmlns:a16="http://schemas.microsoft.com/office/drawing/2014/main" id="{749B67A6-E77E-41B0-AB55-260828146408}"/>
              </a:ext>
            </a:extLst>
          </p:cNvPr>
          <p:cNvPicPr>
            <a:picLocks noGrp="1" noChangeAspect="1"/>
          </p:cNvPicPr>
          <p:nvPr>
            <p:ph type="pic" sz="quarter" idx="27"/>
          </p:nvPr>
        </p:nvPicPr>
        <p:blipFill>
          <a:blip r:embed="rId4">
            <a:extLst>
              <a:ext uri="{96DAC541-7B7A-43D3-8B79-37D633B846F1}">
                <asvg:svgBlip xmlns:asvg="http://schemas.microsoft.com/office/drawing/2016/SVG/main" r:embed="rId5"/>
              </a:ext>
            </a:extLst>
          </a:blip>
          <a:srcRect t="2338" b="2338"/>
          <a:stretch>
            <a:fillRect/>
          </a:stretch>
        </p:blipFill>
        <p:spPr/>
      </p:pic>
      <p:pic>
        <p:nvPicPr>
          <p:cNvPr id="28" name="Picture Placeholder 27" descr="Stopwatch">
            <a:extLst>
              <a:ext uri="{FF2B5EF4-FFF2-40B4-BE49-F238E27FC236}">
                <a16:creationId xmlns:a16="http://schemas.microsoft.com/office/drawing/2014/main" id="{0A3CE29F-88CB-4F9D-9AD3-89B4CFE2488C}"/>
              </a:ext>
            </a:extLst>
          </p:cNvPr>
          <p:cNvPicPr>
            <a:picLocks noGrp="1" noChangeAspect="1"/>
          </p:cNvPicPr>
          <p:nvPr>
            <p:ph type="pic" sz="quarter" idx="28"/>
          </p:nvPr>
        </p:nvPicPr>
        <p:blipFill>
          <a:blip r:embed="rId6">
            <a:extLst>
              <a:ext uri="{96DAC541-7B7A-43D3-8B79-37D633B846F1}">
                <asvg:svgBlip xmlns:asvg="http://schemas.microsoft.com/office/drawing/2016/SVG/main" r:embed="rId7"/>
              </a:ext>
            </a:extLst>
          </a:blip>
          <a:srcRect t="2338" b="2338"/>
          <a:stretch>
            <a:fillRect/>
          </a:stretch>
        </p:blipFill>
        <p:spPr/>
      </p:pic>
      <p:pic>
        <p:nvPicPr>
          <p:cNvPr id="30" name="Picture Placeholder 29" descr="Daily Calendar">
            <a:extLst>
              <a:ext uri="{FF2B5EF4-FFF2-40B4-BE49-F238E27FC236}">
                <a16:creationId xmlns:a16="http://schemas.microsoft.com/office/drawing/2014/main" id="{975D0D6B-E632-4542-BDF4-9E08AA955A31}"/>
              </a:ext>
            </a:extLst>
          </p:cNvPr>
          <p:cNvPicPr>
            <a:picLocks noGrp="1" noChangeAspect="1"/>
          </p:cNvPicPr>
          <p:nvPr>
            <p:ph type="pic" sz="quarter" idx="29"/>
          </p:nvPr>
        </p:nvPicPr>
        <p:blipFill>
          <a:blip r:embed="rId8">
            <a:extLst>
              <a:ext uri="{96DAC541-7B7A-43D3-8B79-37D633B846F1}">
                <asvg:svgBlip xmlns:asvg="http://schemas.microsoft.com/office/drawing/2016/SVG/main" r:embed="rId9"/>
              </a:ext>
            </a:extLst>
          </a:blip>
          <a:srcRect t="2338" b="2338"/>
          <a:stretch>
            <a:fillRect/>
          </a:stretch>
        </p:blipFill>
        <p:spPr/>
      </p:pic>
      <p:sp>
        <p:nvSpPr>
          <p:cNvPr id="32" name="Slide Number Placeholder 31">
            <a:extLst>
              <a:ext uri="{FF2B5EF4-FFF2-40B4-BE49-F238E27FC236}">
                <a16:creationId xmlns:a16="http://schemas.microsoft.com/office/drawing/2014/main" id="{40B90766-0F48-44FA-89F9-25E9C0BF247F}"/>
              </a:ext>
            </a:extLst>
          </p:cNvPr>
          <p:cNvSpPr>
            <a:spLocks noGrp="1"/>
          </p:cNvSpPr>
          <p:nvPr>
            <p:ph type="sldNum" sz="quarter" idx="30"/>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11</a:t>
            </a:fld>
            <a:endParaRPr lang="en-US" sz="120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AC9BF18E-7521-4B50-9711-3AC7320D21E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sp>
        <p:nvSpPr>
          <p:cNvPr id="14" name="Rectangle 13">
            <a:extLst>
              <a:ext uri="{FF2B5EF4-FFF2-40B4-BE49-F238E27FC236}">
                <a16:creationId xmlns:a16="http://schemas.microsoft.com/office/drawing/2014/main" id="{E6189F21-BEF3-431F-8DBC-6EE8E97E43DD}"/>
              </a:ext>
            </a:extLst>
          </p:cNvPr>
          <p:cNvSpPr/>
          <p:nvPr/>
        </p:nvSpPr>
        <p:spPr>
          <a:xfrm>
            <a:off x="368969" y="330652"/>
            <a:ext cx="11598442" cy="317395"/>
          </a:xfrm>
          <a:prstGeom prst="rect">
            <a:avLst/>
          </a:prstGeom>
        </p:spPr>
        <p:txBody>
          <a:bodyPr wrap="square" numCol="1" spcCol="180000">
            <a:spAutoFit/>
          </a:bodyPr>
          <a:lstStyle/>
          <a:p>
            <a:pPr lvl="0" indent="352425">
              <a:lnSpc>
                <a:spcPct val="114000"/>
              </a:lnSpc>
            </a:pPr>
            <a:r>
              <a:rPr lang="pt-BR" sz="14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2.4. Informações adicionais</a:t>
            </a:r>
            <a:endParaRPr lang="en-US" sz="1400" b="1"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92146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6116216" y="1232753"/>
            <a:ext cx="5495731" cy="320664"/>
          </a:xfrm>
        </p:spPr>
        <p:txBody>
          <a:bodyPr>
            <a:noAutofit/>
          </a:bodyPr>
          <a:lstStyle/>
          <a:p>
            <a:pPr algn="ctr"/>
            <a:r>
              <a:rPr lang="pt-BR" sz="1600" dirty="0">
                <a:latin typeface="Arial" panose="020B0604020202020204" pitchFamily="34" charset="0"/>
                <a:ea typeface="Cambria" panose="02040503050406030204" pitchFamily="18" charset="0"/>
                <a:cs typeface="Arial" panose="020B0604020202020204" pitchFamily="34" charset="0"/>
              </a:rPr>
              <a:t>Caixas</a:t>
            </a:r>
            <a:endParaRPr lang="en-US" sz="1600" dirty="0">
              <a:latin typeface="Arial" panose="020B0604020202020204" pitchFamily="34" charset="0"/>
              <a:ea typeface="Cambria" panose="02040503050406030204" pitchFamily="18"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38110" y="1364949"/>
            <a:ext cx="5496892" cy="320664"/>
          </a:xfrm>
        </p:spPr>
        <p:txBody>
          <a:bodyPr>
            <a:noAutofit/>
          </a:bodyPr>
          <a:lstStyle/>
          <a:p>
            <a:pPr algn="ctr"/>
            <a:r>
              <a:rPr lang="en-US" sz="1600" dirty="0">
                <a:latin typeface="Arial" panose="020B0604020202020204" pitchFamily="34" charset="0"/>
                <a:ea typeface="Cambria" panose="02040503050406030204" pitchFamily="18" charset="0"/>
                <a:cs typeface="Arial" panose="020B0604020202020204" pitchFamily="34" charset="0"/>
              </a:rPr>
              <a:t>PRATELEIRAS</a:t>
            </a:r>
          </a:p>
        </p:txBody>
      </p:sp>
      <p:sp>
        <p:nvSpPr>
          <p:cNvPr id="17" name="Rectangle 16">
            <a:extLst>
              <a:ext uri="{FF2B5EF4-FFF2-40B4-BE49-F238E27FC236}">
                <a16:creationId xmlns:a16="http://schemas.microsoft.com/office/drawing/2014/main" id="{A21BF396-2B1C-417D-AB73-D6A9160048B9}"/>
              </a:ext>
            </a:extLst>
          </p:cNvPr>
          <p:cNvSpPr/>
          <p:nvPr/>
        </p:nvSpPr>
        <p:spPr>
          <a:xfrm>
            <a:off x="368969" y="348183"/>
            <a:ext cx="11598442" cy="336631"/>
          </a:xfrm>
          <a:prstGeom prst="rect">
            <a:avLst/>
          </a:prstGeom>
          <a:solidFill>
            <a:schemeClr val="bg1"/>
          </a:solidFill>
        </p:spPr>
        <p:txBody>
          <a:bodyPr wrap="square" numCol="1">
            <a:spAutoFit/>
          </a:bodyPr>
          <a:lstStyle/>
          <a:p>
            <a:pPr lvl="0" indent="352425">
              <a:lnSpc>
                <a:spcPct val="107000"/>
              </a:lnSpc>
              <a:spcBef>
                <a:spcPts val="1200"/>
              </a:spcBef>
              <a:spcAft>
                <a:spcPts val="0"/>
              </a:spcAft>
            </a:pPr>
            <a:r>
              <a:rPr lang="pt-BR" sz="16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3. Registros Fotográficos</a:t>
            </a:r>
            <a:endParaRPr lang="en-US" sz="1600" b="1"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12</a:t>
            </a:fld>
            <a:endParaRPr lang="en-US" sz="120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D819649-4417-46D6-B6C1-9B681ECCCA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pic>
        <p:nvPicPr>
          <p:cNvPr id="4" name="Espaço Reservado para Imagem 3" descr="Uma imagem contendo chão, interior, teto, cozinha&#10;&#10;Descrição gerada automaticamente">
            <a:extLst>
              <a:ext uri="{FF2B5EF4-FFF2-40B4-BE49-F238E27FC236}">
                <a16:creationId xmlns:a16="http://schemas.microsoft.com/office/drawing/2014/main" id="{FB42A2AE-247D-4A59-B0F2-B85C04BB0BE6}"/>
              </a:ext>
            </a:extLst>
          </p:cNvPr>
          <p:cNvPicPr>
            <a:picLocks noGrp="1" noChangeAspect="1"/>
          </p:cNvPicPr>
          <p:nvPr>
            <p:ph type="pic" sz="quarter" idx="17"/>
          </p:nvPr>
        </p:nvPicPr>
        <p:blipFill>
          <a:blip r:embed="rId3"/>
          <a:srcRect l="2229" r="2229"/>
          <a:stretch>
            <a:fillRect/>
          </a:stretch>
        </p:blipFill>
        <p:spPr/>
      </p:pic>
      <p:pic>
        <p:nvPicPr>
          <p:cNvPr id="24" name="Espaço Reservado para Imagem 23">
            <a:extLst>
              <a:ext uri="{FF2B5EF4-FFF2-40B4-BE49-F238E27FC236}">
                <a16:creationId xmlns:a16="http://schemas.microsoft.com/office/drawing/2014/main" id="{E34DF670-0E78-4C0A-8AD1-3C37DD36A9F1}"/>
              </a:ext>
            </a:extLst>
          </p:cNvPr>
          <p:cNvPicPr>
            <a:picLocks noGrp="1" noChangeAspect="1"/>
          </p:cNvPicPr>
          <p:nvPr>
            <p:ph type="pic" sz="quarter" idx="16"/>
          </p:nvPr>
        </p:nvPicPr>
        <p:blipFill>
          <a:blip r:embed="rId4"/>
          <a:srcRect t="20563" b="20563"/>
          <a:stretch>
            <a:fillRect/>
          </a:stretch>
        </p:blipFill>
        <p:spPr/>
      </p:pic>
    </p:spTree>
    <p:extLst>
      <p:ext uri="{BB962C8B-B14F-4D97-AF65-F5344CB8AC3E}">
        <p14:creationId xmlns:p14="http://schemas.microsoft.com/office/powerpoint/2010/main" val="130123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AD0A5C-1411-4F3F-BB25-76D7F657822F}"/>
              </a:ext>
            </a:extLst>
          </p:cNvPr>
          <p:cNvSpPr>
            <a:spLocks noGrp="1"/>
          </p:cNvSpPr>
          <p:nvPr>
            <p:ph type="body" sz="quarter" idx="3"/>
          </p:nvPr>
        </p:nvSpPr>
        <p:spPr>
          <a:xfrm>
            <a:off x="5980922" y="1297741"/>
            <a:ext cx="5495731" cy="320664"/>
          </a:xfrm>
        </p:spPr>
        <p:txBody>
          <a:bodyPr>
            <a:normAutofit/>
          </a:bodyPr>
          <a:lstStyle/>
          <a:p>
            <a:pPr algn="ctr"/>
            <a:r>
              <a:rPr lang="pt-BR" sz="1600" dirty="0">
                <a:latin typeface="Arial" panose="020B0604020202020204" pitchFamily="34" charset="0"/>
                <a:ea typeface="Cambria" panose="02040503050406030204" pitchFamily="18" charset="0"/>
                <a:cs typeface="Arial" panose="020B0604020202020204" pitchFamily="34" charset="0"/>
              </a:rPr>
              <a:t>Frutas</a:t>
            </a:r>
            <a:r>
              <a:rPr lang="en-US" sz="1600" dirty="0">
                <a:latin typeface="Arial" panose="020B0604020202020204" pitchFamily="34" charset="0"/>
                <a:ea typeface="Cambria" panose="02040503050406030204" pitchFamily="18" charset="0"/>
                <a:cs typeface="Arial" panose="020B0604020202020204" pitchFamily="34" charset="0"/>
              </a:rPr>
              <a:t> e legumes</a:t>
            </a:r>
          </a:p>
        </p:txBody>
      </p:sp>
      <p:sp>
        <p:nvSpPr>
          <p:cNvPr id="4" name="Text Placeholder 3">
            <a:extLst>
              <a:ext uri="{FF2B5EF4-FFF2-40B4-BE49-F238E27FC236}">
                <a16:creationId xmlns:a16="http://schemas.microsoft.com/office/drawing/2014/main" id="{BFDEF8F6-3B46-4BC4-89BC-3ECC17130424}"/>
              </a:ext>
            </a:extLst>
          </p:cNvPr>
          <p:cNvSpPr>
            <a:spLocks noGrp="1"/>
          </p:cNvSpPr>
          <p:nvPr>
            <p:ph type="body" sz="quarter" idx="13"/>
          </p:nvPr>
        </p:nvSpPr>
        <p:spPr>
          <a:xfrm>
            <a:off x="484030" y="1298538"/>
            <a:ext cx="5496892" cy="320664"/>
          </a:xfrm>
        </p:spPr>
        <p:txBody>
          <a:bodyPr>
            <a:noAutofit/>
          </a:bodyPr>
          <a:lstStyle/>
          <a:p>
            <a:pPr algn="ctr"/>
            <a:r>
              <a:rPr lang="pt-BR" sz="1600" dirty="0">
                <a:latin typeface="Arial" panose="020B0604020202020204" pitchFamily="34" charset="0"/>
                <a:ea typeface="Cambria" panose="02040503050406030204" pitchFamily="18" charset="0"/>
                <a:cs typeface="Arial" panose="020B0604020202020204" pitchFamily="34" charset="0"/>
              </a:rPr>
              <a:t>açougue</a:t>
            </a:r>
          </a:p>
        </p:txBody>
      </p:sp>
      <p:sp>
        <p:nvSpPr>
          <p:cNvPr id="14" name="Slide Number Placeholder 13">
            <a:extLst>
              <a:ext uri="{FF2B5EF4-FFF2-40B4-BE49-F238E27FC236}">
                <a16:creationId xmlns:a16="http://schemas.microsoft.com/office/drawing/2014/main" id="{CC5D72BE-61A2-4592-B174-1C4572BE21BD}"/>
              </a:ext>
            </a:extLst>
          </p:cNvPr>
          <p:cNvSpPr>
            <a:spLocks noGrp="1"/>
          </p:cNvSpPr>
          <p:nvPr>
            <p:ph type="sldNum" sz="quarter" idx="15"/>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13</a:t>
            </a:fld>
            <a:endParaRPr lang="en-US" sz="12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CBEE514-2699-40E3-97DC-0D5B21C243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sp>
        <p:nvSpPr>
          <p:cNvPr id="16" name="Rectangle 15">
            <a:extLst>
              <a:ext uri="{FF2B5EF4-FFF2-40B4-BE49-F238E27FC236}">
                <a16:creationId xmlns:a16="http://schemas.microsoft.com/office/drawing/2014/main" id="{D0C35AD3-5625-4CE8-B5D2-43A10641F733}"/>
              </a:ext>
            </a:extLst>
          </p:cNvPr>
          <p:cNvSpPr/>
          <p:nvPr/>
        </p:nvSpPr>
        <p:spPr>
          <a:xfrm>
            <a:off x="368969" y="348183"/>
            <a:ext cx="11598442" cy="336631"/>
          </a:xfrm>
          <a:prstGeom prst="rect">
            <a:avLst/>
          </a:prstGeom>
          <a:solidFill>
            <a:schemeClr val="bg1"/>
          </a:solidFill>
        </p:spPr>
        <p:txBody>
          <a:bodyPr wrap="square" numCol="1">
            <a:spAutoFit/>
          </a:bodyPr>
          <a:lstStyle/>
          <a:p>
            <a:pPr lvl="0" indent="352425">
              <a:lnSpc>
                <a:spcPct val="107000"/>
              </a:lnSpc>
              <a:spcBef>
                <a:spcPts val="1200"/>
              </a:spcBef>
              <a:spcAft>
                <a:spcPts val="0"/>
              </a:spcAft>
            </a:pPr>
            <a:r>
              <a:rPr lang="pt-BR" sz="16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4. Registros Fotográficos</a:t>
            </a:r>
            <a:endParaRPr lang="en-US" sz="1600" b="1"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5" name="Espaço Reservado para Imagem 4" descr="Uma imagem contendo chão, teto, interior&#10;&#10;Descrição gerada automaticamente">
            <a:extLst>
              <a:ext uri="{FF2B5EF4-FFF2-40B4-BE49-F238E27FC236}">
                <a16:creationId xmlns:a16="http://schemas.microsoft.com/office/drawing/2014/main" id="{B9722458-E594-4FB4-B02C-3D1E48973700}"/>
              </a:ext>
            </a:extLst>
          </p:cNvPr>
          <p:cNvPicPr>
            <a:picLocks noGrp="1" noChangeAspect="1"/>
          </p:cNvPicPr>
          <p:nvPr>
            <p:ph type="pic" sz="quarter" idx="16"/>
          </p:nvPr>
        </p:nvPicPr>
        <p:blipFill>
          <a:blip r:embed="rId3"/>
          <a:srcRect t="20563" b="20563"/>
          <a:stretch>
            <a:fillRect/>
          </a:stretch>
        </p:blipFill>
        <p:spPr/>
      </p:pic>
      <p:pic>
        <p:nvPicPr>
          <p:cNvPr id="9" name="Espaço Reservado para Imagem 8" descr="Uma imagem contendo chão, interior, parede&#10;&#10;Descrição gerada automaticamente">
            <a:extLst>
              <a:ext uri="{FF2B5EF4-FFF2-40B4-BE49-F238E27FC236}">
                <a16:creationId xmlns:a16="http://schemas.microsoft.com/office/drawing/2014/main" id="{8DE3D9C2-43E3-49FA-9B98-A3F835159348}"/>
              </a:ext>
            </a:extLst>
          </p:cNvPr>
          <p:cNvPicPr>
            <a:picLocks noGrp="1" noChangeAspect="1"/>
          </p:cNvPicPr>
          <p:nvPr>
            <p:ph type="pic" sz="quarter" idx="17"/>
          </p:nvPr>
        </p:nvPicPr>
        <p:blipFill>
          <a:blip r:embed="rId4"/>
          <a:srcRect t="20563" b="20563"/>
          <a:stretch>
            <a:fillRect/>
          </a:stretch>
        </p:blipFill>
        <p:spPr/>
      </p:pic>
    </p:spTree>
    <p:extLst>
      <p:ext uri="{BB962C8B-B14F-4D97-AF65-F5344CB8AC3E}">
        <p14:creationId xmlns:p14="http://schemas.microsoft.com/office/powerpoint/2010/main" val="59963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327" y="2261870"/>
            <a:ext cx="6189345" cy="2334260"/>
          </a:xfrm>
          <a:prstGeom prst="rect">
            <a:avLst/>
          </a:prstGeom>
          <a:noFill/>
          <a:ln>
            <a:noFill/>
          </a:ln>
        </p:spPr>
      </p:pic>
    </p:spTree>
    <p:extLst>
      <p:ext uri="{BB962C8B-B14F-4D97-AF65-F5344CB8AC3E}">
        <p14:creationId xmlns:p14="http://schemas.microsoft.com/office/powerpoint/2010/main" val="295000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FF05DA-62EC-44E6-ACBD-B592C9DA53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sp>
        <p:nvSpPr>
          <p:cNvPr id="15" name="TextBox 14">
            <a:extLst>
              <a:ext uri="{FF2B5EF4-FFF2-40B4-BE49-F238E27FC236}">
                <a16:creationId xmlns:a16="http://schemas.microsoft.com/office/drawing/2014/main" id="{2C8C9A12-5C9F-4724-914D-09736E2065B6}"/>
              </a:ext>
            </a:extLst>
          </p:cNvPr>
          <p:cNvSpPr txBox="1"/>
          <p:nvPr/>
        </p:nvSpPr>
        <p:spPr>
          <a:xfrm>
            <a:off x="1499651" y="1794739"/>
            <a:ext cx="9192698" cy="2872709"/>
          </a:xfrm>
          <a:prstGeom prst="rect">
            <a:avLst/>
          </a:prstGeom>
          <a:noFill/>
        </p:spPr>
        <p:txBody>
          <a:bodyPr wrap="square" rtlCol="0">
            <a:spAutoFit/>
          </a:bodyPr>
          <a:lstStyle/>
          <a:p>
            <a:pPr marL="342900" lvl="0" algn="just" defTabSz="360000">
              <a:lnSpc>
                <a:spcPct val="114000"/>
              </a:lnSpc>
            </a:pPr>
            <a:r>
              <a:rPr lang="pt-BR" sz="1600" b="1" kern="0" dirty="0">
                <a:solidFill>
                  <a:srgbClr val="000000"/>
                </a:solidFill>
                <a:latin typeface="Arial" panose="020B0604020202020204" pitchFamily="34" charset="0"/>
                <a:ea typeface="Cambria" panose="02040503050406030204" pitchFamily="18" charset="0"/>
                <a:cs typeface="Arial" panose="020B0604020202020204" pitchFamily="34" charset="0"/>
              </a:rPr>
              <a:t>ÍNDICE</a:t>
            </a:r>
          </a:p>
          <a:p>
            <a:pPr marL="342900" lvl="0" algn="just" defTabSz="360000">
              <a:lnSpc>
                <a:spcPct val="114000"/>
              </a:lnSpc>
            </a:pPr>
            <a:endParaRPr lang="pt-BR" sz="1400" b="1" kern="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342900" lvl="0" algn="just" defTabSz="360000">
              <a:lnSpc>
                <a:spcPct val="114000"/>
              </a:lnSpc>
            </a:pPr>
            <a:r>
              <a:rPr lang="pt-BR" sz="1400" b="1" kern="0" dirty="0">
                <a:solidFill>
                  <a:srgbClr val="000000"/>
                </a:solidFill>
                <a:latin typeface="Arial" panose="020B0604020202020204" pitchFamily="34" charset="0"/>
                <a:ea typeface="Cambria" panose="02040503050406030204" pitchFamily="18" charset="0"/>
                <a:cs typeface="Arial" panose="020B0604020202020204" pitchFamily="34" charset="0"/>
              </a:rPr>
              <a:t>1. Introdução............................................................................................................................................... 3</a:t>
            </a:r>
            <a:endParaRPr lang="en-US" sz="1400" b="1" kern="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342900" indent="195263" algn="just" defTabSz="360000">
              <a:lnSpc>
                <a:spcPct val="114000"/>
              </a:lnSpc>
            </a:pPr>
            <a:r>
              <a:rPr lang="pt-BR" sz="1400" dirty="0">
                <a:solidFill>
                  <a:srgbClr val="000000"/>
                </a:solidFill>
                <a:latin typeface="Arial" panose="020B0604020202020204" pitchFamily="34" charset="0"/>
                <a:ea typeface="Cambria" panose="02040503050406030204" pitchFamily="18" charset="0"/>
                <a:cs typeface="Arial" panose="020B0604020202020204" pitchFamily="34" charset="0"/>
              </a:rPr>
              <a:t>1.1. Considerações Preliminares.............................................................................................................. 3</a:t>
            </a:r>
          </a:p>
          <a:p>
            <a:pPr marL="342900" indent="195263" algn="just" defTabSz="360000">
              <a:lnSpc>
                <a:spcPct val="114000"/>
              </a:lnSpc>
            </a:pPr>
            <a:r>
              <a:rPr lang="pt-BR" sz="1400" kern="0" dirty="0">
                <a:solidFill>
                  <a:srgbClr val="000000"/>
                </a:solidFill>
                <a:latin typeface="Arial" panose="020B0604020202020204" pitchFamily="34" charset="0"/>
                <a:ea typeface="Cambria" panose="02040503050406030204" pitchFamily="18" charset="0"/>
                <a:cs typeface="Arial" panose="020B0604020202020204" pitchFamily="34" charset="0"/>
              </a:rPr>
              <a:t>1.2. </a:t>
            </a:r>
            <a:r>
              <a:rPr lang="pt-BR" sz="1400" dirty="0">
                <a:solidFill>
                  <a:srgbClr val="000000"/>
                </a:solidFill>
                <a:latin typeface="Arial" panose="020B0604020202020204" pitchFamily="34" charset="0"/>
                <a:ea typeface="Cambria" panose="02040503050406030204" pitchFamily="18" charset="0"/>
                <a:cs typeface="Arial" panose="020B0604020202020204" pitchFamily="34" charset="0"/>
              </a:rPr>
              <a:t>Estágio Processual............................................................................................................................ 4</a:t>
            </a:r>
          </a:p>
          <a:p>
            <a:pPr marL="342900" indent="195263" algn="just" defTabSz="360000">
              <a:lnSpc>
                <a:spcPct val="114000"/>
              </a:lnSpc>
            </a:pPr>
            <a:r>
              <a:rPr lang="pt-BR" sz="1400" kern="0" dirty="0">
                <a:solidFill>
                  <a:srgbClr val="000000"/>
                </a:solidFill>
                <a:latin typeface="Arial" panose="020B0604020202020204" pitchFamily="34" charset="0"/>
                <a:ea typeface="Cambria" panose="02040503050406030204" pitchFamily="18" charset="0"/>
                <a:cs typeface="Arial" panose="020B0604020202020204" pitchFamily="34" charset="0"/>
              </a:rPr>
              <a:t>1.3. Crongrama Processual...................................................................................................................... 5</a:t>
            </a:r>
          </a:p>
          <a:p>
            <a:pPr marL="342900" algn="just" defTabSz="360000">
              <a:lnSpc>
                <a:spcPct val="114000"/>
              </a:lnSpc>
            </a:pPr>
            <a:r>
              <a:rPr lang="pt-BR" sz="1400" b="1" kern="0" dirty="0">
                <a:solidFill>
                  <a:srgbClr val="000000"/>
                </a:solidFill>
                <a:latin typeface="Arial" panose="020B0604020202020204" pitchFamily="34" charset="0"/>
                <a:ea typeface="Cambria" panose="02040503050406030204" pitchFamily="18" charset="0"/>
                <a:cs typeface="Arial" panose="020B0604020202020204" pitchFamily="34" charset="0"/>
              </a:rPr>
              <a:t>2. Informações sobre a Recuperanda.......................................................................................................</a:t>
            </a:r>
            <a:r>
              <a:rPr lang="en-US" sz="1400" b="1" kern="0" dirty="0">
                <a:solidFill>
                  <a:srgbClr val="000000"/>
                </a:solidFill>
                <a:latin typeface="Arial" panose="020B0604020202020204" pitchFamily="34" charset="0"/>
                <a:ea typeface="Cambria" panose="02040503050406030204" pitchFamily="18" charset="0"/>
                <a:cs typeface="Arial" panose="020B0604020202020204" pitchFamily="34" charset="0"/>
              </a:rPr>
              <a:t> 7</a:t>
            </a:r>
          </a:p>
          <a:p>
            <a:pPr marL="342900" indent="195263" algn="just" defTabSz="360000">
              <a:lnSpc>
                <a:spcPct val="114000"/>
              </a:lnSpc>
            </a:pPr>
            <a:r>
              <a:rPr lang="pt-BR" sz="1400" kern="0" dirty="0">
                <a:solidFill>
                  <a:srgbClr val="000000"/>
                </a:solidFill>
                <a:latin typeface="Arial" panose="020B0604020202020204" pitchFamily="34" charset="0"/>
                <a:ea typeface="Cambria" panose="02040503050406030204" pitchFamily="18" charset="0"/>
                <a:cs typeface="Arial" panose="020B0604020202020204" pitchFamily="34" charset="0"/>
              </a:rPr>
              <a:t>2.1. Visita à sede da Recuperanda...........................................................................................................</a:t>
            </a:r>
            <a:r>
              <a:rPr lang="en-US" sz="1400" dirty="0">
                <a:solidFill>
                  <a:srgbClr val="000000"/>
                </a:solidFill>
                <a:latin typeface="Arial" panose="020B0604020202020204" pitchFamily="34" charset="0"/>
                <a:ea typeface="Cambria" panose="02040503050406030204" pitchFamily="18" charset="0"/>
                <a:cs typeface="Arial" panose="020B0604020202020204" pitchFamily="34" charset="0"/>
              </a:rPr>
              <a:t> 7</a:t>
            </a:r>
          </a:p>
          <a:p>
            <a:pPr marL="342900" indent="195263" algn="just" defTabSz="360000">
              <a:lnSpc>
                <a:spcPct val="114000"/>
              </a:lnSpc>
            </a:pPr>
            <a:r>
              <a:rPr lang="pt-BR" sz="1400" kern="0" dirty="0">
                <a:solidFill>
                  <a:srgbClr val="000000"/>
                </a:solidFill>
                <a:latin typeface="Arial" panose="020B0604020202020204" pitchFamily="34" charset="0"/>
                <a:ea typeface="Cambria" panose="02040503050406030204" pitchFamily="18" charset="0"/>
                <a:cs typeface="Arial" panose="020B0604020202020204" pitchFamily="34" charset="0"/>
              </a:rPr>
              <a:t>2.2. Análise econômico-financeira............................................................................................................</a:t>
            </a:r>
            <a:r>
              <a:rPr lang="en-US" sz="1400" dirty="0">
                <a:solidFill>
                  <a:srgbClr val="000000"/>
                </a:solidFill>
                <a:latin typeface="Arial" panose="020B0604020202020204" pitchFamily="34" charset="0"/>
                <a:ea typeface="Cambria" panose="02040503050406030204" pitchFamily="18" charset="0"/>
                <a:cs typeface="Arial" panose="020B0604020202020204" pitchFamily="34" charset="0"/>
              </a:rPr>
              <a:t> 8</a:t>
            </a:r>
          </a:p>
          <a:p>
            <a:pPr marL="342900" algn="just" defTabSz="360000">
              <a:lnSpc>
                <a:spcPct val="114000"/>
              </a:lnSpc>
            </a:pPr>
            <a:r>
              <a:rPr lang="pt-BR" sz="1400" b="1" kern="0" dirty="0">
                <a:solidFill>
                  <a:srgbClr val="000000"/>
                </a:solidFill>
                <a:latin typeface="Arial" panose="020B0604020202020204" pitchFamily="34" charset="0"/>
                <a:ea typeface="Cambria" panose="02040503050406030204" pitchFamily="18" charset="0"/>
                <a:cs typeface="Arial" panose="020B0604020202020204" pitchFamily="34" charset="0"/>
              </a:rPr>
              <a:t>3. Registros Fotográficos.......................................................................................................................... 12</a:t>
            </a:r>
          </a:p>
          <a:p>
            <a:pPr marL="342900" algn="just" defTabSz="360000">
              <a:lnSpc>
                <a:spcPct val="114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05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0B13F-3EB0-48E8-82E5-4FAF0222232E}"/>
              </a:ext>
            </a:extLst>
          </p:cNvPr>
          <p:cNvSpPr/>
          <p:nvPr/>
        </p:nvSpPr>
        <p:spPr>
          <a:xfrm>
            <a:off x="368968" y="330651"/>
            <a:ext cx="11448000" cy="6120000"/>
          </a:xfrm>
          <a:prstGeom prst="rect">
            <a:avLst/>
          </a:prstGeom>
        </p:spPr>
        <p:txBody>
          <a:bodyPr wrap="square" numCol="2" spcCol="360000">
            <a:spAutoFit/>
          </a:bodyPr>
          <a:lstStyle/>
          <a:p>
            <a:pPr marL="342900" lvl="0" indent="360000" defTabSz="360000">
              <a:lnSpc>
                <a:spcPct val="114000"/>
              </a:lnSpc>
              <a:spcAft>
                <a:spcPts val="0"/>
              </a:spcAft>
              <a:buFont typeface="+mj-lt"/>
              <a:buAutoNum type="arabicPeriod"/>
            </a:pPr>
            <a:r>
              <a:rPr lang="pt-BR" sz="1600" b="1" kern="0" dirty="0">
                <a:solidFill>
                  <a:schemeClr val="accent5"/>
                </a:solidFill>
                <a:latin typeface="Arial" panose="020B0604020202020204" pitchFamily="34" charset="0"/>
                <a:ea typeface="Cambria" panose="02040503050406030204" pitchFamily="18" charset="0"/>
                <a:cs typeface="Arial" panose="020B0604020202020204" pitchFamily="34" charset="0"/>
              </a:rPr>
              <a:t>Introdução</a:t>
            </a:r>
            <a:endParaRPr lang="en-US" sz="1600" b="1" kern="0"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100" dirty="0">
                <a:solidFill>
                  <a:schemeClr val="accent5"/>
                </a:solidFill>
                <a:latin typeface="Arial" panose="020B0604020202020204" pitchFamily="34" charset="0"/>
                <a:ea typeface="Cambria" panose="02040503050406030204" pitchFamily="18" charset="0"/>
                <a:cs typeface="Arial" panose="020B0604020202020204" pitchFamily="34" charset="0"/>
              </a:rPr>
              <a:t> </a:t>
            </a:r>
            <a:endParaRPr lang="en-US" sz="1200"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400" b="1" dirty="0">
                <a:solidFill>
                  <a:schemeClr val="accent5"/>
                </a:solidFill>
                <a:latin typeface="Arial" panose="020B0604020202020204" pitchFamily="34" charset="0"/>
                <a:ea typeface="Cambria" panose="02040503050406030204" pitchFamily="18" charset="0"/>
                <a:cs typeface="Arial" panose="020B0604020202020204" pitchFamily="34" charset="0"/>
              </a:rPr>
              <a:t>1.1. Considerações Preliminares</a:t>
            </a:r>
            <a:endParaRPr lang="en-US" sz="1400" b="1"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200" b="1"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US" sz="11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Primeiramente, cumpre referir as premissas nas quais foram baseadas nosso trabalho bem como destacar alguns pontos que julgamos pertinentes para uma melhor compreensão do trabalho desenvolvido.</a:t>
            </a:r>
          </a:p>
          <a:p>
            <a:pPr marL="176213" indent="360000" algn="just" defTabSz="360000">
              <a:lnSpc>
                <a:spcPct val="114000"/>
              </a:lnSpc>
              <a:spcAft>
                <a:spcPts val="0"/>
              </a:spcAft>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Para chegarmos às conclusões apresentadas no presente relatório, entre outros aspectos: (i) tomamos como boas e válidas as informações contidas nas demonstrações contábeis da SUPERMERCADO NITERÓI LTDA. fornecidas por seus administradores e; (ii) conduzimos discussões com membros integrantes da administração da SUPERMERCADO NITERÓI LTDA. sobre os negócios e as operações da referida sociedade.</a:t>
            </a:r>
          </a:p>
          <a:p>
            <a:pPr marL="176213" indent="360000" algn="just" defTabSz="360000">
              <a:lnSpc>
                <a:spcPct val="114000"/>
              </a:lnSpc>
              <a:spcAft>
                <a:spcPts val="0"/>
              </a:spcAft>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Nenhum dos profissionais que participaram em algum momento da elaboração deste relatório têm qualquer interesse financeiro na Sociedade ou qualquer relação com quaisquer das partes envolvidas, o que caracteriza nossa independência em relação ao presente trabalho. </a:t>
            </a:r>
          </a:p>
          <a:p>
            <a:pPr marL="176213" indent="360000" algn="just" defTabSz="360000">
              <a:lnSpc>
                <a:spcPct val="114000"/>
              </a:lnSpc>
              <a:spcAft>
                <a:spcPts val="0"/>
              </a:spcAft>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A administração da SUPERMERCADO NITERÓI LTDA. e seus sócios não impuseram qualquer restrição a: (i) obter todas as informações solicitadas para produzir este Relatório e chegar às conclusões aqui contidas; e (ii) chegar de forma independente às conclusões contidas.</a:t>
            </a:r>
          </a:p>
          <a:p>
            <a:pPr marL="176213" indent="360000" algn="just" defTabSz="360000">
              <a:lnSpc>
                <a:spcPct val="114000"/>
              </a:lnSpc>
              <a:spcAft>
                <a:spcPts val="0"/>
              </a:spcAft>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Este relatório e as opiniões aqui contidas tem a finalidade de informar a todos os interessados no presente processo, observando o fato de que qualquer usuário deste relatório deve estar ciente das condições que nortearam este trabalho.</a:t>
            </a:r>
          </a:p>
          <a:p>
            <a:pPr marL="176213" indent="360000" algn="just" defTabSz="360000">
              <a:lnSpc>
                <a:spcPct val="114000"/>
              </a:lnSpc>
              <a:spcAft>
                <a:spcPts val="0"/>
              </a:spcAft>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Exceto quando expressamente mencionado, os valores indicados neste relatório estão expressos em R$ (Reais).</a:t>
            </a:r>
          </a:p>
        </p:txBody>
      </p:sp>
      <p:pic>
        <p:nvPicPr>
          <p:cNvPr id="3" name="Picture 2">
            <a:extLst>
              <a:ext uri="{FF2B5EF4-FFF2-40B4-BE49-F238E27FC236}">
                <a16:creationId xmlns:a16="http://schemas.microsoft.com/office/drawing/2014/main" id="{96568310-8571-4F86-888C-9FBA4F7BA7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sp>
        <p:nvSpPr>
          <p:cNvPr id="4" name="Slide Number Placeholder 3">
            <a:extLst>
              <a:ext uri="{FF2B5EF4-FFF2-40B4-BE49-F238E27FC236}">
                <a16:creationId xmlns:a16="http://schemas.microsoft.com/office/drawing/2014/main" id="{E2F2890C-D483-483B-88C7-7BC0CB2591D4}"/>
              </a:ext>
            </a:extLst>
          </p:cNvPr>
          <p:cNvSpPr>
            <a:spLocks noGrp="1"/>
          </p:cNvSpPr>
          <p:nvPr>
            <p:ph type="sldNum" sz="quarter" idx="10"/>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77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0ED28-CDB3-4DD3-A463-1081668D3243}"/>
              </a:ext>
            </a:extLst>
          </p:cNvPr>
          <p:cNvSpPr>
            <a:spLocks noGrp="1"/>
          </p:cNvSpPr>
          <p:nvPr>
            <p:ph type="sldNum" sz="quarter" idx="10"/>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4</a:t>
            </a:fld>
            <a:endParaRPr lang="en-US" sz="12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C0AE565-18A9-46C5-9892-52DF0F136A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sp>
        <p:nvSpPr>
          <p:cNvPr id="8" name="Rectangle 4">
            <a:extLst>
              <a:ext uri="{FF2B5EF4-FFF2-40B4-BE49-F238E27FC236}">
                <a16:creationId xmlns:a16="http://schemas.microsoft.com/office/drawing/2014/main" id="{86364AD6-B9D7-42AA-B735-856F5B72EA2B}"/>
              </a:ext>
            </a:extLst>
          </p:cNvPr>
          <p:cNvSpPr/>
          <p:nvPr/>
        </p:nvSpPr>
        <p:spPr>
          <a:xfrm>
            <a:off x="368969" y="330650"/>
            <a:ext cx="11448000" cy="4778231"/>
          </a:xfrm>
          <a:prstGeom prst="rect">
            <a:avLst/>
          </a:prstGeom>
        </p:spPr>
        <p:txBody>
          <a:bodyPr wrap="square" numCol="2" spcCol="360000">
            <a:spAutoFit/>
          </a:bodyPr>
          <a:lstStyle/>
          <a:p>
            <a:pPr marL="342900" lvl="0" defTabSz="360000">
              <a:lnSpc>
                <a:spcPct val="114000"/>
              </a:lnSpc>
              <a:spcAft>
                <a:spcPts val="0"/>
              </a:spcAft>
            </a:pPr>
            <a:r>
              <a:rPr lang="pt-BR" sz="1400" b="1" kern="0" dirty="0">
                <a:solidFill>
                  <a:schemeClr val="accent5"/>
                </a:solidFill>
                <a:latin typeface="Arial" panose="020B0604020202020204" pitchFamily="34" charset="0"/>
                <a:ea typeface="Cambria" panose="02040503050406030204" pitchFamily="18" charset="0"/>
                <a:cs typeface="Arial" panose="020B0604020202020204" pitchFamily="34" charset="0"/>
              </a:rPr>
              <a:t>1.2. Estágio Processual</a:t>
            </a:r>
            <a:endParaRPr lang="en-US" sz="1400" b="1" kern="0"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100" dirty="0">
                <a:solidFill>
                  <a:schemeClr val="tx2"/>
                </a:solidFill>
                <a:latin typeface="Arial" panose="020B0604020202020204" pitchFamily="34" charset="0"/>
                <a:ea typeface="Cambria" panose="02040503050406030204" pitchFamily="18" charset="0"/>
                <a:cs typeface="Arial" panose="020B0604020202020204" pitchFamily="34" charset="0"/>
              </a:rPr>
              <a:t> </a:t>
            </a:r>
            <a:endParaRPr lang="en-US" sz="1100" dirty="0">
              <a:solidFill>
                <a:schemeClr val="tx2"/>
              </a:solidFill>
              <a:latin typeface="Arial" panose="020B0604020202020204" pitchFamily="34" charset="0"/>
              <a:ea typeface="Cambria" panose="02040503050406030204" pitchFamily="18" charset="0"/>
              <a:cs typeface="Arial" panose="020B0604020202020204" pitchFamily="34" charset="0"/>
            </a:endParaRPr>
          </a:p>
          <a:p>
            <a:pPr algn="just"/>
            <a:r>
              <a:rPr lang="pt-BR" sz="1200" dirty="0">
                <a:solidFill>
                  <a:schemeClr val="tx2"/>
                </a:solidFill>
                <a:latin typeface="Arial" panose="020B0604020202020204" pitchFamily="34" charset="0"/>
                <a:cs typeface="Arial" panose="020B0604020202020204" pitchFamily="34" charset="0"/>
              </a:rPr>
              <a:t>	Trata-se de Recuperação Judicial requerida em 02/06/2017 e deferida em 14/08/2017. </a:t>
            </a:r>
          </a:p>
          <a:p>
            <a:pPr algn="just"/>
            <a:r>
              <a:rPr lang="pt-BR" sz="1200" dirty="0">
                <a:solidFill>
                  <a:schemeClr val="tx2"/>
                </a:solidFill>
                <a:latin typeface="Arial" panose="020B0604020202020204" pitchFamily="34" charset="0"/>
                <a:cs typeface="Arial" panose="020B0604020202020204" pitchFamily="34" charset="0"/>
              </a:rPr>
              <a:t> </a:t>
            </a:r>
          </a:p>
          <a:p>
            <a:pPr algn="just"/>
            <a:r>
              <a:rPr lang="pt-BR" sz="1200" dirty="0">
                <a:solidFill>
                  <a:schemeClr val="tx2"/>
                </a:solidFill>
                <a:latin typeface="Arial" panose="020B0604020202020204" pitchFamily="34" charset="0"/>
                <a:cs typeface="Arial" panose="020B0604020202020204" pitchFamily="34" charset="0"/>
              </a:rPr>
              <a:t>	O  edital do art. 52, § 1º, da LRF, foi publicado em 30/08/2017. Finda a fase administrativa ou extrajudicial de verificação de créditos, a Administração Judicial apresentou a relação de credores do art. 7º, § 2º, da Lei nº 11.101/2005. Em paralelo, a Recuperanda apresentou o seu plano de recuperação. </a:t>
            </a:r>
          </a:p>
          <a:p>
            <a:pPr algn="just"/>
            <a:r>
              <a:rPr lang="pt-BR" sz="1200" dirty="0">
                <a:solidFill>
                  <a:schemeClr val="tx2"/>
                </a:solidFill>
                <a:latin typeface="Arial" panose="020B0604020202020204" pitchFamily="34" charset="0"/>
                <a:cs typeface="Arial" panose="020B0604020202020204" pitchFamily="34" charset="0"/>
              </a:rPr>
              <a:t> </a:t>
            </a:r>
          </a:p>
          <a:p>
            <a:pPr algn="just"/>
            <a:r>
              <a:rPr lang="pt-BR" sz="1200" dirty="0">
                <a:solidFill>
                  <a:schemeClr val="tx2"/>
                </a:solidFill>
                <a:latin typeface="Arial" panose="020B0604020202020204" pitchFamily="34" charset="0"/>
                <a:cs typeface="Arial" panose="020B0604020202020204" pitchFamily="34" charset="0"/>
              </a:rPr>
              <a:t>	Posteriormente, em 01/09/2018, foi publicado o edital conjunto contendo a relação de credores do art. 7º, § 2º, e o aviso de recebimento do plano previsto no art. 53, parágrafo único, da LRF. </a:t>
            </a:r>
          </a:p>
          <a:p>
            <a:pPr algn="just"/>
            <a:r>
              <a:rPr lang="pt-BR" sz="1200" dirty="0">
                <a:solidFill>
                  <a:schemeClr val="tx2"/>
                </a:solidFill>
                <a:latin typeface="Arial" panose="020B0604020202020204" pitchFamily="34" charset="0"/>
                <a:cs typeface="Arial" panose="020B0604020202020204" pitchFamily="34" charset="0"/>
              </a:rPr>
              <a:t> </a:t>
            </a:r>
          </a:p>
          <a:p>
            <a:pPr algn="just"/>
            <a:r>
              <a:rPr lang="pt-BR" sz="1200" dirty="0">
                <a:solidFill>
                  <a:schemeClr val="tx2"/>
                </a:solidFill>
                <a:latin typeface="Arial" panose="020B0604020202020204" pitchFamily="34" charset="0"/>
                <a:cs typeface="Arial" panose="020B0604020202020204" pitchFamily="34" charset="0"/>
              </a:rPr>
              <a:t>	No trintídio a que alude o art. 55, da Lei 11.101/2005, aportaram aos autos duas objeções, ensejando a convocação da assembleia-geral de credores, a qual foi deferida para os dias 11/12/2018 e 18/12/2018, às 14 horas, na ACISA, em Passo Fundo.</a:t>
            </a:r>
          </a:p>
          <a:p>
            <a:pPr algn="just"/>
            <a:r>
              <a:rPr lang="pt-BR" sz="1200" dirty="0">
                <a:solidFill>
                  <a:schemeClr val="tx2"/>
                </a:solidFill>
                <a:latin typeface="Arial" panose="020B0604020202020204" pitchFamily="34" charset="0"/>
                <a:cs typeface="Arial" panose="020B0604020202020204" pitchFamily="34" charset="0"/>
              </a:rPr>
              <a:t> </a:t>
            </a:r>
          </a:p>
          <a:p>
            <a:pPr algn="just"/>
            <a:r>
              <a:rPr lang="pt-BR" sz="1200" dirty="0">
                <a:solidFill>
                  <a:schemeClr val="tx2"/>
                </a:solidFill>
                <a:latin typeface="Arial" panose="020B0604020202020204" pitchFamily="34" charset="0"/>
                <a:cs typeface="Arial" panose="020B0604020202020204" pitchFamily="34" charset="0"/>
              </a:rPr>
              <a:t>	Instalada a assembleia em 18/12/2018, os foram suspensos até o dia 18/02/2019, com a deliberação pela aprovação do plano de recuperação. </a:t>
            </a:r>
          </a:p>
          <a:p>
            <a:pPr algn="just"/>
            <a:r>
              <a:rPr lang="pt-BR" sz="1200" dirty="0">
                <a:solidFill>
                  <a:schemeClr val="tx2"/>
                </a:solidFill>
                <a:latin typeface="Arial" panose="020B0604020202020204" pitchFamily="34" charset="0"/>
                <a:cs typeface="Arial" panose="020B0604020202020204" pitchFamily="34" charset="0"/>
              </a:rPr>
              <a:t> </a:t>
            </a:r>
          </a:p>
          <a:p>
            <a:pPr algn="just"/>
            <a:r>
              <a:rPr lang="pt-BR" sz="1200" dirty="0">
                <a:solidFill>
                  <a:schemeClr val="tx2"/>
                </a:solidFill>
                <a:latin typeface="Arial" panose="020B0604020202020204" pitchFamily="34" charset="0"/>
                <a:cs typeface="Arial" panose="020B0604020202020204" pitchFamily="34" charset="0"/>
              </a:rPr>
              <a:t>	Aguarda-se, agora, pela deliberação quanto à concessão da Recuperação Judicial e homologação do plano submetido à assembleia. </a:t>
            </a:r>
          </a:p>
          <a:p>
            <a:pPr algn="just"/>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algn="just"/>
            <a:r>
              <a:rPr lang="pt-BR" sz="1200" i="1" dirty="0">
                <a:solidFill>
                  <a:schemeClr val="tx2"/>
                </a:solidFill>
                <a:latin typeface="Arial" panose="020B0604020202020204" pitchFamily="34" charset="0"/>
                <a:cs typeface="Arial" panose="020B0604020202020204" pitchFamily="34" charset="0"/>
              </a:rPr>
              <a:t>	§ 2</a:t>
            </a:r>
            <a:r>
              <a:rPr lang="pt-BR" sz="1200" i="1" u="sng" baseline="30000" dirty="0">
                <a:solidFill>
                  <a:schemeClr val="tx2"/>
                </a:solidFill>
                <a:latin typeface="Arial" panose="020B0604020202020204" pitchFamily="34" charset="0"/>
                <a:cs typeface="Arial" panose="020B0604020202020204" pitchFamily="34" charset="0"/>
              </a:rPr>
              <a:t>o</a:t>
            </a:r>
            <a:r>
              <a:rPr lang="pt-BR" sz="1200" i="1" dirty="0">
                <a:solidFill>
                  <a:schemeClr val="tx2"/>
                </a:solidFill>
                <a:latin typeface="Arial" panose="020B0604020202020204" pitchFamily="34" charset="0"/>
                <a:cs typeface="Arial" panose="020B0604020202020204" pitchFamily="34" charset="0"/>
              </a:rPr>
              <a:t> O administrador judicial, com base nas informações e documentos colhidos na forma do caput</a:t>
            </a:r>
            <a:r>
              <a:rPr lang="pt-BR" sz="1200" b="1" i="1" dirty="0">
                <a:solidFill>
                  <a:schemeClr val="tx2"/>
                </a:solidFill>
                <a:latin typeface="Arial" panose="020B0604020202020204" pitchFamily="34" charset="0"/>
                <a:cs typeface="Arial" panose="020B0604020202020204" pitchFamily="34" charset="0"/>
              </a:rPr>
              <a:t> </a:t>
            </a:r>
            <a:r>
              <a:rPr lang="pt-BR" sz="1200" i="1" dirty="0">
                <a:solidFill>
                  <a:schemeClr val="tx2"/>
                </a:solidFill>
                <a:latin typeface="Arial" panose="020B0604020202020204" pitchFamily="34" charset="0"/>
                <a:cs typeface="Arial" panose="020B0604020202020204" pitchFamily="34" charset="0"/>
              </a:rPr>
              <a:t>e do § 1</a:t>
            </a:r>
            <a:r>
              <a:rPr lang="pt-BR" sz="1200" i="1" u="sng" baseline="30000" dirty="0">
                <a:solidFill>
                  <a:schemeClr val="tx2"/>
                </a:solidFill>
                <a:latin typeface="Arial" panose="020B0604020202020204" pitchFamily="34" charset="0"/>
                <a:cs typeface="Arial" panose="020B0604020202020204" pitchFamily="34" charset="0"/>
              </a:rPr>
              <a:t>o</a:t>
            </a:r>
            <a:r>
              <a:rPr lang="pt-BR" sz="1200" i="1" dirty="0">
                <a:solidFill>
                  <a:schemeClr val="tx2"/>
                </a:solidFill>
                <a:latin typeface="Arial" panose="020B0604020202020204" pitchFamily="34" charset="0"/>
                <a:cs typeface="Arial" panose="020B0604020202020204" pitchFamily="34" charset="0"/>
              </a:rPr>
              <a:t> deste artigo, fará publicar edital contendo a relação de credores no prazo de 45 (quarenta e cinco) dias, contado do fim do prazo do § 1</a:t>
            </a:r>
            <a:r>
              <a:rPr lang="pt-BR" sz="1200" i="1" u="sng" baseline="30000" dirty="0">
                <a:solidFill>
                  <a:schemeClr val="tx2"/>
                </a:solidFill>
                <a:latin typeface="Arial" panose="020B0604020202020204" pitchFamily="34" charset="0"/>
                <a:cs typeface="Arial" panose="020B0604020202020204" pitchFamily="34" charset="0"/>
              </a:rPr>
              <a:t>o</a:t>
            </a:r>
            <a:r>
              <a:rPr lang="pt-BR" sz="1200" i="1" dirty="0">
                <a:solidFill>
                  <a:schemeClr val="tx2"/>
                </a:solidFill>
                <a:latin typeface="Arial" panose="020B0604020202020204" pitchFamily="34" charset="0"/>
                <a:cs typeface="Arial" panose="020B0604020202020204" pitchFamily="34" charset="0"/>
              </a:rPr>
              <a:t> deste artigo, devendo indicar o local, o horário e o prazo comum em que as pessoas indicadas no art. 8</a:t>
            </a:r>
            <a:r>
              <a:rPr lang="pt-BR" sz="1200" i="1" u="sng" baseline="30000" dirty="0">
                <a:solidFill>
                  <a:schemeClr val="tx2"/>
                </a:solidFill>
                <a:latin typeface="Arial" panose="020B0604020202020204" pitchFamily="34" charset="0"/>
                <a:cs typeface="Arial" panose="020B0604020202020204" pitchFamily="34" charset="0"/>
              </a:rPr>
              <a:t>o</a:t>
            </a:r>
            <a:r>
              <a:rPr lang="pt-BR" sz="1200" i="1" dirty="0">
                <a:solidFill>
                  <a:schemeClr val="tx2"/>
                </a:solidFill>
                <a:latin typeface="Arial" panose="020B0604020202020204" pitchFamily="34" charset="0"/>
                <a:cs typeface="Arial" panose="020B0604020202020204" pitchFamily="34" charset="0"/>
              </a:rPr>
              <a:t> desta Lei terão acesso aos documentos que fundamentaram a elaboração dessa relação.</a:t>
            </a:r>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algn="just"/>
            <a:r>
              <a:rPr lang="pt-BR" sz="1200" dirty="0">
                <a:solidFill>
                  <a:schemeClr val="tx2"/>
                </a:solidFill>
                <a:latin typeface="Arial" panose="020B0604020202020204" pitchFamily="34" charset="0"/>
                <a:cs typeface="Arial" panose="020B0604020202020204" pitchFamily="34" charset="0"/>
              </a:rPr>
              <a:t> 	</a:t>
            </a:r>
            <a:r>
              <a:rPr lang="pt-BR" sz="1200" i="1" dirty="0">
                <a:solidFill>
                  <a:schemeClr val="tx2"/>
                </a:solidFill>
                <a:latin typeface="Arial" panose="020B0604020202020204" pitchFamily="34" charset="0"/>
                <a:cs typeface="Arial" panose="020B0604020202020204" pitchFamily="34" charset="0"/>
              </a:rPr>
              <a:t>Parágrafo único. O juiz ordenará a publicação de edital contendo aviso aos credores sobre o recebimento do plano de recuperação e fixando o prazo para a manifestação de eventuais objeções, observado o art. 55 desta Lei.</a:t>
            </a:r>
            <a:endParaRPr lang="pt-BR" sz="1200" dirty="0">
              <a:solidFill>
                <a:schemeClr val="tx2"/>
              </a:solidFill>
              <a:latin typeface="Arial" panose="020B0604020202020204" pitchFamily="34" charset="0"/>
              <a:cs typeface="Arial" panose="020B0604020202020204" pitchFamily="34" charset="0"/>
            </a:endParaRPr>
          </a:p>
          <a:p>
            <a:pPr marL="176213" indent="360000" algn="just" defTabSz="360000">
              <a:lnSpc>
                <a:spcPct val="114000"/>
              </a:lnSpc>
              <a:spcAft>
                <a:spcPts val="0"/>
              </a:spcAft>
            </a:pPr>
            <a:endParaRPr lang="pt-BR" sz="1200" dirty="0">
              <a:solidFill>
                <a:srgbClr val="000000"/>
              </a:solidFill>
              <a:highlight>
                <a:srgbClr val="FFFF00"/>
              </a:highlight>
              <a:latin typeface="Arial" panose="020B0604020202020204" pitchFamily="34" charset="0"/>
              <a:ea typeface="Cambria" panose="02040503050406030204" pitchFamily="18" charset="0"/>
              <a:cs typeface="Arial" panose="020B0604020202020204" pitchFamily="34" charset="0"/>
            </a:endParaRPr>
          </a:p>
          <a:p>
            <a:pPr marL="176213" indent="360000" algn="just" defTabSz="360000">
              <a:lnSpc>
                <a:spcPct val="114000"/>
              </a:lnSpc>
              <a:spcAft>
                <a:spcPts val="0"/>
              </a:spcAft>
            </a:pPr>
            <a:r>
              <a:rPr lang="pt-BR" sz="1200" dirty="0">
                <a:solidFill>
                  <a:srgbClr val="000000"/>
                </a:solidFill>
                <a:highlight>
                  <a:srgbClr val="FFFF00"/>
                </a:highlight>
                <a:latin typeface="Arial" panose="020B0604020202020204" pitchFamily="34" charset="0"/>
                <a:ea typeface="Cambria" panose="02040503050406030204" pitchFamily="18" charset="0"/>
                <a:cs typeface="Arial" panose="020B0604020202020204" pitchFamily="34" charset="0"/>
              </a:rPr>
              <a:t>É como se encontra o processo.</a:t>
            </a:r>
          </a:p>
          <a:p>
            <a:pPr algn="just"/>
            <a:endParaRPr lang="pt-BR"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15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90F03-DB57-41F4-A9B8-08C2AF8B3669}"/>
              </a:ext>
            </a:extLst>
          </p:cNvPr>
          <p:cNvSpPr>
            <a:spLocks noGrp="1"/>
          </p:cNvSpPr>
          <p:nvPr>
            <p:ph type="sldNum" sz="quarter" idx="10"/>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5</a:t>
            </a:fld>
            <a:endParaRPr lang="en-US" sz="120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9EF5ED83-453C-416A-9933-4DCD89BD6B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cxnSp>
        <p:nvCxnSpPr>
          <p:cNvPr id="6" name="Straight Connector 36">
            <a:extLst>
              <a:ext uri="{FF2B5EF4-FFF2-40B4-BE49-F238E27FC236}">
                <a16:creationId xmlns:a16="http://schemas.microsoft.com/office/drawing/2014/main" id="{98259B35-487E-4FC0-8C85-00CFC3BECB9A}"/>
              </a:ext>
            </a:extLst>
          </p:cNvPr>
          <p:cNvCxnSpPr>
            <a:cxnSpLocks/>
          </p:cNvCxnSpPr>
          <p:nvPr/>
        </p:nvCxnSpPr>
        <p:spPr>
          <a:xfrm flipV="1">
            <a:off x="1519881" y="1938240"/>
            <a:ext cx="11363"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AE06D13-82CD-431B-AC77-12F9484E1F10}"/>
              </a:ext>
            </a:extLst>
          </p:cNvPr>
          <p:cNvSpPr txBox="1"/>
          <p:nvPr/>
        </p:nvSpPr>
        <p:spPr>
          <a:xfrm>
            <a:off x="1562714" y="1893952"/>
            <a:ext cx="1247485"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Ajuizamento</a:t>
            </a: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 (art. 51 LRF)</a:t>
            </a:r>
            <a:endParaRPr lang="ko-KR" altLang="en-US" sz="1200" b="1" dirty="0">
              <a:solidFill>
                <a:srgbClr val="002060"/>
              </a:solidFill>
              <a:latin typeface="Arial" panose="020B0604020202020204" pitchFamily="34" charset="0"/>
              <a:cs typeface="Arial" panose="020B0604020202020204" pitchFamily="34" charset="0"/>
            </a:endParaRPr>
          </a:p>
        </p:txBody>
      </p:sp>
      <p:cxnSp>
        <p:nvCxnSpPr>
          <p:cNvPr id="8" name="Straight Connector 42">
            <a:extLst>
              <a:ext uri="{FF2B5EF4-FFF2-40B4-BE49-F238E27FC236}">
                <a16:creationId xmlns:a16="http://schemas.microsoft.com/office/drawing/2014/main" id="{81CD33A3-DAD2-4D23-8C80-D53B8FCB871E}"/>
              </a:ext>
            </a:extLst>
          </p:cNvPr>
          <p:cNvCxnSpPr/>
          <p:nvPr/>
        </p:nvCxnSpPr>
        <p:spPr>
          <a:xfrm flipV="1">
            <a:off x="3379003" y="1917192"/>
            <a:ext cx="0"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3C1CB3-E0D2-4C78-ACE2-329BB50DF2D1}"/>
              </a:ext>
            </a:extLst>
          </p:cNvPr>
          <p:cNvSpPr txBox="1"/>
          <p:nvPr/>
        </p:nvSpPr>
        <p:spPr>
          <a:xfrm>
            <a:off x="3409679" y="1935227"/>
            <a:ext cx="1175036"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1º edital (art. 52, §1º LRF)</a:t>
            </a:r>
          </a:p>
        </p:txBody>
      </p:sp>
      <p:cxnSp>
        <p:nvCxnSpPr>
          <p:cNvPr id="10" name="Straight Connector 46">
            <a:extLst>
              <a:ext uri="{FF2B5EF4-FFF2-40B4-BE49-F238E27FC236}">
                <a16:creationId xmlns:a16="http://schemas.microsoft.com/office/drawing/2014/main" id="{37148245-CAFE-4428-BBBA-A8835B54926A}"/>
              </a:ext>
            </a:extLst>
          </p:cNvPr>
          <p:cNvCxnSpPr/>
          <p:nvPr/>
        </p:nvCxnSpPr>
        <p:spPr>
          <a:xfrm flipH="1" flipV="1">
            <a:off x="5238955" y="1923213"/>
            <a:ext cx="162"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3AB07B-CF14-4F06-B1FA-6AB041C87DA4}"/>
              </a:ext>
            </a:extLst>
          </p:cNvPr>
          <p:cNvSpPr txBox="1"/>
          <p:nvPr/>
        </p:nvSpPr>
        <p:spPr>
          <a:xfrm>
            <a:off x="5303339" y="1935227"/>
            <a:ext cx="1563554"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2º edital (art. 7º, §2º LRF)</a:t>
            </a:r>
          </a:p>
        </p:txBody>
      </p:sp>
      <p:cxnSp>
        <p:nvCxnSpPr>
          <p:cNvPr id="12" name="Straight Connector 52">
            <a:extLst>
              <a:ext uri="{FF2B5EF4-FFF2-40B4-BE49-F238E27FC236}">
                <a16:creationId xmlns:a16="http://schemas.microsoft.com/office/drawing/2014/main" id="{A62A1CA2-66F2-4CA9-B953-0B91237CA273}"/>
              </a:ext>
            </a:extLst>
          </p:cNvPr>
          <p:cNvCxnSpPr/>
          <p:nvPr/>
        </p:nvCxnSpPr>
        <p:spPr>
          <a:xfrm flipV="1">
            <a:off x="2451075" y="4049242"/>
            <a:ext cx="0" cy="1800000"/>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D80547-1416-40FD-9C1E-DDE981A1EC1B}"/>
              </a:ext>
            </a:extLst>
          </p:cNvPr>
          <p:cNvSpPr txBox="1"/>
          <p:nvPr/>
        </p:nvSpPr>
        <p:spPr>
          <a:xfrm>
            <a:off x="2451075" y="5251638"/>
            <a:ext cx="1236385"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Deferimento </a:t>
            </a: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(art. 52 LRF)</a:t>
            </a:r>
            <a:endParaRPr lang="ko-KR" altLang="en-US" sz="1200" b="1" dirty="0">
              <a:solidFill>
                <a:srgbClr val="002060"/>
              </a:solidFill>
              <a:latin typeface="Arial" panose="020B0604020202020204" pitchFamily="34" charset="0"/>
              <a:cs typeface="Arial" panose="020B0604020202020204" pitchFamily="34" charset="0"/>
            </a:endParaRPr>
          </a:p>
        </p:txBody>
      </p:sp>
      <p:cxnSp>
        <p:nvCxnSpPr>
          <p:cNvPr id="14" name="Straight Connector 56">
            <a:extLst>
              <a:ext uri="{FF2B5EF4-FFF2-40B4-BE49-F238E27FC236}">
                <a16:creationId xmlns:a16="http://schemas.microsoft.com/office/drawing/2014/main" id="{4DA8C7E0-8480-4A5C-8507-FED2CECFBA0F}"/>
              </a:ext>
            </a:extLst>
          </p:cNvPr>
          <p:cNvCxnSpPr/>
          <p:nvPr/>
        </p:nvCxnSpPr>
        <p:spPr>
          <a:xfrm flipV="1">
            <a:off x="4283423" y="4021149"/>
            <a:ext cx="0" cy="1800000"/>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E3D6C3-76CE-4BF5-B7CE-F2609663548E}"/>
              </a:ext>
            </a:extLst>
          </p:cNvPr>
          <p:cNvSpPr txBox="1"/>
          <p:nvPr/>
        </p:nvSpPr>
        <p:spPr>
          <a:xfrm>
            <a:off x="4326939" y="4980456"/>
            <a:ext cx="1570487" cy="830997"/>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Entrega do plano de recuperação judicial </a:t>
            </a: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(art. 53 LRF)</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DE739EA-C094-4E92-A5BE-0C109E67ACE0}"/>
              </a:ext>
            </a:extLst>
          </p:cNvPr>
          <p:cNvSpPr txBox="1"/>
          <p:nvPr/>
        </p:nvSpPr>
        <p:spPr>
          <a:xfrm>
            <a:off x="537578" y="4141922"/>
            <a:ext cx="1977433"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02/06/2017</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15D4EB-7306-40DB-9704-18A1E4D5EB0D}"/>
              </a:ext>
            </a:extLst>
          </p:cNvPr>
          <p:cNvSpPr txBox="1"/>
          <p:nvPr/>
        </p:nvSpPr>
        <p:spPr>
          <a:xfrm>
            <a:off x="2760809" y="4078016"/>
            <a:ext cx="1236388"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24/01/2017</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C29F4FD-6E6C-4112-B533-2FC832BF6809}"/>
              </a:ext>
            </a:extLst>
          </p:cNvPr>
          <p:cNvSpPr txBox="1"/>
          <p:nvPr/>
        </p:nvSpPr>
        <p:spPr>
          <a:xfrm>
            <a:off x="4561691" y="4067836"/>
            <a:ext cx="1384112"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cs typeface="Arial" panose="020B0604020202020204" pitchFamily="34" charset="0"/>
              </a:rPr>
              <a:t>01/09/2017</a:t>
            </a:r>
          </a:p>
        </p:txBody>
      </p:sp>
      <p:sp>
        <p:nvSpPr>
          <p:cNvPr id="19" name="TextBox 18">
            <a:extLst>
              <a:ext uri="{FF2B5EF4-FFF2-40B4-BE49-F238E27FC236}">
                <a16:creationId xmlns:a16="http://schemas.microsoft.com/office/drawing/2014/main" id="{05AEFEC2-1CDE-41E8-97B0-FB7A1E707952}"/>
              </a:ext>
            </a:extLst>
          </p:cNvPr>
          <p:cNvSpPr txBox="1"/>
          <p:nvPr/>
        </p:nvSpPr>
        <p:spPr>
          <a:xfrm>
            <a:off x="1747016" y="3445989"/>
            <a:ext cx="1436472"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14/08/2017</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A714E34-2FD6-4FB5-86D2-06B640E10FC9}"/>
              </a:ext>
            </a:extLst>
          </p:cNvPr>
          <p:cNvSpPr txBox="1"/>
          <p:nvPr/>
        </p:nvSpPr>
        <p:spPr>
          <a:xfrm>
            <a:off x="3692892" y="3449241"/>
            <a:ext cx="1234845"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30/08/2017</a:t>
            </a:r>
            <a:endParaRPr lang="ko-KR" altLang="en-US" sz="1200" b="1" dirty="0">
              <a:solidFill>
                <a:srgbClr val="002060"/>
              </a:solidFill>
              <a:latin typeface="Arial" panose="020B0604020202020204" pitchFamily="34" charset="0"/>
              <a:cs typeface="Arial" panose="020B0604020202020204" pitchFamily="34" charset="0"/>
            </a:endParaRPr>
          </a:p>
        </p:txBody>
      </p:sp>
      <p:grpSp>
        <p:nvGrpSpPr>
          <p:cNvPr id="21" name="그룹 1">
            <a:extLst>
              <a:ext uri="{FF2B5EF4-FFF2-40B4-BE49-F238E27FC236}">
                <a16:creationId xmlns:a16="http://schemas.microsoft.com/office/drawing/2014/main" id="{CF08B0F3-F42F-492A-B8B4-95E24667CE62}"/>
              </a:ext>
            </a:extLst>
          </p:cNvPr>
          <p:cNvGrpSpPr/>
          <p:nvPr/>
        </p:nvGrpSpPr>
        <p:grpSpPr>
          <a:xfrm>
            <a:off x="757276" y="3600303"/>
            <a:ext cx="10278240" cy="550376"/>
            <a:chOff x="940255" y="3599568"/>
            <a:chExt cx="10330948" cy="550376"/>
          </a:xfrm>
          <a:solidFill>
            <a:srgbClr val="B2B2B2"/>
          </a:solidFill>
        </p:grpSpPr>
        <p:sp>
          <p:nvSpPr>
            <p:cNvPr id="22" name="Oval 2">
              <a:extLst>
                <a:ext uri="{FF2B5EF4-FFF2-40B4-BE49-F238E27FC236}">
                  <a16:creationId xmlns:a16="http://schemas.microsoft.com/office/drawing/2014/main" id="{78843CCB-51F9-40C2-8A2F-E907425B19AD}"/>
                </a:ext>
              </a:extLst>
            </p:cNvPr>
            <p:cNvSpPr/>
            <p:nvPr/>
          </p:nvSpPr>
          <p:spPr>
            <a:xfrm>
              <a:off x="940255"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3" name="Oval 4">
              <a:extLst>
                <a:ext uri="{FF2B5EF4-FFF2-40B4-BE49-F238E27FC236}">
                  <a16:creationId xmlns:a16="http://schemas.microsoft.com/office/drawing/2014/main" id="{14BC21F4-D4F2-475C-B82E-8AB847E1D075}"/>
                </a:ext>
              </a:extLst>
            </p:cNvPr>
            <p:cNvSpPr/>
            <p:nvPr/>
          </p:nvSpPr>
          <p:spPr>
            <a:xfrm>
              <a:off x="1228236"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4" name="Oval 5">
              <a:extLst>
                <a:ext uri="{FF2B5EF4-FFF2-40B4-BE49-F238E27FC236}">
                  <a16:creationId xmlns:a16="http://schemas.microsoft.com/office/drawing/2014/main" id="{438E361E-0407-4607-8989-73CB4AD13DDB}"/>
                </a:ext>
              </a:extLst>
            </p:cNvPr>
            <p:cNvSpPr/>
            <p:nvPr/>
          </p:nvSpPr>
          <p:spPr>
            <a:xfrm>
              <a:off x="1929958"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5" name="Oval 6">
              <a:extLst>
                <a:ext uri="{FF2B5EF4-FFF2-40B4-BE49-F238E27FC236}">
                  <a16:creationId xmlns:a16="http://schemas.microsoft.com/office/drawing/2014/main" id="{0F7948E0-1D47-4E04-84F5-45DFFBC1620D}"/>
                </a:ext>
              </a:extLst>
            </p:cNvPr>
            <p:cNvSpPr/>
            <p:nvPr/>
          </p:nvSpPr>
          <p:spPr>
            <a:xfrm>
              <a:off x="2532560"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6" name="Oval 7">
              <a:extLst>
                <a:ext uri="{FF2B5EF4-FFF2-40B4-BE49-F238E27FC236}">
                  <a16:creationId xmlns:a16="http://schemas.microsoft.com/office/drawing/2014/main" id="{E11506CE-E8CB-4BBB-96A7-D1ABC8D14A8B}"/>
                </a:ext>
              </a:extLst>
            </p:cNvPr>
            <p:cNvSpPr/>
            <p:nvPr/>
          </p:nvSpPr>
          <p:spPr>
            <a:xfrm>
              <a:off x="2860501"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7" name="Oval 8">
              <a:extLst>
                <a:ext uri="{FF2B5EF4-FFF2-40B4-BE49-F238E27FC236}">
                  <a16:creationId xmlns:a16="http://schemas.microsoft.com/office/drawing/2014/main" id="{3F6AE5AC-E916-494D-8F74-E1DC2F7E8032}"/>
                </a:ext>
              </a:extLst>
            </p:cNvPr>
            <p:cNvSpPr/>
            <p:nvPr/>
          </p:nvSpPr>
          <p:spPr>
            <a:xfrm>
              <a:off x="3135162"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8" name="Oval 9">
              <a:extLst>
                <a:ext uri="{FF2B5EF4-FFF2-40B4-BE49-F238E27FC236}">
                  <a16:creationId xmlns:a16="http://schemas.microsoft.com/office/drawing/2014/main" id="{824E48A6-545E-46C8-942B-C27D6891BD71}"/>
                </a:ext>
              </a:extLst>
            </p:cNvPr>
            <p:cNvSpPr/>
            <p:nvPr/>
          </p:nvSpPr>
          <p:spPr>
            <a:xfrm>
              <a:off x="3783604"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9" name="Oval 10">
              <a:extLst>
                <a:ext uri="{FF2B5EF4-FFF2-40B4-BE49-F238E27FC236}">
                  <a16:creationId xmlns:a16="http://schemas.microsoft.com/office/drawing/2014/main" id="{6039838C-CE85-455F-8A71-0FEE137D7C42}"/>
                </a:ext>
              </a:extLst>
            </p:cNvPr>
            <p:cNvSpPr/>
            <p:nvPr/>
          </p:nvSpPr>
          <p:spPr>
            <a:xfrm>
              <a:off x="4412846"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0" name="Oval 11">
              <a:extLst>
                <a:ext uri="{FF2B5EF4-FFF2-40B4-BE49-F238E27FC236}">
                  <a16:creationId xmlns:a16="http://schemas.microsoft.com/office/drawing/2014/main" id="{9039B184-BCCD-415E-8E42-E4252BFCE34C}"/>
                </a:ext>
              </a:extLst>
            </p:cNvPr>
            <p:cNvSpPr/>
            <p:nvPr/>
          </p:nvSpPr>
          <p:spPr>
            <a:xfrm>
              <a:off x="4700827"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1" name="Oval 12">
              <a:extLst>
                <a:ext uri="{FF2B5EF4-FFF2-40B4-BE49-F238E27FC236}">
                  <a16:creationId xmlns:a16="http://schemas.microsoft.com/office/drawing/2014/main" id="{3672C277-CD16-4940-A6A6-743BE301087A}"/>
                </a:ext>
              </a:extLst>
            </p:cNvPr>
            <p:cNvSpPr/>
            <p:nvPr/>
          </p:nvSpPr>
          <p:spPr>
            <a:xfrm>
              <a:off x="4975488"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2" name="Oval 13">
              <a:extLst>
                <a:ext uri="{FF2B5EF4-FFF2-40B4-BE49-F238E27FC236}">
                  <a16:creationId xmlns:a16="http://schemas.microsoft.com/office/drawing/2014/main" id="{CF1340D1-9E1F-45D7-BC0D-B7047EECD737}"/>
                </a:ext>
              </a:extLst>
            </p:cNvPr>
            <p:cNvSpPr/>
            <p:nvPr/>
          </p:nvSpPr>
          <p:spPr>
            <a:xfrm>
              <a:off x="5663890"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3" name="Oval 15">
              <a:extLst>
                <a:ext uri="{FF2B5EF4-FFF2-40B4-BE49-F238E27FC236}">
                  <a16:creationId xmlns:a16="http://schemas.microsoft.com/office/drawing/2014/main" id="{97463D3B-16B6-439F-A236-8506EBCAD1BD}"/>
                </a:ext>
              </a:extLst>
            </p:cNvPr>
            <p:cNvSpPr/>
            <p:nvPr/>
          </p:nvSpPr>
          <p:spPr>
            <a:xfrm>
              <a:off x="6607753"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4" name="Oval 16">
              <a:extLst>
                <a:ext uri="{FF2B5EF4-FFF2-40B4-BE49-F238E27FC236}">
                  <a16:creationId xmlns:a16="http://schemas.microsoft.com/office/drawing/2014/main" id="{04763FC6-AD6E-4581-AEA5-D61E16EFB35B}"/>
                </a:ext>
              </a:extLst>
            </p:cNvPr>
            <p:cNvSpPr/>
            <p:nvPr/>
          </p:nvSpPr>
          <p:spPr>
            <a:xfrm>
              <a:off x="6855774"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5" name="Oval 20">
              <a:extLst>
                <a:ext uri="{FF2B5EF4-FFF2-40B4-BE49-F238E27FC236}">
                  <a16:creationId xmlns:a16="http://schemas.microsoft.com/office/drawing/2014/main" id="{C6237EF0-B497-4AB9-B65D-6AB747EB51B6}"/>
                </a:ext>
              </a:extLst>
            </p:cNvPr>
            <p:cNvSpPr/>
            <p:nvPr/>
          </p:nvSpPr>
          <p:spPr>
            <a:xfrm>
              <a:off x="8488006"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6" name="Oval 21">
              <a:extLst>
                <a:ext uri="{FF2B5EF4-FFF2-40B4-BE49-F238E27FC236}">
                  <a16:creationId xmlns:a16="http://schemas.microsoft.com/office/drawing/2014/main" id="{A10FF00F-E1F3-441B-80AB-DAEF478D3669}"/>
                </a:ext>
              </a:extLst>
            </p:cNvPr>
            <p:cNvSpPr/>
            <p:nvPr/>
          </p:nvSpPr>
          <p:spPr>
            <a:xfrm>
              <a:off x="8757865"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nvGrpSpPr>
            <p:cNvPr id="37" name="Group 27">
              <a:extLst>
                <a:ext uri="{FF2B5EF4-FFF2-40B4-BE49-F238E27FC236}">
                  <a16:creationId xmlns:a16="http://schemas.microsoft.com/office/drawing/2014/main" id="{0EDF128D-846D-4549-8994-B9718D49249D}"/>
                </a:ext>
              </a:extLst>
            </p:cNvPr>
            <p:cNvGrpSpPr/>
            <p:nvPr/>
          </p:nvGrpSpPr>
          <p:grpSpPr>
            <a:xfrm>
              <a:off x="10566379" y="3599568"/>
              <a:ext cx="704824" cy="550376"/>
              <a:chOff x="6472460" y="4422832"/>
              <a:chExt cx="704824" cy="550376"/>
            </a:xfrm>
            <a:grpFill/>
          </p:grpSpPr>
          <p:sp>
            <p:nvSpPr>
              <p:cNvPr id="49" name="Rounded Rectangle 25">
                <a:extLst>
                  <a:ext uri="{FF2B5EF4-FFF2-40B4-BE49-F238E27FC236}">
                    <a16:creationId xmlns:a16="http://schemas.microsoft.com/office/drawing/2014/main" id="{1B74D69B-7746-41A6-B800-3340B6F6314F}"/>
                  </a:ext>
                </a:extLst>
              </p:cNvPr>
              <p:cNvSpPr/>
              <p:nvPr/>
            </p:nvSpPr>
            <p:spPr>
              <a:xfrm rot="2624939">
                <a:off x="6472460" y="4422832"/>
                <a:ext cx="682842" cy="1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50" name="Rounded Rectangle 26">
                <a:extLst>
                  <a:ext uri="{FF2B5EF4-FFF2-40B4-BE49-F238E27FC236}">
                    <a16:creationId xmlns:a16="http://schemas.microsoft.com/office/drawing/2014/main" id="{A69E1E32-66B2-406E-BDB8-BF0B94D854CC}"/>
                  </a:ext>
                </a:extLst>
              </p:cNvPr>
              <p:cNvSpPr/>
              <p:nvPr/>
            </p:nvSpPr>
            <p:spPr>
              <a:xfrm rot="18900000">
                <a:off x="6494442" y="4793208"/>
                <a:ext cx="682842" cy="1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sp>
          <p:nvSpPr>
            <p:cNvPr id="38" name="Oval 29">
              <a:extLst>
                <a:ext uri="{FF2B5EF4-FFF2-40B4-BE49-F238E27FC236}">
                  <a16:creationId xmlns:a16="http://schemas.microsoft.com/office/drawing/2014/main" id="{5A3B5447-D552-4BD8-B988-6A7E13E12ED8}"/>
                </a:ext>
              </a:extLst>
            </p:cNvPr>
            <p:cNvSpPr/>
            <p:nvPr/>
          </p:nvSpPr>
          <p:spPr>
            <a:xfrm>
              <a:off x="1516217" y="3734345"/>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9" name="Oval 30">
              <a:extLst>
                <a:ext uri="{FF2B5EF4-FFF2-40B4-BE49-F238E27FC236}">
                  <a16:creationId xmlns:a16="http://schemas.microsoft.com/office/drawing/2014/main" id="{BFE0DC19-EB26-4C7B-87F7-7919247046A3}"/>
                </a:ext>
              </a:extLst>
            </p:cNvPr>
            <p:cNvSpPr/>
            <p:nvPr/>
          </p:nvSpPr>
          <p:spPr>
            <a:xfrm>
              <a:off x="2464927" y="3734345"/>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0" name="Oval 31">
              <a:extLst>
                <a:ext uri="{FF2B5EF4-FFF2-40B4-BE49-F238E27FC236}">
                  <a16:creationId xmlns:a16="http://schemas.microsoft.com/office/drawing/2014/main" id="{3C57149D-45B4-45D3-AE1E-2D295CE6F976}"/>
                </a:ext>
              </a:extLst>
            </p:cNvPr>
            <p:cNvSpPr/>
            <p:nvPr/>
          </p:nvSpPr>
          <p:spPr>
            <a:xfrm>
              <a:off x="3384601" y="3717089"/>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1" name="Oval 32">
              <a:extLst>
                <a:ext uri="{FF2B5EF4-FFF2-40B4-BE49-F238E27FC236}">
                  <a16:creationId xmlns:a16="http://schemas.microsoft.com/office/drawing/2014/main" id="{251C5508-2FA1-46A8-943C-2345F4A78782}"/>
                </a:ext>
              </a:extLst>
            </p:cNvPr>
            <p:cNvSpPr/>
            <p:nvPr/>
          </p:nvSpPr>
          <p:spPr>
            <a:xfrm>
              <a:off x="4306671" y="3741877"/>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2" name="Oval 33">
              <a:extLst>
                <a:ext uri="{FF2B5EF4-FFF2-40B4-BE49-F238E27FC236}">
                  <a16:creationId xmlns:a16="http://schemas.microsoft.com/office/drawing/2014/main" id="{0CECF0CA-DC9D-4B03-A5DF-0A1188CAFCAF}"/>
                </a:ext>
              </a:extLst>
            </p:cNvPr>
            <p:cNvSpPr/>
            <p:nvPr/>
          </p:nvSpPr>
          <p:spPr>
            <a:xfrm>
              <a:off x="5253868" y="3722904"/>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3" name="Oval 75">
              <a:extLst>
                <a:ext uri="{FF2B5EF4-FFF2-40B4-BE49-F238E27FC236}">
                  <a16:creationId xmlns:a16="http://schemas.microsoft.com/office/drawing/2014/main" id="{BFB1BB0B-2CDF-4D43-A174-F118BCEAC993}"/>
                </a:ext>
              </a:extLst>
            </p:cNvPr>
            <p:cNvSpPr/>
            <p:nvPr/>
          </p:nvSpPr>
          <p:spPr>
            <a:xfrm>
              <a:off x="9643403" y="377656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4" name="Oval 76">
              <a:extLst>
                <a:ext uri="{FF2B5EF4-FFF2-40B4-BE49-F238E27FC236}">
                  <a16:creationId xmlns:a16="http://schemas.microsoft.com/office/drawing/2014/main" id="{28457ACC-A135-4C22-A265-6D8087E75673}"/>
                </a:ext>
              </a:extLst>
            </p:cNvPr>
            <p:cNvSpPr/>
            <p:nvPr/>
          </p:nvSpPr>
          <p:spPr>
            <a:xfrm>
              <a:off x="10326641" y="377656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5" name="Oval 5">
              <a:extLst>
                <a:ext uri="{FF2B5EF4-FFF2-40B4-BE49-F238E27FC236}">
                  <a16:creationId xmlns:a16="http://schemas.microsoft.com/office/drawing/2014/main" id="{0CA29135-0EBB-4A4D-894A-C89C79ABE924}"/>
                </a:ext>
              </a:extLst>
            </p:cNvPr>
            <p:cNvSpPr/>
            <p:nvPr/>
          </p:nvSpPr>
          <p:spPr>
            <a:xfrm>
              <a:off x="2217939"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6" name="Oval 9">
              <a:extLst>
                <a:ext uri="{FF2B5EF4-FFF2-40B4-BE49-F238E27FC236}">
                  <a16:creationId xmlns:a16="http://schemas.microsoft.com/office/drawing/2014/main" id="{3FC998A2-7100-49D1-B45B-DC7C33AA6FAC}"/>
                </a:ext>
              </a:extLst>
            </p:cNvPr>
            <p:cNvSpPr/>
            <p:nvPr/>
          </p:nvSpPr>
          <p:spPr>
            <a:xfrm>
              <a:off x="4044945"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7" name="Oval 13">
              <a:extLst>
                <a:ext uri="{FF2B5EF4-FFF2-40B4-BE49-F238E27FC236}">
                  <a16:creationId xmlns:a16="http://schemas.microsoft.com/office/drawing/2014/main" id="{0F2769FA-7C61-44C0-A7D2-A04B3C75347D}"/>
                </a:ext>
              </a:extLst>
            </p:cNvPr>
            <p:cNvSpPr/>
            <p:nvPr/>
          </p:nvSpPr>
          <p:spPr>
            <a:xfrm>
              <a:off x="5938551"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8" name="Oval 21">
              <a:extLst>
                <a:ext uri="{FF2B5EF4-FFF2-40B4-BE49-F238E27FC236}">
                  <a16:creationId xmlns:a16="http://schemas.microsoft.com/office/drawing/2014/main" id="{B681FB31-C1B4-41FE-AC0D-03C81FEC205D}"/>
                </a:ext>
              </a:extLst>
            </p:cNvPr>
            <p:cNvSpPr/>
            <p:nvPr/>
          </p:nvSpPr>
          <p:spPr>
            <a:xfrm>
              <a:off x="9394635" y="377656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sp>
        <p:nvSpPr>
          <p:cNvPr id="51" name="Oval 33">
            <a:extLst>
              <a:ext uri="{FF2B5EF4-FFF2-40B4-BE49-F238E27FC236}">
                <a16:creationId xmlns:a16="http://schemas.microsoft.com/office/drawing/2014/main" id="{7F6A91BF-624D-4CA7-8E74-9C20BE7AE8D0}"/>
              </a:ext>
            </a:extLst>
          </p:cNvPr>
          <p:cNvSpPr/>
          <p:nvPr/>
        </p:nvSpPr>
        <p:spPr>
          <a:xfrm>
            <a:off x="5988199" y="3680818"/>
            <a:ext cx="36654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cxnSp>
        <p:nvCxnSpPr>
          <p:cNvPr id="52" name="Straight Connector 56">
            <a:extLst>
              <a:ext uri="{FF2B5EF4-FFF2-40B4-BE49-F238E27FC236}">
                <a16:creationId xmlns:a16="http://schemas.microsoft.com/office/drawing/2014/main" id="{CDB46C53-0840-4D82-8C37-74FE7175B50D}"/>
              </a:ext>
            </a:extLst>
          </p:cNvPr>
          <p:cNvCxnSpPr/>
          <p:nvPr/>
        </p:nvCxnSpPr>
        <p:spPr>
          <a:xfrm flipV="1">
            <a:off x="6162281" y="4018903"/>
            <a:ext cx="0" cy="1800000"/>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2D81421-47C4-4E81-A42E-9D057233389B}"/>
              </a:ext>
            </a:extLst>
          </p:cNvPr>
          <p:cNvSpPr txBox="1"/>
          <p:nvPr/>
        </p:nvSpPr>
        <p:spPr>
          <a:xfrm>
            <a:off x="6191777" y="5272099"/>
            <a:ext cx="1236385"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Objeções</a:t>
            </a:r>
          </a:p>
          <a:p>
            <a:r>
              <a:rPr lang="en-US" altLang="ko-KR" sz="1200" b="1" dirty="0">
                <a:solidFill>
                  <a:srgbClr val="002060"/>
                </a:solidFill>
                <a:latin typeface="Arial" panose="020B0604020202020204" pitchFamily="34" charset="0"/>
                <a:cs typeface="Arial" panose="020B0604020202020204" pitchFamily="34" charset="0"/>
              </a:rPr>
              <a:t>(art. 55 LRF)</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7B1B412-6E71-4360-9834-1E0425F52A71}"/>
              </a:ext>
            </a:extLst>
          </p:cNvPr>
          <p:cNvSpPr txBox="1"/>
          <p:nvPr/>
        </p:nvSpPr>
        <p:spPr>
          <a:xfrm>
            <a:off x="5586688" y="3409487"/>
            <a:ext cx="1234927"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12/05/2017</a:t>
            </a:r>
            <a:endParaRPr lang="pt-BR" altLang="ko-KR" sz="1200" b="1" dirty="0">
              <a:solidFill>
                <a:srgbClr val="002060"/>
              </a:solidFill>
              <a:latin typeface="Arial" panose="020B0604020202020204" pitchFamily="34" charset="0"/>
              <a:cs typeface="Arial" panose="020B0604020202020204" pitchFamily="34" charset="0"/>
            </a:endParaRPr>
          </a:p>
        </p:txBody>
      </p:sp>
      <p:sp>
        <p:nvSpPr>
          <p:cNvPr id="55" name="Oval 33">
            <a:extLst>
              <a:ext uri="{FF2B5EF4-FFF2-40B4-BE49-F238E27FC236}">
                <a16:creationId xmlns:a16="http://schemas.microsoft.com/office/drawing/2014/main" id="{26BA628B-5A86-4C6F-892F-3C02F20A68FE}"/>
              </a:ext>
            </a:extLst>
          </p:cNvPr>
          <p:cNvSpPr/>
          <p:nvPr/>
        </p:nvSpPr>
        <p:spPr>
          <a:xfrm>
            <a:off x="6885344" y="3742456"/>
            <a:ext cx="36654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cxnSp>
        <p:nvCxnSpPr>
          <p:cNvPr id="56" name="Straight Connector 56">
            <a:extLst>
              <a:ext uri="{FF2B5EF4-FFF2-40B4-BE49-F238E27FC236}">
                <a16:creationId xmlns:a16="http://schemas.microsoft.com/office/drawing/2014/main" id="{1AE293A6-642A-4D1A-8F15-459E4D8677B8}"/>
              </a:ext>
            </a:extLst>
          </p:cNvPr>
          <p:cNvCxnSpPr>
            <a:cxnSpLocks/>
          </p:cNvCxnSpPr>
          <p:nvPr/>
        </p:nvCxnSpPr>
        <p:spPr>
          <a:xfrm flipV="1">
            <a:off x="8034890" y="4060680"/>
            <a:ext cx="0" cy="1788562"/>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7" name="Oval 33">
            <a:extLst>
              <a:ext uri="{FF2B5EF4-FFF2-40B4-BE49-F238E27FC236}">
                <a16:creationId xmlns:a16="http://schemas.microsoft.com/office/drawing/2014/main" id="{98633028-CDEC-4C68-B2D5-9C413EDB3906}"/>
              </a:ext>
            </a:extLst>
          </p:cNvPr>
          <p:cNvSpPr/>
          <p:nvPr/>
        </p:nvSpPr>
        <p:spPr>
          <a:xfrm>
            <a:off x="8769183" y="3732866"/>
            <a:ext cx="366544" cy="36842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58" name="Oval 33">
            <a:extLst>
              <a:ext uri="{FF2B5EF4-FFF2-40B4-BE49-F238E27FC236}">
                <a16:creationId xmlns:a16="http://schemas.microsoft.com/office/drawing/2014/main" id="{B1E23458-63BB-4557-A248-D091D732727A}"/>
              </a:ext>
            </a:extLst>
          </p:cNvPr>
          <p:cNvSpPr/>
          <p:nvPr/>
        </p:nvSpPr>
        <p:spPr>
          <a:xfrm>
            <a:off x="9678964" y="3728359"/>
            <a:ext cx="366544" cy="368424"/>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cxnSp>
        <p:nvCxnSpPr>
          <p:cNvPr id="60" name="Straight Connector 56">
            <a:extLst>
              <a:ext uri="{FF2B5EF4-FFF2-40B4-BE49-F238E27FC236}">
                <a16:creationId xmlns:a16="http://schemas.microsoft.com/office/drawing/2014/main" id="{B0E7F0B9-E09D-458E-ADC5-E267DB9E3C7C}"/>
              </a:ext>
            </a:extLst>
          </p:cNvPr>
          <p:cNvCxnSpPr>
            <a:cxnSpLocks/>
          </p:cNvCxnSpPr>
          <p:nvPr/>
        </p:nvCxnSpPr>
        <p:spPr>
          <a:xfrm flipV="1">
            <a:off x="9862236" y="4042346"/>
            <a:ext cx="0" cy="1793447"/>
          </a:xfrm>
          <a:prstGeom prst="line">
            <a:avLst/>
          </a:prstGeom>
          <a:ln w="25400">
            <a:solidFill>
              <a:srgbClr val="0099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81FF45A-4E01-4489-96EB-E086662127FD}"/>
              </a:ext>
            </a:extLst>
          </p:cNvPr>
          <p:cNvSpPr txBox="1"/>
          <p:nvPr/>
        </p:nvSpPr>
        <p:spPr>
          <a:xfrm>
            <a:off x="7105726" y="1944043"/>
            <a:ext cx="1236385"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AGC</a:t>
            </a:r>
          </a:p>
          <a:p>
            <a:r>
              <a:rPr lang="en-US" altLang="ko-KR" sz="1200" b="1" dirty="0">
                <a:solidFill>
                  <a:srgbClr val="002060"/>
                </a:solidFill>
                <a:latin typeface="Arial" panose="020B0604020202020204" pitchFamily="34" charset="0"/>
                <a:cs typeface="Arial" panose="020B0604020202020204" pitchFamily="34" charset="0"/>
              </a:rPr>
              <a:t>(art. 56 LRF)</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DD500A4-5FEE-4631-8FFA-9BBE01B0CE96}"/>
              </a:ext>
            </a:extLst>
          </p:cNvPr>
          <p:cNvSpPr txBox="1"/>
          <p:nvPr/>
        </p:nvSpPr>
        <p:spPr>
          <a:xfrm>
            <a:off x="8071000" y="5284496"/>
            <a:ext cx="1493785"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Concessão da RJ</a:t>
            </a:r>
          </a:p>
          <a:p>
            <a:r>
              <a:rPr lang="en-US" altLang="ko-KR" sz="1200" b="1" dirty="0">
                <a:solidFill>
                  <a:srgbClr val="002060"/>
                </a:solidFill>
                <a:latin typeface="Arial" panose="020B0604020202020204" pitchFamily="34" charset="0"/>
                <a:cs typeface="Arial" panose="020B0604020202020204" pitchFamily="34" charset="0"/>
              </a:rPr>
              <a:t>(art. 58 LRF)</a:t>
            </a:r>
          </a:p>
        </p:txBody>
      </p:sp>
      <p:sp>
        <p:nvSpPr>
          <p:cNvPr id="63" name="TextBox 62">
            <a:extLst>
              <a:ext uri="{FF2B5EF4-FFF2-40B4-BE49-F238E27FC236}">
                <a16:creationId xmlns:a16="http://schemas.microsoft.com/office/drawing/2014/main" id="{6986B6DD-ECAF-4F3A-B841-EE342582806B}"/>
              </a:ext>
            </a:extLst>
          </p:cNvPr>
          <p:cNvSpPr txBox="1"/>
          <p:nvPr/>
        </p:nvSpPr>
        <p:spPr>
          <a:xfrm>
            <a:off x="9853173" y="5282046"/>
            <a:ext cx="1778981" cy="461665"/>
          </a:xfrm>
          <a:prstGeom prst="rect">
            <a:avLst/>
          </a:prstGeom>
          <a:noFill/>
        </p:spPr>
        <p:txBody>
          <a:bodyPr wrap="square" rtlCol="0">
            <a:spAutoFit/>
          </a:bodyPr>
          <a:lstStyle/>
          <a:p>
            <a:r>
              <a:rPr lang="pt-BR" altLang="ko-KR" sz="1200" b="1" dirty="0">
                <a:solidFill>
                  <a:srgbClr val="009900"/>
                </a:solidFill>
                <a:latin typeface="Arial" panose="020B0604020202020204" pitchFamily="34" charset="0"/>
                <a:ea typeface="Cambria" panose="02040503050406030204" pitchFamily="18" charset="0"/>
                <a:cs typeface="Arial" panose="020B0604020202020204" pitchFamily="34" charset="0"/>
              </a:rPr>
              <a:t>Encerramento da RJ</a:t>
            </a:r>
          </a:p>
          <a:p>
            <a:r>
              <a:rPr lang="en-US" altLang="ko-KR" sz="1200" b="1" dirty="0">
                <a:solidFill>
                  <a:srgbClr val="009900"/>
                </a:solidFill>
                <a:latin typeface="Arial" panose="020B0604020202020204" pitchFamily="34" charset="0"/>
                <a:cs typeface="Arial" panose="020B0604020202020204" pitchFamily="34" charset="0"/>
              </a:rPr>
              <a:t>(art. 63 LRF)</a:t>
            </a:r>
          </a:p>
        </p:txBody>
      </p:sp>
      <p:sp>
        <p:nvSpPr>
          <p:cNvPr id="66" name="Oval 19">
            <a:extLst>
              <a:ext uri="{FF2B5EF4-FFF2-40B4-BE49-F238E27FC236}">
                <a16:creationId xmlns:a16="http://schemas.microsoft.com/office/drawing/2014/main" id="{18B9267D-0E38-4616-A653-41F55040C197}"/>
              </a:ext>
            </a:extLst>
          </p:cNvPr>
          <p:cNvSpPr/>
          <p:nvPr/>
        </p:nvSpPr>
        <p:spPr>
          <a:xfrm>
            <a:off x="7586052" y="3833854"/>
            <a:ext cx="214922" cy="216024"/>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67" name="Oval 19">
            <a:extLst>
              <a:ext uri="{FF2B5EF4-FFF2-40B4-BE49-F238E27FC236}">
                <a16:creationId xmlns:a16="http://schemas.microsoft.com/office/drawing/2014/main" id="{08C30003-E843-492D-B593-4D082FE43F9D}"/>
              </a:ext>
            </a:extLst>
          </p:cNvPr>
          <p:cNvSpPr/>
          <p:nvPr/>
        </p:nvSpPr>
        <p:spPr>
          <a:xfrm>
            <a:off x="7297870" y="3829630"/>
            <a:ext cx="214922" cy="216024"/>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68" name="Oval 33">
            <a:extLst>
              <a:ext uri="{FF2B5EF4-FFF2-40B4-BE49-F238E27FC236}">
                <a16:creationId xmlns:a16="http://schemas.microsoft.com/office/drawing/2014/main" id="{2C7C1CD0-F796-486F-8829-47D6AEFBA9D9}"/>
              </a:ext>
            </a:extLst>
          </p:cNvPr>
          <p:cNvSpPr/>
          <p:nvPr/>
        </p:nvSpPr>
        <p:spPr>
          <a:xfrm>
            <a:off x="7851618" y="3736252"/>
            <a:ext cx="36654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70BBA68F-E4F5-4D03-854C-738F02E52DC3}"/>
              </a:ext>
            </a:extLst>
          </p:cNvPr>
          <p:cNvSpPr txBox="1"/>
          <p:nvPr/>
        </p:nvSpPr>
        <p:spPr>
          <a:xfrm>
            <a:off x="7493478" y="3407815"/>
            <a:ext cx="1082823"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cs typeface="Arial" panose="020B0604020202020204" pitchFamily="34" charset="0"/>
              </a:rPr>
              <a:t>Aguardando</a:t>
            </a:r>
          </a:p>
        </p:txBody>
      </p:sp>
      <p:sp>
        <p:nvSpPr>
          <p:cNvPr id="70" name="Rectangle 69">
            <a:extLst>
              <a:ext uri="{FF2B5EF4-FFF2-40B4-BE49-F238E27FC236}">
                <a16:creationId xmlns:a16="http://schemas.microsoft.com/office/drawing/2014/main" id="{36FFDAFB-98CF-44C8-80BC-07BCA728F84E}"/>
              </a:ext>
            </a:extLst>
          </p:cNvPr>
          <p:cNvSpPr/>
          <p:nvPr/>
        </p:nvSpPr>
        <p:spPr>
          <a:xfrm>
            <a:off x="8996579" y="1866395"/>
            <a:ext cx="1852876" cy="461665"/>
          </a:xfrm>
          <a:prstGeom prst="rect">
            <a:avLst/>
          </a:prstGeom>
        </p:spPr>
        <p:txBody>
          <a:bodyPr wrap="square">
            <a:spAutoFit/>
          </a:bodyPr>
          <a:lstStyle/>
          <a:p>
            <a:r>
              <a:rPr lang="pt-BR" altLang="ko-KR" sz="1200" i="1" dirty="0">
                <a:solidFill>
                  <a:srgbClr val="000000"/>
                </a:solidFill>
                <a:latin typeface="Arial" panose="020B0604020202020204" pitchFamily="34" charset="0"/>
                <a:ea typeface="Cambria" panose="02040503050406030204" pitchFamily="18" charset="0"/>
                <a:cs typeface="Arial" panose="020B0604020202020204" pitchFamily="34" charset="0"/>
              </a:rPr>
              <a:t>Cumprimento do plano de Recuperação Judicial</a:t>
            </a:r>
          </a:p>
        </p:txBody>
      </p:sp>
      <p:sp>
        <p:nvSpPr>
          <p:cNvPr id="71" name="Oval 76">
            <a:extLst>
              <a:ext uri="{FF2B5EF4-FFF2-40B4-BE49-F238E27FC236}">
                <a16:creationId xmlns:a16="http://schemas.microsoft.com/office/drawing/2014/main" id="{928AB5DB-CD53-4B2D-89ED-0244BEA34050}"/>
              </a:ext>
            </a:extLst>
          </p:cNvPr>
          <p:cNvSpPr/>
          <p:nvPr/>
        </p:nvSpPr>
        <p:spPr>
          <a:xfrm>
            <a:off x="10354131" y="3766878"/>
            <a:ext cx="214922" cy="216024"/>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cxnSp>
        <p:nvCxnSpPr>
          <p:cNvPr id="72" name="Straight Connector 42">
            <a:extLst>
              <a:ext uri="{FF2B5EF4-FFF2-40B4-BE49-F238E27FC236}">
                <a16:creationId xmlns:a16="http://schemas.microsoft.com/office/drawing/2014/main" id="{4CC72916-12BD-4EA5-983B-55CBAC0C83B7}"/>
              </a:ext>
            </a:extLst>
          </p:cNvPr>
          <p:cNvCxnSpPr>
            <a:cxnSpLocks/>
          </p:cNvCxnSpPr>
          <p:nvPr/>
        </p:nvCxnSpPr>
        <p:spPr>
          <a:xfrm flipV="1">
            <a:off x="8952455" y="1919695"/>
            <a:ext cx="0" cy="1955195"/>
          </a:xfrm>
          <a:prstGeom prst="line">
            <a:avLst/>
          </a:prstGeom>
          <a:ln w="25400">
            <a:solidFill>
              <a:srgbClr val="FF9933"/>
            </a:solidFill>
            <a:tailEnd type="oval" w="lg" len="lg"/>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079DF9B-EAEE-4D2C-8C2F-C522D2040E6F}"/>
              </a:ext>
            </a:extLst>
          </p:cNvPr>
          <p:cNvSpPr txBox="1"/>
          <p:nvPr/>
        </p:nvSpPr>
        <p:spPr>
          <a:xfrm>
            <a:off x="6243047" y="4134394"/>
            <a:ext cx="1673482" cy="461665"/>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encerrada em 18/02/2019</a:t>
            </a:r>
            <a:endParaRPr lang="pt-BR" altLang="ko-KR" sz="1200" b="1" dirty="0">
              <a:solidFill>
                <a:srgbClr val="002060"/>
              </a:solidFill>
              <a:latin typeface="Arial" panose="020B0604020202020204" pitchFamily="34" charset="0"/>
              <a:cs typeface="Arial" panose="020B0604020202020204" pitchFamily="34" charset="0"/>
            </a:endParaRPr>
          </a:p>
        </p:txBody>
      </p:sp>
      <p:cxnSp>
        <p:nvCxnSpPr>
          <p:cNvPr id="75" name="Straight Connector 46">
            <a:extLst>
              <a:ext uri="{FF2B5EF4-FFF2-40B4-BE49-F238E27FC236}">
                <a16:creationId xmlns:a16="http://schemas.microsoft.com/office/drawing/2014/main" id="{A16F44EE-D55E-43A3-9D57-FD10CD7BA431}"/>
              </a:ext>
            </a:extLst>
          </p:cNvPr>
          <p:cNvCxnSpPr/>
          <p:nvPr/>
        </p:nvCxnSpPr>
        <p:spPr>
          <a:xfrm flipH="1" flipV="1">
            <a:off x="7054970" y="1966877"/>
            <a:ext cx="162"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76" name="CaixaDeTexto 92">
            <a:extLst>
              <a:ext uri="{FF2B5EF4-FFF2-40B4-BE49-F238E27FC236}">
                <a16:creationId xmlns:a16="http://schemas.microsoft.com/office/drawing/2014/main" id="{D5D3DE0F-12FD-4647-8E2C-C75F687FCD5C}"/>
              </a:ext>
            </a:extLst>
          </p:cNvPr>
          <p:cNvSpPr txBox="1"/>
          <p:nvPr/>
        </p:nvSpPr>
        <p:spPr>
          <a:xfrm>
            <a:off x="719252" y="1246100"/>
            <a:ext cx="4281925" cy="307777"/>
          </a:xfrm>
          <a:prstGeom prst="rect">
            <a:avLst/>
          </a:prstGeom>
          <a:noFill/>
        </p:spPr>
        <p:txBody>
          <a:bodyPr wrap="square" rtlCol="0">
            <a:spAutoFit/>
          </a:bodyPr>
          <a:lstStyle/>
          <a:p>
            <a:r>
              <a:rPr lang="pt-BR" sz="1400" b="1" u="sng" dirty="0">
                <a:solidFill>
                  <a:srgbClr val="000000"/>
                </a:solidFill>
                <a:latin typeface="Arial" panose="020B0604020202020204" pitchFamily="34" charset="0"/>
                <a:ea typeface="Cambria" panose="02040503050406030204" pitchFamily="18" charset="0"/>
                <a:cs typeface="Arial" panose="020B0604020202020204" pitchFamily="34" charset="0"/>
              </a:rPr>
              <a:t>Recuperação judicial</a:t>
            </a:r>
          </a:p>
        </p:txBody>
      </p:sp>
      <p:sp>
        <p:nvSpPr>
          <p:cNvPr id="78" name="Rectangle 4">
            <a:extLst>
              <a:ext uri="{FF2B5EF4-FFF2-40B4-BE49-F238E27FC236}">
                <a16:creationId xmlns:a16="http://schemas.microsoft.com/office/drawing/2014/main" id="{C069D4BF-D0A5-4B10-871A-8C58096D45DD}"/>
              </a:ext>
            </a:extLst>
          </p:cNvPr>
          <p:cNvSpPr/>
          <p:nvPr/>
        </p:nvSpPr>
        <p:spPr>
          <a:xfrm>
            <a:off x="368969" y="330651"/>
            <a:ext cx="11448000" cy="723916"/>
          </a:xfrm>
          <a:prstGeom prst="rect">
            <a:avLst/>
          </a:prstGeom>
        </p:spPr>
        <p:txBody>
          <a:bodyPr wrap="square" numCol="1" spcCol="360000">
            <a:spAutoFit/>
          </a:bodyPr>
          <a:lstStyle/>
          <a:p>
            <a:pPr marL="342900" lvl="0" defTabSz="360000">
              <a:lnSpc>
                <a:spcPct val="114000"/>
              </a:lnSpc>
              <a:spcAft>
                <a:spcPts val="0"/>
              </a:spcAft>
            </a:pPr>
            <a:r>
              <a:rPr lang="pt-BR" sz="1400" b="1" kern="0" dirty="0">
                <a:solidFill>
                  <a:schemeClr val="accent5"/>
                </a:solidFill>
                <a:latin typeface="Arial" panose="020B0604020202020204" pitchFamily="34" charset="0"/>
                <a:ea typeface="Cambria" panose="02040503050406030204" pitchFamily="18" charset="0"/>
                <a:cs typeface="Arial" panose="020B0604020202020204" pitchFamily="34" charset="0"/>
              </a:rPr>
              <a:t>1.3. Cronograma Processual</a:t>
            </a:r>
            <a:endParaRPr lang="en-US" sz="1400" b="1" kern="0"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100" dirty="0">
                <a:solidFill>
                  <a:schemeClr val="accent5"/>
                </a:solidFill>
                <a:highlight>
                  <a:srgbClr val="FFFF00"/>
                </a:highlight>
                <a:latin typeface="Arial" panose="020B0604020202020204" pitchFamily="34" charset="0"/>
                <a:ea typeface="Cambria" panose="02040503050406030204" pitchFamily="18" charset="0"/>
                <a:cs typeface="Arial" panose="020B0604020202020204" pitchFamily="34" charset="0"/>
              </a:rPr>
              <a:t> </a:t>
            </a:r>
            <a:endParaRPr lang="en-US" sz="1100" dirty="0">
              <a:solidFill>
                <a:srgbClr val="000000"/>
              </a:solidFill>
              <a:highlight>
                <a:srgbClr val="FFFF00"/>
              </a:highlight>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Abaixo apresentamos o cronograma processual da Recuperanda subdividido nas etapas de Recuperação Judicial e verificação de créditos</a:t>
            </a:r>
            <a:r>
              <a:rPr lang="pt-BR" sz="1200" dirty="0">
                <a:solidFill>
                  <a:schemeClr val="tx2"/>
                </a:solidFill>
                <a:latin typeface="Arial" panose="020B0604020202020204" pitchFamily="34" charset="0"/>
                <a:cs typeface="Arial" panose="020B0604020202020204" pitchFamily="34" charset="0"/>
              </a:rPr>
              <a:t>.</a:t>
            </a:r>
            <a:endParaRPr lang="en-US" sz="1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567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90F03-DB57-41F4-A9B8-08C2AF8B3669}"/>
              </a:ext>
            </a:extLst>
          </p:cNvPr>
          <p:cNvSpPr>
            <a:spLocks noGrp="1"/>
          </p:cNvSpPr>
          <p:nvPr>
            <p:ph type="sldNum" sz="quarter" idx="10"/>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6</a:t>
            </a:fld>
            <a:endParaRPr lang="en-US" sz="120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9EF5ED83-453C-416A-9933-4DCD89BD6B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cxnSp>
        <p:nvCxnSpPr>
          <p:cNvPr id="7" name="Straight Connector 36">
            <a:extLst>
              <a:ext uri="{FF2B5EF4-FFF2-40B4-BE49-F238E27FC236}">
                <a16:creationId xmlns:a16="http://schemas.microsoft.com/office/drawing/2014/main" id="{DCA79A19-B03C-4811-B4C1-31B99183A160}"/>
              </a:ext>
            </a:extLst>
          </p:cNvPr>
          <p:cNvCxnSpPr>
            <a:cxnSpLocks/>
          </p:cNvCxnSpPr>
          <p:nvPr/>
        </p:nvCxnSpPr>
        <p:spPr>
          <a:xfrm flipV="1">
            <a:off x="2565715" y="1916242"/>
            <a:ext cx="11363"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A3A1691-39C2-456B-BD17-3905FF0F3E56}"/>
              </a:ext>
            </a:extLst>
          </p:cNvPr>
          <p:cNvSpPr txBox="1"/>
          <p:nvPr/>
        </p:nvSpPr>
        <p:spPr>
          <a:xfrm>
            <a:off x="2609891" y="1908942"/>
            <a:ext cx="1262447"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Ajuizamento</a:t>
            </a: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 (art. 51 LRF)</a:t>
            </a:r>
            <a:endParaRPr lang="ko-KR" altLang="en-US" sz="1200" b="1" dirty="0">
              <a:solidFill>
                <a:srgbClr val="002060"/>
              </a:solidFill>
              <a:latin typeface="Arial" panose="020B0604020202020204" pitchFamily="34" charset="0"/>
              <a:cs typeface="Arial" panose="020B0604020202020204" pitchFamily="34" charset="0"/>
            </a:endParaRPr>
          </a:p>
        </p:txBody>
      </p:sp>
      <p:cxnSp>
        <p:nvCxnSpPr>
          <p:cNvPr id="9" name="Straight Connector 42">
            <a:extLst>
              <a:ext uri="{FF2B5EF4-FFF2-40B4-BE49-F238E27FC236}">
                <a16:creationId xmlns:a16="http://schemas.microsoft.com/office/drawing/2014/main" id="{174B134E-F81B-4320-B27B-FDCD15F42F8A}"/>
              </a:ext>
            </a:extLst>
          </p:cNvPr>
          <p:cNvCxnSpPr/>
          <p:nvPr/>
        </p:nvCxnSpPr>
        <p:spPr>
          <a:xfrm flipV="1">
            <a:off x="5059193" y="1919022"/>
            <a:ext cx="0" cy="1800000"/>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5FF90-E7BD-41AD-9842-14A3D6C10B0B}"/>
              </a:ext>
            </a:extLst>
          </p:cNvPr>
          <p:cNvSpPr txBox="1"/>
          <p:nvPr/>
        </p:nvSpPr>
        <p:spPr>
          <a:xfrm>
            <a:off x="5102730" y="1908942"/>
            <a:ext cx="1819862"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Prazo</a:t>
            </a: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 de Hab. E Div. </a:t>
            </a:r>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(art. 7º, §1º LRF)</a:t>
            </a:r>
            <a:endParaRPr lang="ko-KR" altLang="en-US" sz="1200" b="1" dirty="0">
              <a:solidFill>
                <a:srgbClr val="002060"/>
              </a:solidFill>
              <a:latin typeface="Arial" panose="020B0604020202020204" pitchFamily="34" charset="0"/>
              <a:cs typeface="Arial" panose="020B0604020202020204" pitchFamily="34" charset="0"/>
            </a:endParaRPr>
          </a:p>
        </p:txBody>
      </p:sp>
      <p:cxnSp>
        <p:nvCxnSpPr>
          <p:cNvPr id="11" name="Straight Connector 46">
            <a:extLst>
              <a:ext uri="{FF2B5EF4-FFF2-40B4-BE49-F238E27FC236}">
                <a16:creationId xmlns:a16="http://schemas.microsoft.com/office/drawing/2014/main" id="{EFFDA9CF-F359-432B-803D-82F34EFA5D7E}"/>
              </a:ext>
            </a:extLst>
          </p:cNvPr>
          <p:cNvCxnSpPr>
            <a:cxnSpLocks/>
          </p:cNvCxnSpPr>
          <p:nvPr/>
        </p:nvCxnSpPr>
        <p:spPr>
          <a:xfrm>
            <a:off x="8628856" y="3919342"/>
            <a:ext cx="0" cy="1968104"/>
          </a:xfrm>
          <a:prstGeom prst="line">
            <a:avLst/>
          </a:prstGeom>
          <a:ln w="25400">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52">
            <a:extLst>
              <a:ext uri="{FF2B5EF4-FFF2-40B4-BE49-F238E27FC236}">
                <a16:creationId xmlns:a16="http://schemas.microsoft.com/office/drawing/2014/main" id="{1D8D63DC-A6F5-4933-AED1-A1364DFF00DD}"/>
              </a:ext>
            </a:extLst>
          </p:cNvPr>
          <p:cNvCxnSpPr/>
          <p:nvPr/>
        </p:nvCxnSpPr>
        <p:spPr>
          <a:xfrm flipV="1">
            <a:off x="3844474" y="4065201"/>
            <a:ext cx="0" cy="1800000"/>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391E5F-1E08-4DCD-90DB-3A22CF97741A}"/>
              </a:ext>
            </a:extLst>
          </p:cNvPr>
          <p:cNvSpPr txBox="1"/>
          <p:nvPr/>
        </p:nvSpPr>
        <p:spPr>
          <a:xfrm>
            <a:off x="3841196" y="5284687"/>
            <a:ext cx="1195311"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1º edital (art. 52, §1º LRF)</a:t>
            </a:r>
          </a:p>
        </p:txBody>
      </p:sp>
      <p:cxnSp>
        <p:nvCxnSpPr>
          <p:cNvPr id="14" name="Straight Connector 56">
            <a:extLst>
              <a:ext uri="{FF2B5EF4-FFF2-40B4-BE49-F238E27FC236}">
                <a16:creationId xmlns:a16="http://schemas.microsoft.com/office/drawing/2014/main" id="{3924C493-7C73-4A8C-A680-CFACFF53EE30}"/>
              </a:ext>
            </a:extLst>
          </p:cNvPr>
          <p:cNvCxnSpPr/>
          <p:nvPr/>
        </p:nvCxnSpPr>
        <p:spPr>
          <a:xfrm flipV="1">
            <a:off x="6272678" y="4087446"/>
            <a:ext cx="0" cy="1800000"/>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DFCE2C-3256-4280-AC5A-6B426F29D03F}"/>
              </a:ext>
            </a:extLst>
          </p:cNvPr>
          <p:cNvSpPr txBox="1"/>
          <p:nvPr/>
        </p:nvSpPr>
        <p:spPr>
          <a:xfrm>
            <a:off x="6252229" y="5310692"/>
            <a:ext cx="1670408" cy="461665"/>
          </a:xfrm>
          <a:prstGeom prst="rect">
            <a:avLst/>
          </a:prstGeom>
          <a:noFill/>
        </p:spPr>
        <p:txBody>
          <a:bodyPr wrap="square" rtlCol="0">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2º edital (art. 7º, §1º LRF) </a:t>
            </a:r>
          </a:p>
        </p:txBody>
      </p:sp>
      <p:sp>
        <p:nvSpPr>
          <p:cNvPr id="16" name="TextBox 15">
            <a:extLst>
              <a:ext uri="{FF2B5EF4-FFF2-40B4-BE49-F238E27FC236}">
                <a16:creationId xmlns:a16="http://schemas.microsoft.com/office/drawing/2014/main" id="{C17A34F5-CE43-44C1-8E3F-7E3BEE443AF6}"/>
              </a:ext>
            </a:extLst>
          </p:cNvPr>
          <p:cNvSpPr txBox="1"/>
          <p:nvPr/>
        </p:nvSpPr>
        <p:spPr>
          <a:xfrm>
            <a:off x="1593724" y="4093007"/>
            <a:ext cx="1977433"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02/06/2017</a:t>
            </a:r>
            <a:endParaRPr lang="ko-KR" altLang="en-US" sz="12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FE61AB7-3936-44E5-84AA-730FD61E2F6D}"/>
              </a:ext>
            </a:extLst>
          </p:cNvPr>
          <p:cNvSpPr txBox="1"/>
          <p:nvPr/>
        </p:nvSpPr>
        <p:spPr>
          <a:xfrm>
            <a:off x="4456672" y="4090743"/>
            <a:ext cx="1236388"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30/08/2017</a:t>
            </a:r>
            <a:endParaRPr lang="pt-BR" altLang="ko-KR" sz="1200" b="1"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8343F37-815F-4B03-A539-9A0FFBD7FC6F}"/>
              </a:ext>
            </a:extLst>
          </p:cNvPr>
          <p:cNvSpPr txBox="1"/>
          <p:nvPr/>
        </p:nvSpPr>
        <p:spPr>
          <a:xfrm>
            <a:off x="8069719" y="3357876"/>
            <a:ext cx="1118274"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cs typeface="Arial" panose="020B0604020202020204" pitchFamily="34" charset="0"/>
              </a:rPr>
              <a:t>Não houve</a:t>
            </a:r>
          </a:p>
        </p:txBody>
      </p:sp>
      <p:sp>
        <p:nvSpPr>
          <p:cNvPr id="19" name="TextBox 18">
            <a:extLst>
              <a:ext uri="{FF2B5EF4-FFF2-40B4-BE49-F238E27FC236}">
                <a16:creationId xmlns:a16="http://schemas.microsoft.com/office/drawing/2014/main" id="{58CC3DF4-42CA-4C83-AC12-09B83CA8E670}"/>
              </a:ext>
            </a:extLst>
          </p:cNvPr>
          <p:cNvSpPr txBox="1"/>
          <p:nvPr/>
        </p:nvSpPr>
        <p:spPr>
          <a:xfrm>
            <a:off x="3041775" y="3431365"/>
            <a:ext cx="1712689" cy="276999"/>
          </a:xfrm>
          <a:prstGeom prst="rect">
            <a:avLst/>
          </a:prstGeom>
          <a:noFill/>
        </p:spPr>
        <p:txBody>
          <a:bodyPr wrap="square" rtlCol="0">
            <a:spAutoFit/>
          </a:bodyPr>
          <a:lstStyle/>
          <a:p>
            <a:pPr algn="ctr"/>
            <a:r>
              <a:rPr lang="en-US"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14/08/2017</a:t>
            </a:r>
          </a:p>
        </p:txBody>
      </p:sp>
      <p:sp>
        <p:nvSpPr>
          <p:cNvPr id="20" name="TextBox 19">
            <a:extLst>
              <a:ext uri="{FF2B5EF4-FFF2-40B4-BE49-F238E27FC236}">
                <a16:creationId xmlns:a16="http://schemas.microsoft.com/office/drawing/2014/main" id="{59E2D52A-B85E-4D97-8283-4C50EFFD53F2}"/>
              </a:ext>
            </a:extLst>
          </p:cNvPr>
          <p:cNvSpPr txBox="1"/>
          <p:nvPr/>
        </p:nvSpPr>
        <p:spPr>
          <a:xfrm>
            <a:off x="5622273" y="3409596"/>
            <a:ext cx="1317173" cy="276999"/>
          </a:xfrm>
          <a:prstGeom prst="rect">
            <a:avLst/>
          </a:prstGeom>
          <a:noFill/>
        </p:spPr>
        <p:txBody>
          <a:bodyPr wrap="square" rtlCol="0">
            <a:spAutoFit/>
          </a:bodyPr>
          <a:lstStyle/>
          <a:p>
            <a:pPr algn="ctr"/>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01/09/2017</a:t>
            </a:r>
            <a:endParaRPr lang="pt-BR" altLang="ko-KR" sz="1200" b="1" dirty="0">
              <a:solidFill>
                <a:srgbClr val="002060"/>
              </a:solidFill>
              <a:latin typeface="Arial" panose="020B0604020202020204" pitchFamily="34" charset="0"/>
              <a:cs typeface="Arial" panose="020B0604020202020204" pitchFamily="34" charset="0"/>
            </a:endParaRPr>
          </a:p>
        </p:txBody>
      </p:sp>
      <p:grpSp>
        <p:nvGrpSpPr>
          <p:cNvPr id="21" name="그룹 1">
            <a:extLst>
              <a:ext uri="{FF2B5EF4-FFF2-40B4-BE49-F238E27FC236}">
                <a16:creationId xmlns:a16="http://schemas.microsoft.com/office/drawing/2014/main" id="{F5820E35-77BC-408B-B8E0-652C9A836DDD}"/>
              </a:ext>
            </a:extLst>
          </p:cNvPr>
          <p:cNvGrpSpPr/>
          <p:nvPr/>
        </p:nvGrpSpPr>
        <p:grpSpPr>
          <a:xfrm>
            <a:off x="1798086" y="3583748"/>
            <a:ext cx="8333195" cy="564154"/>
            <a:chOff x="940255" y="3599071"/>
            <a:chExt cx="8375927" cy="564154"/>
          </a:xfrm>
          <a:solidFill>
            <a:srgbClr val="B2B2B2"/>
          </a:solidFill>
        </p:grpSpPr>
        <p:sp>
          <p:nvSpPr>
            <p:cNvPr id="22" name="Oval 2">
              <a:extLst>
                <a:ext uri="{FF2B5EF4-FFF2-40B4-BE49-F238E27FC236}">
                  <a16:creationId xmlns:a16="http://schemas.microsoft.com/office/drawing/2014/main" id="{8BBBE21A-5635-4F27-864E-F2ACDD2135AB}"/>
                </a:ext>
              </a:extLst>
            </p:cNvPr>
            <p:cNvSpPr/>
            <p:nvPr/>
          </p:nvSpPr>
          <p:spPr>
            <a:xfrm>
              <a:off x="940255"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3" name="Oval 4">
              <a:extLst>
                <a:ext uri="{FF2B5EF4-FFF2-40B4-BE49-F238E27FC236}">
                  <a16:creationId xmlns:a16="http://schemas.microsoft.com/office/drawing/2014/main" id="{4DE6F58F-4808-4AC2-8D55-F264BECBCDA9}"/>
                </a:ext>
              </a:extLst>
            </p:cNvPr>
            <p:cNvSpPr/>
            <p:nvPr/>
          </p:nvSpPr>
          <p:spPr>
            <a:xfrm>
              <a:off x="1228236"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4" name="Oval 5">
              <a:extLst>
                <a:ext uri="{FF2B5EF4-FFF2-40B4-BE49-F238E27FC236}">
                  <a16:creationId xmlns:a16="http://schemas.microsoft.com/office/drawing/2014/main" id="{83DF44C0-2501-4BDA-BB2D-AEC49E202F8D}"/>
                </a:ext>
              </a:extLst>
            </p:cNvPr>
            <p:cNvSpPr/>
            <p:nvPr/>
          </p:nvSpPr>
          <p:spPr>
            <a:xfrm>
              <a:off x="1956598"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5" name="Oval 7">
              <a:extLst>
                <a:ext uri="{FF2B5EF4-FFF2-40B4-BE49-F238E27FC236}">
                  <a16:creationId xmlns:a16="http://schemas.microsoft.com/office/drawing/2014/main" id="{C6DE7883-272E-4BF0-9572-48CDE89F9603}"/>
                </a:ext>
              </a:extLst>
            </p:cNvPr>
            <p:cNvSpPr/>
            <p:nvPr/>
          </p:nvSpPr>
          <p:spPr>
            <a:xfrm>
              <a:off x="2537965" y="3808683"/>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6" name="Oval 9">
              <a:extLst>
                <a:ext uri="{FF2B5EF4-FFF2-40B4-BE49-F238E27FC236}">
                  <a16:creationId xmlns:a16="http://schemas.microsoft.com/office/drawing/2014/main" id="{1EF31853-C16C-4619-A7BD-8D409D481E7A}"/>
                </a:ext>
              </a:extLst>
            </p:cNvPr>
            <p:cNvSpPr/>
            <p:nvPr/>
          </p:nvSpPr>
          <p:spPr>
            <a:xfrm>
              <a:off x="3227110" y="381011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7" name="Oval 10">
              <a:extLst>
                <a:ext uri="{FF2B5EF4-FFF2-40B4-BE49-F238E27FC236}">
                  <a16:creationId xmlns:a16="http://schemas.microsoft.com/office/drawing/2014/main" id="{98E5F556-24AD-4C00-B986-34562882F792}"/>
                </a:ext>
              </a:extLst>
            </p:cNvPr>
            <p:cNvSpPr/>
            <p:nvPr/>
          </p:nvSpPr>
          <p:spPr>
            <a:xfrm>
              <a:off x="3767183" y="3808683"/>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8" name="Oval 12">
              <a:extLst>
                <a:ext uri="{FF2B5EF4-FFF2-40B4-BE49-F238E27FC236}">
                  <a16:creationId xmlns:a16="http://schemas.microsoft.com/office/drawing/2014/main" id="{61B018A8-0D06-4D42-8EBC-0DD82C872331}"/>
                </a:ext>
              </a:extLst>
            </p:cNvPr>
            <p:cNvSpPr/>
            <p:nvPr/>
          </p:nvSpPr>
          <p:spPr>
            <a:xfrm>
              <a:off x="4450571" y="3812358"/>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29" name="Oval 13">
              <a:extLst>
                <a:ext uri="{FF2B5EF4-FFF2-40B4-BE49-F238E27FC236}">
                  <a16:creationId xmlns:a16="http://schemas.microsoft.com/office/drawing/2014/main" id="{EC3636C9-8F92-4C5D-AF75-061AA7D81F8D}"/>
                </a:ext>
              </a:extLst>
            </p:cNvPr>
            <p:cNvSpPr/>
            <p:nvPr/>
          </p:nvSpPr>
          <p:spPr>
            <a:xfrm>
              <a:off x="4703694" y="3808683"/>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0" name="Oval 16">
              <a:extLst>
                <a:ext uri="{FF2B5EF4-FFF2-40B4-BE49-F238E27FC236}">
                  <a16:creationId xmlns:a16="http://schemas.microsoft.com/office/drawing/2014/main" id="{7909EC08-CE75-483F-A49C-A6ACA0453295}"/>
                </a:ext>
              </a:extLst>
            </p:cNvPr>
            <p:cNvSpPr/>
            <p:nvPr/>
          </p:nvSpPr>
          <p:spPr>
            <a:xfrm>
              <a:off x="5670735"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1" name="Oval 17">
              <a:extLst>
                <a:ext uri="{FF2B5EF4-FFF2-40B4-BE49-F238E27FC236}">
                  <a16:creationId xmlns:a16="http://schemas.microsoft.com/office/drawing/2014/main" id="{89084D79-4C8E-426A-9E0A-71E212609379}"/>
                </a:ext>
              </a:extLst>
            </p:cNvPr>
            <p:cNvSpPr/>
            <p:nvPr/>
          </p:nvSpPr>
          <p:spPr>
            <a:xfrm>
              <a:off x="5935777"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2" name="Oval 19">
              <a:extLst>
                <a:ext uri="{FF2B5EF4-FFF2-40B4-BE49-F238E27FC236}">
                  <a16:creationId xmlns:a16="http://schemas.microsoft.com/office/drawing/2014/main" id="{89A832A4-93B2-4065-8E10-F8B11A9539A1}"/>
                </a:ext>
              </a:extLst>
            </p:cNvPr>
            <p:cNvSpPr/>
            <p:nvPr/>
          </p:nvSpPr>
          <p:spPr>
            <a:xfrm>
              <a:off x="6862739" y="381011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3" name="Oval 20">
              <a:extLst>
                <a:ext uri="{FF2B5EF4-FFF2-40B4-BE49-F238E27FC236}">
                  <a16:creationId xmlns:a16="http://schemas.microsoft.com/office/drawing/2014/main" id="{8ACEC094-E042-4308-993F-977B12D02A5A}"/>
                </a:ext>
              </a:extLst>
            </p:cNvPr>
            <p:cNvSpPr/>
            <p:nvPr/>
          </p:nvSpPr>
          <p:spPr>
            <a:xfrm>
              <a:off x="7096213" y="381011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4" name="Oval 21">
              <a:extLst>
                <a:ext uri="{FF2B5EF4-FFF2-40B4-BE49-F238E27FC236}">
                  <a16:creationId xmlns:a16="http://schemas.microsoft.com/office/drawing/2014/main" id="{7DE7B3EF-D9E6-404F-8397-1B7761B63075}"/>
                </a:ext>
              </a:extLst>
            </p:cNvPr>
            <p:cNvSpPr/>
            <p:nvPr/>
          </p:nvSpPr>
          <p:spPr>
            <a:xfrm>
              <a:off x="7358326" y="381011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nvGrpSpPr>
            <p:cNvPr id="35" name="Group 27">
              <a:extLst>
                <a:ext uri="{FF2B5EF4-FFF2-40B4-BE49-F238E27FC236}">
                  <a16:creationId xmlns:a16="http://schemas.microsoft.com/office/drawing/2014/main" id="{E8B1374E-3551-4D24-A437-F772F7763E71}"/>
                </a:ext>
              </a:extLst>
            </p:cNvPr>
            <p:cNvGrpSpPr/>
            <p:nvPr/>
          </p:nvGrpSpPr>
          <p:grpSpPr>
            <a:xfrm>
              <a:off x="8629540" y="3599071"/>
              <a:ext cx="686642" cy="564154"/>
              <a:chOff x="4535621" y="4422335"/>
              <a:chExt cx="686642" cy="564154"/>
            </a:xfrm>
            <a:grpFill/>
          </p:grpSpPr>
          <p:sp>
            <p:nvSpPr>
              <p:cNvPr id="47" name="Rounded Rectangle 25">
                <a:extLst>
                  <a:ext uri="{FF2B5EF4-FFF2-40B4-BE49-F238E27FC236}">
                    <a16:creationId xmlns:a16="http://schemas.microsoft.com/office/drawing/2014/main" id="{45C3DC40-0D9C-4A53-9C29-DAF002EA5980}"/>
                  </a:ext>
                </a:extLst>
              </p:cNvPr>
              <p:cNvSpPr/>
              <p:nvPr/>
            </p:nvSpPr>
            <p:spPr>
              <a:xfrm rot="2624939">
                <a:off x="4535621" y="4422335"/>
                <a:ext cx="682842" cy="1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8" name="Rounded Rectangle 26">
                <a:extLst>
                  <a:ext uri="{FF2B5EF4-FFF2-40B4-BE49-F238E27FC236}">
                    <a16:creationId xmlns:a16="http://schemas.microsoft.com/office/drawing/2014/main" id="{70862F76-1648-478A-9DF4-0F7BA32F0CC5}"/>
                  </a:ext>
                </a:extLst>
              </p:cNvPr>
              <p:cNvSpPr/>
              <p:nvPr/>
            </p:nvSpPr>
            <p:spPr>
              <a:xfrm rot="18900000">
                <a:off x="4539421" y="4806489"/>
                <a:ext cx="682842" cy="1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sp>
          <p:nvSpPr>
            <p:cNvPr id="36" name="Oval 29">
              <a:extLst>
                <a:ext uri="{FF2B5EF4-FFF2-40B4-BE49-F238E27FC236}">
                  <a16:creationId xmlns:a16="http://schemas.microsoft.com/office/drawing/2014/main" id="{F587DB40-8ABC-46EF-8B39-F25728C4D0C9}"/>
                </a:ext>
              </a:extLst>
            </p:cNvPr>
            <p:cNvSpPr/>
            <p:nvPr/>
          </p:nvSpPr>
          <p:spPr>
            <a:xfrm>
              <a:off x="1516217" y="3734345"/>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7" name="Oval 30">
              <a:extLst>
                <a:ext uri="{FF2B5EF4-FFF2-40B4-BE49-F238E27FC236}">
                  <a16:creationId xmlns:a16="http://schemas.microsoft.com/office/drawing/2014/main" id="{7C937E2F-CC2D-4248-A29C-636984A6FEB8}"/>
                </a:ext>
              </a:extLst>
            </p:cNvPr>
            <p:cNvSpPr/>
            <p:nvPr/>
          </p:nvSpPr>
          <p:spPr>
            <a:xfrm>
              <a:off x="2812925" y="3737769"/>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8" name="Oval 31">
              <a:extLst>
                <a:ext uri="{FF2B5EF4-FFF2-40B4-BE49-F238E27FC236}">
                  <a16:creationId xmlns:a16="http://schemas.microsoft.com/office/drawing/2014/main" id="{5D75817C-FFFD-4DC1-ABF6-CFDE3EFAB9DD}"/>
                </a:ext>
              </a:extLst>
            </p:cNvPr>
            <p:cNvSpPr/>
            <p:nvPr/>
          </p:nvSpPr>
          <p:spPr>
            <a:xfrm>
              <a:off x="4033873" y="3734345"/>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39" name="Oval 32">
              <a:extLst>
                <a:ext uri="{FF2B5EF4-FFF2-40B4-BE49-F238E27FC236}">
                  <a16:creationId xmlns:a16="http://schemas.microsoft.com/office/drawing/2014/main" id="{11D1F518-A4C8-4A9D-8D58-3104A67E155E}"/>
                </a:ext>
              </a:extLst>
            </p:cNvPr>
            <p:cNvSpPr/>
            <p:nvPr/>
          </p:nvSpPr>
          <p:spPr>
            <a:xfrm>
              <a:off x="5253581" y="3734345"/>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0" name="Oval 33">
              <a:extLst>
                <a:ext uri="{FF2B5EF4-FFF2-40B4-BE49-F238E27FC236}">
                  <a16:creationId xmlns:a16="http://schemas.microsoft.com/office/drawing/2014/main" id="{90B9B7C1-4F40-4DB5-90E1-972801A80375}"/>
                </a:ext>
              </a:extLst>
            </p:cNvPr>
            <p:cNvSpPr/>
            <p:nvPr/>
          </p:nvSpPr>
          <p:spPr>
            <a:xfrm>
              <a:off x="7621842" y="3712100"/>
              <a:ext cx="36842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1" name="Oval 74">
              <a:extLst>
                <a:ext uri="{FF2B5EF4-FFF2-40B4-BE49-F238E27FC236}">
                  <a16:creationId xmlns:a16="http://schemas.microsoft.com/office/drawing/2014/main" id="{442B7F95-1777-4E0E-BF60-7C2DE5D40224}"/>
                </a:ext>
              </a:extLst>
            </p:cNvPr>
            <p:cNvSpPr/>
            <p:nvPr/>
          </p:nvSpPr>
          <p:spPr>
            <a:xfrm>
              <a:off x="8611594" y="377791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3" name="Oval 5">
              <a:extLst>
                <a:ext uri="{FF2B5EF4-FFF2-40B4-BE49-F238E27FC236}">
                  <a16:creationId xmlns:a16="http://schemas.microsoft.com/office/drawing/2014/main" id="{AFB894B9-A952-49A1-B61A-409A18E93BFB}"/>
                </a:ext>
              </a:extLst>
            </p:cNvPr>
            <p:cNvSpPr/>
            <p:nvPr/>
          </p:nvSpPr>
          <p:spPr>
            <a:xfrm>
              <a:off x="2244579"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4" name="Oval 9">
              <a:extLst>
                <a:ext uri="{FF2B5EF4-FFF2-40B4-BE49-F238E27FC236}">
                  <a16:creationId xmlns:a16="http://schemas.microsoft.com/office/drawing/2014/main" id="{F0AAD808-BAC4-4F00-93AE-D891F705F782}"/>
                </a:ext>
              </a:extLst>
            </p:cNvPr>
            <p:cNvSpPr/>
            <p:nvPr/>
          </p:nvSpPr>
          <p:spPr>
            <a:xfrm>
              <a:off x="3489307" y="3810112"/>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5" name="Oval 13">
              <a:extLst>
                <a:ext uri="{FF2B5EF4-FFF2-40B4-BE49-F238E27FC236}">
                  <a16:creationId xmlns:a16="http://schemas.microsoft.com/office/drawing/2014/main" id="{AD7F249F-5A97-4E12-8310-5DD2E6BB7668}"/>
                </a:ext>
              </a:extLst>
            </p:cNvPr>
            <p:cNvSpPr/>
            <p:nvPr/>
          </p:nvSpPr>
          <p:spPr>
            <a:xfrm>
              <a:off x="4963736" y="3797293"/>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46" name="Oval 17">
              <a:extLst>
                <a:ext uri="{FF2B5EF4-FFF2-40B4-BE49-F238E27FC236}">
                  <a16:creationId xmlns:a16="http://schemas.microsoft.com/office/drawing/2014/main" id="{8C121888-05D7-442E-B725-B7AC0D7B7E8C}"/>
                </a:ext>
              </a:extLst>
            </p:cNvPr>
            <p:cNvSpPr/>
            <p:nvPr/>
          </p:nvSpPr>
          <p:spPr>
            <a:xfrm>
              <a:off x="6208069" y="3810545"/>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grpSp>
      <p:sp>
        <p:nvSpPr>
          <p:cNvPr id="55" name="Oval 33">
            <a:extLst>
              <a:ext uri="{FF2B5EF4-FFF2-40B4-BE49-F238E27FC236}">
                <a16:creationId xmlns:a16="http://schemas.microsoft.com/office/drawing/2014/main" id="{7E64BE5C-BA96-4A94-BFD9-765E3D820356}"/>
              </a:ext>
            </a:extLst>
          </p:cNvPr>
          <p:cNvSpPr/>
          <p:nvPr/>
        </p:nvSpPr>
        <p:spPr>
          <a:xfrm>
            <a:off x="7299738" y="3721096"/>
            <a:ext cx="366544" cy="36842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56" name="Oval 74">
            <a:extLst>
              <a:ext uri="{FF2B5EF4-FFF2-40B4-BE49-F238E27FC236}">
                <a16:creationId xmlns:a16="http://schemas.microsoft.com/office/drawing/2014/main" id="{2FC7E1F9-C260-45F2-9A5C-4BCA0D876ADC}"/>
              </a:ext>
            </a:extLst>
          </p:cNvPr>
          <p:cNvSpPr/>
          <p:nvPr/>
        </p:nvSpPr>
        <p:spPr>
          <a:xfrm>
            <a:off x="8867849" y="3754073"/>
            <a:ext cx="214922" cy="216024"/>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57" name="Oval 74">
            <a:extLst>
              <a:ext uri="{FF2B5EF4-FFF2-40B4-BE49-F238E27FC236}">
                <a16:creationId xmlns:a16="http://schemas.microsoft.com/office/drawing/2014/main" id="{E5F70015-368B-451C-B212-0F80AA385AC2}"/>
              </a:ext>
            </a:extLst>
          </p:cNvPr>
          <p:cNvSpPr/>
          <p:nvPr/>
        </p:nvSpPr>
        <p:spPr>
          <a:xfrm>
            <a:off x="9144399" y="3754073"/>
            <a:ext cx="214922" cy="216024"/>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48B355F7-7C5F-4052-A97B-FFE8C51AC359}"/>
              </a:ext>
            </a:extLst>
          </p:cNvPr>
          <p:cNvSpPr/>
          <p:nvPr/>
        </p:nvSpPr>
        <p:spPr>
          <a:xfrm>
            <a:off x="7525861" y="1849765"/>
            <a:ext cx="1422966" cy="461665"/>
          </a:xfrm>
          <a:prstGeom prst="rect">
            <a:avLst/>
          </a:prstGeom>
        </p:spPr>
        <p:txBody>
          <a:bodyPr wrap="square">
            <a:spAutoFit/>
          </a:bodyPr>
          <a:lstStyle/>
          <a:p>
            <a:r>
              <a:rPr lang="pt-BR" sz="1200" b="1" dirty="0">
                <a:solidFill>
                  <a:srgbClr val="002060"/>
                </a:solidFill>
                <a:latin typeface="Arial" panose="020B0604020202020204" pitchFamily="34" charset="0"/>
                <a:ea typeface="Cambria" panose="02040503050406030204" pitchFamily="18" charset="0"/>
                <a:cs typeface="Arial" panose="020B0604020202020204" pitchFamily="34" charset="0"/>
              </a:rPr>
              <a:t>Impugnações (art. 8º LFR)</a:t>
            </a:r>
            <a:endParaRPr lang="en-US" sz="1200" b="1" dirty="0">
              <a:solidFill>
                <a:srgbClr val="002060"/>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49855B01-0CB0-485E-B8E5-3DA8E9877A30}"/>
              </a:ext>
            </a:extLst>
          </p:cNvPr>
          <p:cNvCxnSpPr>
            <a:cxnSpLocks/>
          </p:cNvCxnSpPr>
          <p:nvPr/>
        </p:nvCxnSpPr>
        <p:spPr>
          <a:xfrm>
            <a:off x="7483010" y="1820629"/>
            <a:ext cx="0" cy="2157987"/>
          </a:xfrm>
          <a:prstGeom prst="line">
            <a:avLst/>
          </a:prstGeom>
          <a:ln w="25400">
            <a:solidFill>
              <a:srgbClr val="00206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2" name="CaixaDeTexto 92">
            <a:extLst>
              <a:ext uri="{FF2B5EF4-FFF2-40B4-BE49-F238E27FC236}">
                <a16:creationId xmlns:a16="http://schemas.microsoft.com/office/drawing/2014/main" id="{8E50C425-B209-40B0-A6EC-E33E93A8859E}"/>
              </a:ext>
            </a:extLst>
          </p:cNvPr>
          <p:cNvSpPr txBox="1"/>
          <p:nvPr/>
        </p:nvSpPr>
        <p:spPr>
          <a:xfrm>
            <a:off x="719252" y="1246100"/>
            <a:ext cx="4281925" cy="307777"/>
          </a:xfrm>
          <a:prstGeom prst="rect">
            <a:avLst/>
          </a:prstGeom>
          <a:noFill/>
        </p:spPr>
        <p:txBody>
          <a:bodyPr wrap="square" rtlCol="0">
            <a:spAutoFit/>
          </a:bodyPr>
          <a:lstStyle/>
          <a:p>
            <a:r>
              <a:rPr lang="pt-BR" sz="1400" b="1" u="sng" dirty="0">
                <a:solidFill>
                  <a:srgbClr val="000000"/>
                </a:solidFill>
                <a:latin typeface="Arial" panose="020B0604020202020204" pitchFamily="34" charset="0"/>
                <a:ea typeface="Cambria" panose="02040503050406030204" pitchFamily="18" charset="0"/>
                <a:cs typeface="Arial" panose="020B0604020202020204" pitchFamily="34" charset="0"/>
              </a:rPr>
              <a:t>Verificação de créditos</a:t>
            </a:r>
          </a:p>
        </p:txBody>
      </p:sp>
      <p:sp>
        <p:nvSpPr>
          <p:cNvPr id="63" name="Rectangle 4">
            <a:extLst>
              <a:ext uri="{FF2B5EF4-FFF2-40B4-BE49-F238E27FC236}">
                <a16:creationId xmlns:a16="http://schemas.microsoft.com/office/drawing/2014/main" id="{00314715-D9D8-4FFA-87AE-E27965802FD6}"/>
              </a:ext>
            </a:extLst>
          </p:cNvPr>
          <p:cNvSpPr/>
          <p:nvPr/>
        </p:nvSpPr>
        <p:spPr>
          <a:xfrm>
            <a:off x="368969" y="330651"/>
            <a:ext cx="11448000" cy="723916"/>
          </a:xfrm>
          <a:prstGeom prst="rect">
            <a:avLst/>
          </a:prstGeom>
        </p:spPr>
        <p:txBody>
          <a:bodyPr wrap="square" numCol="1" spcCol="360000">
            <a:spAutoFit/>
          </a:bodyPr>
          <a:lstStyle/>
          <a:p>
            <a:pPr marL="342900" lvl="0" defTabSz="360000">
              <a:lnSpc>
                <a:spcPct val="114000"/>
              </a:lnSpc>
              <a:spcAft>
                <a:spcPts val="0"/>
              </a:spcAft>
            </a:pPr>
            <a:r>
              <a:rPr lang="pt-BR" sz="1400" b="1" kern="0" dirty="0">
                <a:solidFill>
                  <a:schemeClr val="accent5"/>
                </a:solidFill>
                <a:latin typeface="Arial" panose="020B0604020202020204" pitchFamily="34" charset="0"/>
                <a:ea typeface="Cambria" panose="02040503050406030204" pitchFamily="18" charset="0"/>
                <a:cs typeface="Arial" panose="020B0604020202020204" pitchFamily="34" charset="0"/>
              </a:rPr>
              <a:t>1.3. Cronograma Processual</a:t>
            </a:r>
            <a:endParaRPr lang="en-US" sz="1400" b="1" kern="0"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360000" algn="just" defTabSz="360000">
              <a:lnSpc>
                <a:spcPct val="114000"/>
              </a:lnSpc>
              <a:spcAft>
                <a:spcPts val="0"/>
              </a:spcAft>
            </a:pPr>
            <a:r>
              <a:rPr lang="pt-BR" sz="1100" dirty="0">
                <a:solidFill>
                  <a:schemeClr val="accent5"/>
                </a:solidFill>
                <a:highlight>
                  <a:srgbClr val="FFFF00"/>
                </a:highlight>
                <a:latin typeface="Arial" panose="020B0604020202020204" pitchFamily="34" charset="0"/>
                <a:ea typeface="Cambria" panose="02040503050406030204" pitchFamily="18" charset="0"/>
                <a:cs typeface="Arial" panose="020B0604020202020204" pitchFamily="34" charset="0"/>
              </a:rPr>
              <a:t> </a:t>
            </a:r>
            <a:endParaRPr lang="en-US" sz="1100" dirty="0">
              <a:solidFill>
                <a:srgbClr val="000000"/>
              </a:solidFill>
              <a:highlight>
                <a:srgbClr val="FFFF00"/>
              </a:highlight>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Abaixo apresentamos o cronograma processual da Recuperanda subdividido nas etapas de Recuperação Judicial e verificação de créditos</a:t>
            </a:r>
            <a:r>
              <a:rPr lang="pt-BR" sz="1200" dirty="0">
                <a:solidFill>
                  <a:schemeClr val="tx2"/>
                </a:solidFill>
                <a:latin typeface="Arial" panose="020B0604020202020204" pitchFamily="34" charset="0"/>
                <a:cs typeface="Arial" panose="020B0604020202020204" pitchFamily="34" charset="0"/>
              </a:rPr>
              <a:t>.</a:t>
            </a:r>
            <a:endParaRPr lang="en-US" sz="1100" dirty="0">
              <a:latin typeface="Arial" panose="020B0604020202020204" pitchFamily="34" charset="0"/>
              <a:ea typeface="Calibri" panose="020F050202020403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EEE1C3FA-005F-4526-B1E7-4F74885A193A}"/>
              </a:ext>
            </a:extLst>
          </p:cNvPr>
          <p:cNvSpPr/>
          <p:nvPr/>
        </p:nvSpPr>
        <p:spPr>
          <a:xfrm>
            <a:off x="8653641" y="5310692"/>
            <a:ext cx="1082348" cy="461665"/>
          </a:xfrm>
          <a:prstGeom prst="rect">
            <a:avLst/>
          </a:prstGeom>
        </p:spPr>
        <p:txBody>
          <a:bodyPr wrap="none">
            <a:spAutoFit/>
          </a:bodyPr>
          <a:lstStyle/>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QGC</a:t>
            </a:r>
          </a:p>
          <a:p>
            <a:r>
              <a:rPr lang="pt-BR" altLang="ko-KR" sz="1200" b="1" dirty="0">
                <a:solidFill>
                  <a:srgbClr val="002060"/>
                </a:solidFill>
                <a:latin typeface="Arial" panose="020B0604020202020204" pitchFamily="34" charset="0"/>
                <a:ea typeface="Cambria" panose="02040503050406030204" pitchFamily="18" charset="0"/>
                <a:cs typeface="Arial" panose="020B0604020202020204" pitchFamily="34" charset="0"/>
              </a:rPr>
              <a:t>(art. 18 LRF)</a:t>
            </a:r>
          </a:p>
        </p:txBody>
      </p:sp>
    </p:spTree>
    <p:extLst>
      <p:ext uri="{BB962C8B-B14F-4D97-AF65-F5344CB8AC3E}">
        <p14:creationId xmlns:p14="http://schemas.microsoft.com/office/powerpoint/2010/main" val="253235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E26A0D21-ED4C-480C-AB87-8232456BCA37}"/>
              </a:ext>
            </a:extLst>
          </p:cNvPr>
          <p:cNvSpPr>
            <a:spLocks noGrp="1"/>
          </p:cNvSpPr>
          <p:nvPr>
            <p:ph idx="1"/>
          </p:nvPr>
        </p:nvSpPr>
        <p:spPr>
          <a:xfrm>
            <a:off x="147992" y="351698"/>
            <a:ext cx="5617030" cy="6212157"/>
          </a:xfrm>
        </p:spPr>
        <p:txBody>
          <a:bodyPr>
            <a:normAutofit lnSpcReduction="10000"/>
          </a:bodyPr>
          <a:lstStyle/>
          <a:p>
            <a:pPr indent="0" algn="just" defTabSz="360000">
              <a:lnSpc>
                <a:spcPct val="114000"/>
              </a:lnSpc>
              <a:buNone/>
            </a:pPr>
            <a:r>
              <a:rPr lang="pt-BR" sz="1800" b="1" dirty="0">
                <a:solidFill>
                  <a:schemeClr val="accent5"/>
                </a:solidFill>
                <a:latin typeface="Arial" panose="020B0604020202020204" pitchFamily="34" charset="0"/>
                <a:ea typeface="Cambria" panose="02040503050406030204" pitchFamily="18" charset="0"/>
                <a:cs typeface="Arial" panose="020B0604020202020204" pitchFamily="34" charset="0"/>
              </a:rPr>
              <a:t>2.1. Visita à sede da Recuperanda</a:t>
            </a:r>
            <a:endParaRPr lang="en-US" sz="1800" b="1" dirty="0">
              <a:solidFill>
                <a:schemeClr val="accent5"/>
              </a:solidFill>
              <a:latin typeface="Arial" panose="020B0604020202020204" pitchFamily="34" charset="0"/>
              <a:ea typeface="Cambria" panose="02040503050406030204" pitchFamily="18" charset="0"/>
              <a:cs typeface="Arial" panose="020B0604020202020204" pitchFamily="34" charset="0"/>
            </a:endParaRPr>
          </a:p>
          <a:p>
            <a:pPr indent="0" algn="just" defTabSz="360000">
              <a:lnSpc>
                <a:spcPct val="114000"/>
              </a:lnSpc>
              <a:buNone/>
            </a:pPr>
            <a:r>
              <a:rPr lang="pt-BR" sz="1800" b="1" dirty="0">
                <a:solidFill>
                  <a:srgbClr val="000000"/>
                </a:solidFill>
                <a:latin typeface="Arial" panose="020B0604020202020204" pitchFamily="34" charset="0"/>
                <a:ea typeface="Cambria" panose="02040503050406030204" pitchFamily="18" charset="0"/>
                <a:cs typeface="Arial" panose="020B0604020202020204" pitchFamily="34" charset="0"/>
              </a:rPr>
              <a:t> </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A administração judicial visitou 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no dia 21 de junho de 2019, à sede da Recuperanda, ocasião em que foi recebida pela Sra. Lucia, sócia da empresa e sua filha,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Jonara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administradora da empresa, participaram também da reunião os advogados da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Dr. Diego e Dr. Rafael, e o contador da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o Sr.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Luis</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Ademir. </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Em relação as operações a sócia argumentou que as vendas do mês de maio foram abaixo da expectativa e que no mês de junho foi melhor. Relataram ainda que a família conseguiu vender um terreno e estão equilibrando as dívidas relacionadas ao empréstimo para recuperar a casa, que foi a leilão no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mê</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s de janeiro.</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A visita dos advogados foi marcada em conjunto, pela preocupação dos mesmos com os controles internos que foram prometidos pela empresa para que as demonstrações contábeis representem a efetiva situação patrimonial da empresa. </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Foi relatado a administração judicial pela Sra.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Jonara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que faltava apenas fazer o inventário dos estoques para que o sistema começasse a operar e gerar os saldos mensais dos estoques. Da mesma forma relatou que as vendas a prazo estão devidamente separadas e individualizadas, com todo registro via caixa, que alimenta o sistema de gestão da empresa.</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O inventário foi realizado no dia 30/06/2019, porém o relatório emitido pelo sistema tinha muitas inconsistências, assim aguardamos durante o mês de julho  os ajustes no sistema, e recebemos em 02/08/2019, os relatórios dos meses de abril, maio e junho mais adequados a situação da empresa.</a:t>
            </a:r>
          </a:p>
          <a:p>
            <a:pPr indent="0" algn="just" defTabSz="360000">
              <a:lnSpc>
                <a:spcPct val="114000"/>
              </a:lnSpc>
              <a:buNone/>
            </a:pPr>
            <a:endParaRPr lang="pt-BR" sz="1200"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B7487BF4-1D2B-4D8B-9F12-406EBD1D4406}"/>
              </a:ext>
            </a:extLst>
          </p:cNvPr>
          <p:cNvSpPr>
            <a:spLocks noGrp="1"/>
          </p:cNvSpPr>
          <p:nvPr>
            <p:ph type="sldNum" sz="quarter" idx="4"/>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7</a:t>
            </a:fld>
            <a:endParaRPr lang="en-US" sz="1200" dirty="0">
              <a:latin typeface="Arial" panose="020B0604020202020204" pitchFamily="34" charset="0"/>
              <a:cs typeface="Arial" panose="020B0604020202020204" pitchFamily="34" charset="0"/>
            </a:endParaRPr>
          </a:p>
        </p:txBody>
      </p:sp>
      <p:sp>
        <p:nvSpPr>
          <p:cNvPr id="5" name="Espaço Reservado para Conteúdo 4">
            <a:extLst>
              <a:ext uri="{FF2B5EF4-FFF2-40B4-BE49-F238E27FC236}">
                <a16:creationId xmlns:a16="http://schemas.microsoft.com/office/drawing/2014/main" id="{92844D80-0AF7-476B-85E6-23C72B54B294}"/>
              </a:ext>
            </a:extLst>
          </p:cNvPr>
          <p:cNvSpPr>
            <a:spLocks noGrp="1"/>
          </p:cNvSpPr>
          <p:nvPr>
            <p:ph idx="10"/>
          </p:nvPr>
        </p:nvSpPr>
        <p:spPr>
          <a:xfrm>
            <a:off x="6214186" y="351698"/>
            <a:ext cx="5617030" cy="5669274"/>
          </a:xfrm>
        </p:spPr>
        <p:txBody>
          <a:bodyPr/>
          <a:lstStyle/>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Ainda em relação as atividades do mercado, a Sra.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Jonara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relatou que não vendeu mais para clientes que demoravam para fazer acertos das contas ou que estavam com dívidas parceladas, que no início foi difícil mas que agora os clientes entenderam. Relatou que havia dificuldade dos  sócios entenderem que não podem ficar financiando os clientes, por mais de 30 dias.</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Por fim, 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demonstrou-se empenhada na melhoria dos controles, com a utilização do sistema informatizado, inclusive foi contratado um funcionário, para esta função. Também a empresa desenvolvedora do sistema, semanalmente envia um colaborador para auxiliá-los na parametrização e registros das operações.</a:t>
            </a:r>
          </a:p>
          <a:p>
            <a:pPr indent="0" algn="just" defTabSz="360000">
              <a:lnSpc>
                <a:spcPct val="114000"/>
              </a:lnSpc>
              <a:buNone/>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Em relação ao número de colaboradores ouve aumento do quadro, de 8 para 11 funcionários, perfazendo 38%, conforme demonstra o gráfico:</a:t>
            </a:r>
          </a:p>
          <a:p>
            <a:pPr marL="0" indent="0">
              <a:buNone/>
            </a:pPr>
            <a:endParaRPr lang="pt-BR" dirty="0"/>
          </a:p>
        </p:txBody>
      </p:sp>
      <p:pic>
        <p:nvPicPr>
          <p:cNvPr id="9" name="Imagem 8">
            <a:extLst>
              <a:ext uri="{FF2B5EF4-FFF2-40B4-BE49-F238E27FC236}">
                <a16:creationId xmlns:a16="http://schemas.microsoft.com/office/drawing/2014/main" id="{65D39D83-B7EA-4D70-B46C-5CE942D89637}"/>
              </a:ext>
            </a:extLst>
          </p:cNvPr>
          <p:cNvPicPr>
            <a:picLocks noChangeAspect="1"/>
          </p:cNvPicPr>
          <p:nvPr/>
        </p:nvPicPr>
        <p:blipFill>
          <a:blip r:embed="rId2"/>
          <a:stretch>
            <a:fillRect/>
          </a:stretch>
        </p:blipFill>
        <p:spPr>
          <a:xfrm>
            <a:off x="6214185" y="3831020"/>
            <a:ext cx="5783377" cy="2493679"/>
          </a:xfrm>
          <a:prstGeom prst="rect">
            <a:avLst/>
          </a:prstGeom>
        </p:spPr>
      </p:pic>
      <p:pic>
        <p:nvPicPr>
          <p:cNvPr id="11" name="Picture 6">
            <a:extLst>
              <a:ext uri="{FF2B5EF4-FFF2-40B4-BE49-F238E27FC236}">
                <a16:creationId xmlns:a16="http://schemas.microsoft.com/office/drawing/2014/main" id="{FBAD6562-E96B-4F5A-A1CB-1CA846878F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11155" y="5870105"/>
            <a:ext cx="2094230" cy="789940"/>
          </a:xfrm>
          <a:prstGeom prst="rect">
            <a:avLst/>
          </a:prstGeom>
          <a:noFill/>
          <a:ln>
            <a:noFill/>
          </a:ln>
        </p:spPr>
      </p:pic>
    </p:spTree>
    <p:extLst>
      <p:ext uri="{BB962C8B-B14F-4D97-AF65-F5344CB8AC3E}">
        <p14:creationId xmlns:p14="http://schemas.microsoft.com/office/powerpoint/2010/main" val="177791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0B13F-3EB0-48E8-82E5-4FAF0222232E}"/>
              </a:ext>
            </a:extLst>
          </p:cNvPr>
          <p:cNvSpPr/>
          <p:nvPr/>
        </p:nvSpPr>
        <p:spPr>
          <a:xfrm>
            <a:off x="368969" y="330652"/>
            <a:ext cx="11598442" cy="1022139"/>
          </a:xfrm>
          <a:prstGeom prst="rect">
            <a:avLst/>
          </a:prstGeom>
        </p:spPr>
        <p:txBody>
          <a:bodyPr wrap="square" numCol="1" spcCol="180000">
            <a:spAutoFit/>
          </a:bodyPr>
          <a:lstStyle/>
          <a:p>
            <a:pPr lvl="0" indent="352425">
              <a:lnSpc>
                <a:spcPct val="114000"/>
              </a:lnSpc>
            </a:pPr>
            <a:r>
              <a:rPr lang="pt-BR" sz="14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2.2. Análise Econômico-Financeira</a:t>
            </a:r>
            <a:endParaRPr lang="en-US" sz="1400" b="1"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endParaRPr lang="pt-BR" sz="1600" b="1"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indent="352425" algn="just">
              <a:lnSpc>
                <a:spcPct val="114000"/>
              </a:lnSpc>
            </a:pP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Apresenta-se a forma sintética dos balanços patrimoniais e balancetes da Recuperanda, conforme períodos indicados, iniciando pelo Ativo. O quadro abaixo apresenta a análise vertical e horizontal dos ativos da </a:t>
            </a:r>
            <a:r>
              <a:rPr lang="pt-BR" sz="12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200" dirty="0">
                <a:solidFill>
                  <a:srgbClr val="000000"/>
                </a:solidFill>
                <a:latin typeface="Arial" panose="020B0604020202020204" pitchFamily="34" charset="0"/>
                <a:ea typeface="Cambria" panose="02040503050406030204" pitchFamily="18" charset="0"/>
                <a:cs typeface="Arial" panose="020B0604020202020204" pitchFamily="34" charset="0"/>
              </a:rPr>
              <a:t> de  dez/2018, e bimestralmente, de janeiro a junho/19, este último comparado com dezembro/18:</a:t>
            </a:r>
          </a:p>
        </p:txBody>
      </p:sp>
      <p:sp>
        <p:nvSpPr>
          <p:cNvPr id="4" name="Slide Number Placeholder 3">
            <a:extLst>
              <a:ext uri="{FF2B5EF4-FFF2-40B4-BE49-F238E27FC236}">
                <a16:creationId xmlns:a16="http://schemas.microsoft.com/office/drawing/2014/main" id="{E2F2890C-D483-483B-88C7-7BC0CB2591D4}"/>
              </a:ext>
            </a:extLst>
          </p:cNvPr>
          <p:cNvSpPr>
            <a:spLocks noGrp="1"/>
          </p:cNvSpPr>
          <p:nvPr>
            <p:ph type="sldNum" sz="quarter" idx="4"/>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8</a:t>
            </a:fld>
            <a:endParaRPr lang="en-US" sz="12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5971576-15D2-460E-ACC8-D9B7ACFFA5E3}"/>
              </a:ext>
            </a:extLst>
          </p:cNvPr>
          <p:cNvSpPr/>
          <p:nvPr/>
        </p:nvSpPr>
        <p:spPr>
          <a:xfrm>
            <a:off x="496840" y="5682041"/>
            <a:ext cx="6096000" cy="400110"/>
          </a:xfrm>
          <a:prstGeom prst="rect">
            <a:avLst/>
          </a:prstGeom>
        </p:spPr>
        <p:txBody>
          <a:bodyPr>
            <a:spAutoFit/>
          </a:bodyPr>
          <a:lstStyle/>
          <a:p>
            <a:pPr>
              <a:spcAft>
                <a:spcPts val="0"/>
              </a:spcAft>
            </a:pPr>
            <a:r>
              <a:rPr lang="pt-BR"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AV – Análise Vertical</a:t>
            </a:r>
            <a:endPar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AH – Análise Horizontal</a:t>
            </a:r>
            <a:endPar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
            <a:extLst>
              <a:ext uri="{FF2B5EF4-FFF2-40B4-BE49-F238E27FC236}">
                <a16:creationId xmlns:a16="http://schemas.microsoft.com/office/drawing/2014/main" id="{06FF1BF6-3B4E-4020-B0C6-28E23D1CD3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graphicFrame>
        <p:nvGraphicFramePr>
          <p:cNvPr id="2" name="Objeto 1">
            <a:extLst>
              <a:ext uri="{FF2B5EF4-FFF2-40B4-BE49-F238E27FC236}">
                <a16:creationId xmlns:a16="http://schemas.microsoft.com/office/drawing/2014/main" id="{CEFEE58B-C35C-4AE2-B1B7-7452DCA27A07}"/>
              </a:ext>
            </a:extLst>
          </p:cNvPr>
          <p:cNvGraphicFramePr>
            <a:graphicFrameLocks noChangeAspect="1"/>
          </p:cNvGraphicFramePr>
          <p:nvPr>
            <p:extLst>
              <p:ext uri="{D42A27DB-BD31-4B8C-83A1-F6EECF244321}">
                <p14:modId xmlns:p14="http://schemas.microsoft.com/office/powerpoint/2010/main" val="1092782498"/>
              </p:ext>
            </p:extLst>
          </p:nvPr>
        </p:nvGraphicFramePr>
        <p:xfrm>
          <a:off x="160766" y="2184400"/>
          <a:ext cx="6257925" cy="2486025"/>
        </p:xfrm>
        <a:graphic>
          <a:graphicData uri="http://schemas.openxmlformats.org/presentationml/2006/ole">
            <mc:AlternateContent xmlns:mc="http://schemas.openxmlformats.org/markup-compatibility/2006">
              <mc:Choice xmlns:v="urn:schemas-microsoft-com:vml" Requires="v">
                <p:oleObj spid="_x0000_s3098" name="Worksheet" r:id="rId5" imgW="6257834" imgH="2486037" progId="Excel.Sheet.12">
                  <p:embed/>
                </p:oleObj>
              </mc:Choice>
              <mc:Fallback>
                <p:oleObj name="Worksheet" r:id="rId5" imgW="6257834" imgH="2486037" progId="Excel.Sheet.12">
                  <p:embed/>
                  <p:pic>
                    <p:nvPicPr>
                      <p:cNvPr id="0" name=""/>
                      <p:cNvPicPr/>
                      <p:nvPr/>
                    </p:nvPicPr>
                    <p:blipFill>
                      <a:blip r:embed="rId6"/>
                      <a:stretch>
                        <a:fillRect/>
                      </a:stretch>
                    </p:blipFill>
                    <p:spPr>
                      <a:xfrm>
                        <a:off x="160766" y="2184400"/>
                        <a:ext cx="6257925" cy="2486025"/>
                      </a:xfrm>
                      <a:prstGeom prst="rect">
                        <a:avLst/>
                      </a:prstGeom>
                    </p:spPr>
                  </p:pic>
                </p:oleObj>
              </mc:Fallback>
            </mc:AlternateContent>
          </a:graphicData>
        </a:graphic>
      </p:graphicFrame>
      <p:sp>
        <p:nvSpPr>
          <p:cNvPr id="3" name="CaixaDeTexto 2">
            <a:extLst>
              <a:ext uri="{FF2B5EF4-FFF2-40B4-BE49-F238E27FC236}">
                <a16:creationId xmlns:a16="http://schemas.microsoft.com/office/drawing/2014/main" id="{9A389CA2-311E-4F7F-974A-81AFA2892F44}"/>
              </a:ext>
            </a:extLst>
          </p:cNvPr>
          <p:cNvSpPr txBox="1"/>
          <p:nvPr/>
        </p:nvSpPr>
        <p:spPr>
          <a:xfrm>
            <a:off x="6889531" y="1876097"/>
            <a:ext cx="4918841" cy="3416320"/>
          </a:xfrm>
          <a:prstGeom prst="rect">
            <a:avLst/>
          </a:prstGeom>
          <a:noFill/>
        </p:spPr>
        <p:txBody>
          <a:bodyPr wrap="square" rtlCol="0">
            <a:spAutoFit/>
          </a:bodyPr>
          <a:lstStyle/>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No mês de junho/2019 a </a:t>
            </a:r>
            <a:r>
              <a:rPr lang="pt-BR" sz="1200" dirty="0" err="1">
                <a:solidFill>
                  <a:schemeClr val="tx2"/>
                </a:solidFill>
                <a:latin typeface="Arial" panose="020B0604020202020204" pitchFamily="34" charset="0"/>
                <a:cs typeface="Arial" panose="020B0604020202020204" pitchFamily="34" charset="0"/>
              </a:rPr>
              <a:t>recuperanda</a:t>
            </a:r>
            <a:r>
              <a:rPr lang="pt-BR" sz="1200" dirty="0">
                <a:solidFill>
                  <a:schemeClr val="tx2"/>
                </a:solidFill>
                <a:latin typeface="Arial" panose="020B0604020202020204" pitchFamily="34" charset="0"/>
                <a:cs typeface="Arial" panose="020B0604020202020204" pitchFamily="34" charset="0"/>
              </a:rPr>
              <a:t> realizou os ajustes necessários para adequar a suas demonstrações contábeis e dessa forma as principais alterações entre dez/18 e </a:t>
            </a:r>
            <a:r>
              <a:rPr lang="pt-BR" sz="1200" dirty="0" err="1">
                <a:solidFill>
                  <a:schemeClr val="tx2"/>
                </a:solidFill>
                <a:latin typeface="Arial" panose="020B0604020202020204" pitchFamily="34" charset="0"/>
                <a:cs typeface="Arial" panose="020B0604020202020204" pitchFamily="34" charset="0"/>
              </a:rPr>
              <a:t>jun</a:t>
            </a:r>
            <a:r>
              <a:rPr lang="pt-BR" sz="1200" dirty="0">
                <a:solidFill>
                  <a:schemeClr val="tx2"/>
                </a:solidFill>
                <a:latin typeface="Arial" panose="020B0604020202020204" pitchFamily="34" charset="0"/>
                <a:cs typeface="Arial" panose="020B0604020202020204" pitchFamily="34" charset="0"/>
              </a:rPr>
              <a:t>/19 foram:</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Redução do saldo de caixa em 65% sendo parte do saldo transferido para a conta clientes e parte estornado da conta de reservas. </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Aumento de 720% nas contas a receber em função do registro das vendas a prazo (cartão e cheque);</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Em relação aos estoques, os mesmos foram ajustados pelo valor efetivo, de acordo com o sistema, tendo reduzido em 42%. </a:t>
            </a:r>
          </a:p>
          <a:p>
            <a:pPr algn="just"/>
            <a:endParaRPr lang="pt-BR" sz="1200" dirty="0">
              <a:solidFill>
                <a:schemeClr val="tx2"/>
              </a:solidFill>
              <a:latin typeface="Arial" panose="020B0604020202020204" pitchFamily="34" charset="0"/>
              <a:cs typeface="Arial" panose="020B0604020202020204" pitchFamily="34" charset="0"/>
            </a:endParaRPr>
          </a:p>
          <a:p>
            <a:pPr algn="just"/>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Os ajustes realizados provocaram a redução de 26% do total do ativo da </a:t>
            </a:r>
            <a:r>
              <a:rPr lang="pt-BR" sz="1200" dirty="0" err="1">
                <a:solidFill>
                  <a:schemeClr val="tx2"/>
                </a:solidFill>
                <a:latin typeface="Arial" panose="020B0604020202020204" pitchFamily="34" charset="0"/>
                <a:cs typeface="Arial" panose="020B0604020202020204" pitchFamily="34" charset="0"/>
              </a:rPr>
              <a:t>recuperanda</a:t>
            </a:r>
            <a:r>
              <a:rPr lang="pt-BR" sz="1200" dirty="0">
                <a:solidFill>
                  <a:schemeClr val="tx2"/>
                </a:solidFill>
                <a:latin typeface="Arial" panose="020B0604020202020204" pitchFamily="34" charset="0"/>
                <a:cs typeface="Arial" panose="020B0604020202020204" pitchFamily="34" charset="0"/>
              </a:rPr>
              <a:t>, mas agora representam mais fidedignamente.</a:t>
            </a:r>
          </a:p>
        </p:txBody>
      </p:sp>
    </p:spTree>
    <p:extLst>
      <p:ext uri="{BB962C8B-B14F-4D97-AF65-F5344CB8AC3E}">
        <p14:creationId xmlns:p14="http://schemas.microsoft.com/office/powerpoint/2010/main" val="217545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0B13F-3EB0-48E8-82E5-4FAF0222232E}"/>
              </a:ext>
            </a:extLst>
          </p:cNvPr>
          <p:cNvSpPr/>
          <p:nvPr/>
        </p:nvSpPr>
        <p:spPr>
          <a:xfrm>
            <a:off x="368969" y="330652"/>
            <a:ext cx="11598442" cy="1054135"/>
          </a:xfrm>
          <a:prstGeom prst="rect">
            <a:avLst/>
          </a:prstGeom>
        </p:spPr>
        <p:txBody>
          <a:bodyPr wrap="square" numCol="1" spcCol="180000">
            <a:spAutoFit/>
          </a:bodyPr>
          <a:lstStyle/>
          <a:p>
            <a:pPr lvl="0" indent="352425">
              <a:lnSpc>
                <a:spcPct val="114000"/>
              </a:lnSpc>
            </a:pPr>
            <a:r>
              <a:rPr lang="pt-BR" sz="14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rPr>
              <a:t>2.2. Análise Econômico-Financeira</a:t>
            </a:r>
          </a:p>
          <a:p>
            <a:pPr lvl="0" indent="352425">
              <a:lnSpc>
                <a:spcPct val="114000"/>
              </a:lnSpc>
            </a:pPr>
            <a:endParaRPr lang="pt-BR" sz="1400" b="1" kern="0" dirty="0">
              <a:solidFill>
                <a:schemeClr val="accent6">
                  <a:lumMod val="90000"/>
                  <a:lumOff val="10000"/>
                </a:schemeClr>
              </a:solidFill>
              <a:latin typeface="Arial" panose="020B0604020202020204" pitchFamily="34" charset="0"/>
              <a:ea typeface="Cambria" panose="02040503050406030204" pitchFamily="18" charset="0"/>
              <a:cs typeface="Arial" panose="020B0604020202020204" pitchFamily="34" charset="0"/>
            </a:endParaRPr>
          </a:p>
          <a:p>
            <a:pPr indent="352425">
              <a:lnSpc>
                <a:spcPct val="114000"/>
              </a:lnSpc>
            </a:pPr>
            <a:r>
              <a:rPr lang="pt-BR" sz="1400" dirty="0">
                <a:solidFill>
                  <a:srgbClr val="000000"/>
                </a:solidFill>
                <a:latin typeface="Arial" panose="020B0604020202020204" pitchFamily="34" charset="0"/>
                <a:ea typeface="Cambria" panose="02040503050406030204" pitchFamily="18" charset="0"/>
                <a:cs typeface="Arial" panose="020B0604020202020204" pitchFamily="34" charset="0"/>
              </a:rPr>
              <a:t>No quadro abaixo apresenta-se a análise vertical e horizontal dos passivos da </a:t>
            </a:r>
            <a:r>
              <a:rPr lang="pt-BR" sz="1400" dirty="0" err="1">
                <a:solidFill>
                  <a:srgbClr val="000000"/>
                </a:solidFill>
                <a:latin typeface="Arial" panose="020B0604020202020204" pitchFamily="34" charset="0"/>
                <a:ea typeface="Cambria" panose="02040503050406030204" pitchFamily="18" charset="0"/>
                <a:cs typeface="Arial" panose="020B0604020202020204" pitchFamily="34" charset="0"/>
              </a:rPr>
              <a:t>recuperanda</a:t>
            </a:r>
            <a:r>
              <a:rPr lang="pt-BR" sz="1400" dirty="0">
                <a:solidFill>
                  <a:srgbClr val="000000"/>
                </a:solidFill>
                <a:latin typeface="Arial" panose="020B0604020202020204" pitchFamily="34" charset="0"/>
                <a:ea typeface="Cambria" panose="02040503050406030204" pitchFamily="18" charset="0"/>
                <a:cs typeface="Arial" panose="020B0604020202020204" pitchFamily="34" charset="0"/>
              </a:rPr>
              <a:t> de dez/2018, e bimestral, de janeiro a junho/19, este último comparado com dezembro/18: </a:t>
            </a:r>
            <a:endParaRPr lang="pt-BR" sz="1600" b="1"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2F2890C-D483-483B-88C7-7BC0CB2591D4}"/>
              </a:ext>
            </a:extLst>
          </p:cNvPr>
          <p:cNvSpPr>
            <a:spLocks noGrp="1"/>
          </p:cNvSpPr>
          <p:nvPr>
            <p:ph type="sldNum" sz="quarter" idx="4"/>
          </p:nvPr>
        </p:nvSpPr>
        <p:spPr/>
        <p:txBody>
          <a:bodyPr/>
          <a:lstStyle/>
          <a:p>
            <a:fld id="{4FAB73BC-B049-4115-A692-8D63A059BFB8}" type="slidenum">
              <a:rPr lang="en-US" sz="1200" smtClean="0">
                <a:latin typeface="Arial" panose="020B0604020202020204" pitchFamily="34" charset="0"/>
                <a:cs typeface="Arial" panose="020B0604020202020204" pitchFamily="34" charset="0"/>
              </a:rPr>
              <a:pPr/>
              <a:t>9</a:t>
            </a:fld>
            <a:endParaRPr lang="en-US" sz="12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5971576-15D2-460E-ACC8-D9B7ACFFA5E3}"/>
              </a:ext>
            </a:extLst>
          </p:cNvPr>
          <p:cNvSpPr/>
          <p:nvPr/>
        </p:nvSpPr>
        <p:spPr>
          <a:xfrm>
            <a:off x="427389" y="5893813"/>
            <a:ext cx="6096000" cy="430887"/>
          </a:xfrm>
          <a:prstGeom prst="rect">
            <a:avLst/>
          </a:prstGeom>
        </p:spPr>
        <p:txBody>
          <a:bodyPr>
            <a:spAutoFit/>
          </a:bodyPr>
          <a:lstStyle/>
          <a:p>
            <a:pPr>
              <a:spcAft>
                <a:spcPts val="0"/>
              </a:spcAft>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AV – Análise Vertical</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AH – Análise Horizontal</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2">
            <a:extLst>
              <a:ext uri="{FF2B5EF4-FFF2-40B4-BE49-F238E27FC236}">
                <a16:creationId xmlns:a16="http://schemas.microsoft.com/office/drawing/2014/main" id="{6924C3D3-EF34-4E96-BBFF-C205BC739A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11155" y="5807041"/>
            <a:ext cx="2094230" cy="789940"/>
          </a:xfrm>
          <a:prstGeom prst="rect">
            <a:avLst/>
          </a:prstGeom>
          <a:noFill/>
          <a:ln>
            <a:noFill/>
          </a:ln>
        </p:spPr>
      </p:pic>
      <p:graphicFrame>
        <p:nvGraphicFramePr>
          <p:cNvPr id="7" name="Objeto 6">
            <a:extLst>
              <a:ext uri="{FF2B5EF4-FFF2-40B4-BE49-F238E27FC236}">
                <a16:creationId xmlns:a16="http://schemas.microsoft.com/office/drawing/2014/main" id="{83B1D72C-B45E-437A-8E69-8EA2D3A868C5}"/>
              </a:ext>
            </a:extLst>
          </p:cNvPr>
          <p:cNvGraphicFramePr>
            <a:graphicFrameLocks noChangeAspect="1"/>
          </p:cNvGraphicFramePr>
          <p:nvPr>
            <p:extLst>
              <p:ext uri="{D42A27DB-BD31-4B8C-83A1-F6EECF244321}">
                <p14:modId xmlns:p14="http://schemas.microsoft.com/office/powerpoint/2010/main" val="207737757"/>
              </p:ext>
            </p:extLst>
          </p:nvPr>
        </p:nvGraphicFramePr>
        <p:xfrm>
          <a:off x="334191" y="1803400"/>
          <a:ext cx="6257925" cy="3248025"/>
        </p:xfrm>
        <a:graphic>
          <a:graphicData uri="http://schemas.openxmlformats.org/presentationml/2006/ole">
            <mc:AlternateContent xmlns:mc="http://schemas.openxmlformats.org/markup-compatibility/2006">
              <mc:Choice xmlns:v="urn:schemas-microsoft-com:vml" Requires="v">
                <p:oleObj spid="_x0000_s4120" name="Worksheet" r:id="rId5" imgW="6257834" imgH="3248100" progId="Excel.Sheet.12">
                  <p:embed/>
                </p:oleObj>
              </mc:Choice>
              <mc:Fallback>
                <p:oleObj name="Worksheet" r:id="rId5" imgW="6257834" imgH="3248100" progId="Excel.Sheet.12">
                  <p:embed/>
                  <p:pic>
                    <p:nvPicPr>
                      <p:cNvPr id="0" name=""/>
                      <p:cNvPicPr/>
                      <p:nvPr/>
                    </p:nvPicPr>
                    <p:blipFill>
                      <a:blip r:embed="rId6"/>
                      <a:stretch>
                        <a:fillRect/>
                      </a:stretch>
                    </p:blipFill>
                    <p:spPr>
                      <a:xfrm>
                        <a:off x="334191" y="1803400"/>
                        <a:ext cx="6257925" cy="3248025"/>
                      </a:xfrm>
                      <a:prstGeom prst="rect">
                        <a:avLst/>
                      </a:prstGeom>
                    </p:spPr>
                  </p:pic>
                </p:oleObj>
              </mc:Fallback>
            </mc:AlternateContent>
          </a:graphicData>
        </a:graphic>
      </p:graphicFrame>
      <p:sp>
        <p:nvSpPr>
          <p:cNvPr id="3" name="CaixaDeTexto 2">
            <a:extLst>
              <a:ext uri="{FF2B5EF4-FFF2-40B4-BE49-F238E27FC236}">
                <a16:creationId xmlns:a16="http://schemas.microsoft.com/office/drawing/2014/main" id="{772951D2-7B77-46EB-B146-F6D21BBCDB36}"/>
              </a:ext>
            </a:extLst>
          </p:cNvPr>
          <p:cNvSpPr txBox="1"/>
          <p:nvPr/>
        </p:nvSpPr>
        <p:spPr>
          <a:xfrm>
            <a:off x="7062952" y="1702667"/>
            <a:ext cx="4650827" cy="4893647"/>
          </a:xfrm>
          <a:prstGeom prst="rect">
            <a:avLst/>
          </a:prstGeom>
          <a:noFill/>
        </p:spPr>
        <p:txBody>
          <a:bodyPr wrap="square" rtlCol="0">
            <a:spAutoFit/>
          </a:bodyPr>
          <a:lstStyle/>
          <a:p>
            <a:pPr algn="just"/>
            <a:r>
              <a:rPr lang="pt-BR" sz="1200" dirty="0">
                <a:solidFill>
                  <a:schemeClr val="tx2"/>
                </a:solidFill>
                <a:latin typeface="Arial" panose="020B0604020202020204" pitchFamily="34" charset="0"/>
                <a:cs typeface="Arial" panose="020B0604020202020204" pitchFamily="34" charset="0"/>
              </a:rPr>
              <a:t>No mês de junho/2019 a </a:t>
            </a:r>
            <a:r>
              <a:rPr lang="pt-BR" sz="1200" dirty="0" err="1">
                <a:solidFill>
                  <a:schemeClr val="tx2"/>
                </a:solidFill>
                <a:latin typeface="Arial" panose="020B0604020202020204" pitchFamily="34" charset="0"/>
                <a:cs typeface="Arial" panose="020B0604020202020204" pitchFamily="34" charset="0"/>
              </a:rPr>
              <a:t>recuperanda</a:t>
            </a:r>
            <a:r>
              <a:rPr lang="pt-BR" sz="1200" dirty="0">
                <a:solidFill>
                  <a:schemeClr val="tx2"/>
                </a:solidFill>
                <a:latin typeface="Arial" panose="020B0604020202020204" pitchFamily="34" charset="0"/>
                <a:cs typeface="Arial" panose="020B0604020202020204" pitchFamily="34" charset="0"/>
              </a:rPr>
              <a:t> realizou os ajustes necessários para adequar a suas demonstrações contábeis e dessa forma as principais alterações entre dez/18 e </a:t>
            </a:r>
            <a:r>
              <a:rPr lang="pt-BR" sz="1200" dirty="0" err="1">
                <a:solidFill>
                  <a:schemeClr val="tx2"/>
                </a:solidFill>
                <a:latin typeface="Arial" panose="020B0604020202020204" pitchFamily="34" charset="0"/>
                <a:cs typeface="Arial" panose="020B0604020202020204" pitchFamily="34" charset="0"/>
              </a:rPr>
              <a:t>jun</a:t>
            </a:r>
            <a:r>
              <a:rPr lang="pt-BR" sz="1200" dirty="0">
                <a:solidFill>
                  <a:schemeClr val="tx2"/>
                </a:solidFill>
                <a:latin typeface="Arial" panose="020B0604020202020204" pitchFamily="34" charset="0"/>
                <a:cs typeface="Arial" panose="020B0604020202020204" pitchFamily="34" charset="0"/>
              </a:rPr>
              <a:t>/19 foram:</a:t>
            </a:r>
          </a:p>
          <a:p>
            <a:endParaRPr lang="pt-BR" dirty="0">
              <a:solidFill>
                <a:schemeClr val="tx2"/>
              </a:solidFill>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Redução de 14% na conta de fornecedores em razão dos ajustes dos credores da RJ com a aprovação do plano em fevereiro/2019.</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Em relações as contribuições e encargos sociais, a empresa vem recolhendo FGTS e INSS corrente normalmente, o aumento de 68% deu-se pelo aumento da folha de pagamento pelo incremento de funcionários.</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Aumento de 31% nas obrigações tributárias, em função da falta de pagamento dos tributos, conforme já relatado nos relatórios anteriores.</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Houve em função dos ajustes uma redução do patrimônio líquido, de 100% nas reservas que foram revertidas para acerto  do saldo de estoque, caixas e dos cheques incobráveis.</a:t>
            </a:r>
          </a:p>
          <a:p>
            <a:pPr marL="171450" indent="-171450" algn="just">
              <a:buFontTx/>
              <a:buChar char="-"/>
            </a:pPr>
            <a:endParaRPr lang="pt-BR" sz="1200" dirty="0">
              <a:solidFill>
                <a:schemeClr val="tx2"/>
              </a:solidFill>
              <a:latin typeface="Arial" panose="020B0604020202020204" pitchFamily="34" charset="0"/>
              <a:cs typeface="Arial" panose="020B0604020202020204" pitchFamily="34" charset="0"/>
            </a:endParaRPr>
          </a:p>
          <a:p>
            <a:pPr marL="171450" indent="-171450" algn="just">
              <a:buFontTx/>
              <a:buChar char="-"/>
            </a:pPr>
            <a:r>
              <a:rPr lang="pt-BR" sz="1200" dirty="0">
                <a:solidFill>
                  <a:schemeClr val="tx2"/>
                </a:solidFill>
                <a:latin typeface="Arial" panose="020B0604020202020204" pitchFamily="34" charset="0"/>
                <a:cs typeface="Arial" panose="020B0604020202020204" pitchFamily="34" charset="0"/>
              </a:rPr>
              <a:t>Na data de 30/06/2019 a empresa possui passivo a descoberto, ou seja, seus ativos não são suficientes para saldar as dívidas em R$ 370.060,84.</a:t>
            </a:r>
          </a:p>
          <a:p>
            <a:pPr marL="285750" indent="-285750">
              <a:buFontTx/>
              <a:buChar char="-"/>
            </a:pPr>
            <a:endParaRPr lang="pt-BR" dirty="0">
              <a:solidFill>
                <a:schemeClr val="tx2"/>
              </a:solidFill>
            </a:endParaRPr>
          </a:p>
        </p:txBody>
      </p:sp>
    </p:spTree>
    <p:extLst>
      <p:ext uri="{BB962C8B-B14F-4D97-AF65-F5344CB8AC3E}">
        <p14:creationId xmlns:p14="http://schemas.microsoft.com/office/powerpoint/2010/main" val="787277163"/>
      </p:ext>
    </p:extLst>
  </p:cSld>
  <p:clrMapOvr>
    <a:masterClrMapping/>
  </p:clrMapOvr>
</p:sld>
</file>

<file path=ppt/theme/theme1.xml><?xml version="1.0" encoding="utf-8"?>
<a:theme xmlns:a="http://schemas.openxmlformats.org/drawingml/2006/main" name="NOWCO Master">
  <a:themeElements>
    <a:clrScheme name="Custom 14">
      <a:dk1>
        <a:srgbClr val="F0F4FA"/>
      </a:dk1>
      <a:lt1>
        <a:srgbClr val="FCFDFE"/>
      </a:lt1>
      <a:dk2>
        <a:srgbClr val="0C1624"/>
      </a:dk2>
      <a:lt2>
        <a:srgbClr val="F0F4FA"/>
      </a:lt2>
      <a:accent1>
        <a:srgbClr val="0C1624"/>
      </a:accent1>
      <a:accent2>
        <a:srgbClr val="3D6EB7"/>
      </a:accent2>
      <a:accent3>
        <a:srgbClr val="F58673"/>
      </a:accent3>
      <a:accent4>
        <a:srgbClr val="F16953"/>
      </a:accent4>
      <a:accent5>
        <a:srgbClr val="22375C"/>
      </a:accent5>
      <a:accent6>
        <a:srgbClr val="1A2A46"/>
      </a:accent6>
      <a:hlink>
        <a:srgbClr val="F16953"/>
      </a:hlink>
      <a:folHlink>
        <a:srgbClr val="F8A79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nowco-corporate-template" id="{37AAEE3E-5247-4054-AC57-BB65D5E0883B}" vid="{337ED34B-C5C7-4D2F-B536-2CAE28140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6" ma:contentTypeDescription="Create a new document." ma:contentTypeScope="" ma:versionID="f2b0fdc843d7471f455c51b38a1e7f3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6cb20e37379de3b791980fc0309cd14"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cef530-b7a7-45b6-9e40-b54026029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e11f1e-42ac-4242-96d3-b0d9854f5654}" ma:internalName="TaxCatchAll" ma:showField="CatchAllData" ma:web="10f10aa4-5702-47bb-b7f6-1e31cf998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8182ff-5b7c-42a0-853e-d54b6befd95f">
      <Terms xmlns="http://schemas.microsoft.com/office/infopath/2007/PartnerControls"/>
    </lcf76f155ced4ddcb4097134ff3c332f>
    <TaxCatchAll xmlns="10f10aa4-5702-47bb-b7f6-1e31cf998bd6" xsi:nil="true"/>
  </documentManagement>
</p:properties>
</file>

<file path=customXml/itemProps1.xml><?xml version="1.0" encoding="utf-8"?>
<ds:datastoreItem xmlns:ds="http://schemas.openxmlformats.org/officeDocument/2006/customXml" ds:itemID="{C3C38546-FD63-4A28-B90A-54A3FF43E61A}"/>
</file>

<file path=customXml/itemProps2.xml><?xml version="1.0" encoding="utf-8"?>
<ds:datastoreItem xmlns:ds="http://schemas.openxmlformats.org/officeDocument/2006/customXml" ds:itemID="{014F5A20-8090-4798-9308-F1DD43216B4E}">
  <ds:schemaRefs>
    <ds:schemaRef ds:uri="http://schemas.microsoft.com/sharepoint/v3/contenttype/forms"/>
  </ds:schemaRefs>
</ds:datastoreItem>
</file>

<file path=customXml/itemProps3.xml><?xml version="1.0" encoding="utf-8"?>
<ds:datastoreItem xmlns:ds="http://schemas.openxmlformats.org/officeDocument/2006/customXml" ds:itemID="{E4234ED0-19F4-4627-9090-AED3779DE191}">
  <ds:schemaRef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10f10aa4-5702-47bb-b7f6-1e31cf998bd6"/>
    <ds:schemaRef ds:uri="428182ff-5b7c-42a0-853e-d54b6befd95f"/>
    <ds:schemaRef ds:uri="http://purl.org/dc/terms/"/>
  </ds:schemaRefs>
</ds:datastoreItem>
</file>

<file path=docProps/app.xml><?xml version="1.0" encoding="utf-8"?>
<Properties xmlns="http://schemas.openxmlformats.org/officeDocument/2006/extended-properties" xmlns:vt="http://schemas.openxmlformats.org/officeDocument/2006/docPropsVTypes">
  <Template>nowco-corporate-template</Template>
  <TotalTime>3635</TotalTime>
  <Words>1061</Words>
  <Application>Microsoft Office PowerPoint</Application>
  <PresentationFormat>Widescreen</PresentationFormat>
  <Paragraphs>180</Paragraphs>
  <Slides>14</Slides>
  <Notes>4</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14</vt:i4>
      </vt:variant>
    </vt:vector>
  </HeadingPairs>
  <TitlesOfParts>
    <vt:vector size="23" baseType="lpstr">
      <vt:lpstr>Arial</vt:lpstr>
      <vt:lpstr>Calibri</vt:lpstr>
      <vt:lpstr>Open Sans</vt:lpstr>
      <vt:lpstr>Open Sans Light</vt:lpstr>
      <vt:lpstr>Open Sans Semibold</vt:lpstr>
      <vt:lpstr>Tw Cen MT</vt:lpstr>
      <vt:lpstr>Wingdings</vt:lpstr>
      <vt:lpstr>NOWCO Master</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BJ Adm Judicial</dc:creator>
  <cp:lastModifiedBy>mirna muraro</cp:lastModifiedBy>
  <cp:revision>51</cp:revision>
  <cp:lastPrinted>2019-08-08T04:33:13Z</cp:lastPrinted>
  <dcterms:created xsi:type="dcterms:W3CDTF">2019-01-24T17:20:57Z</dcterms:created>
  <dcterms:modified xsi:type="dcterms:W3CDTF">2019-08-12T18:01:57Z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y fmtid="{D5CDD505-2E9C-101B-9397-08002B2CF9AE}" pid="3" name="AuthorIds_UIVersion_512">
    <vt:lpwstr>16</vt:lpwstr>
  </property>
  <property fmtid="{D5CDD505-2E9C-101B-9397-08002B2CF9AE}" pid="4" name="AuthorIds_UIVersion_25600">
    <vt:lpwstr>16</vt:lpwstr>
  </property>
  <property fmtid="{D5CDD505-2E9C-101B-9397-08002B2CF9AE}" pid="5" name="AuthorIds_UIVersion_26112">
    <vt:lpwstr>31</vt:lpwstr>
  </property>
  <property fmtid="{D5CDD505-2E9C-101B-9397-08002B2CF9AE}" pid="6" name="AuthorIds_UIVersion_15360">
    <vt:lpwstr>16</vt:lpwstr>
  </property>
  <property fmtid="{D5CDD505-2E9C-101B-9397-08002B2CF9AE}" pid="7" name="AuthorIds_UIVersion_1024">
    <vt:lpwstr>38</vt:lpwstr>
  </property>
  <property fmtid="{D5CDD505-2E9C-101B-9397-08002B2CF9AE}" pid="8" name="AuthorIds_UIVersion_3584">
    <vt:lpwstr>36</vt:lpwstr>
  </property>
  <property fmtid="{D5CDD505-2E9C-101B-9397-08002B2CF9AE}" pid="9" name="AuthorIds_UIVersion_32768">
    <vt:lpwstr>16</vt:lpwstr>
  </property>
  <property fmtid="{D5CDD505-2E9C-101B-9397-08002B2CF9AE}" pid="10" name="AuthorIds_UIVersion_34816">
    <vt:lpwstr>16</vt:lpwstr>
  </property>
</Properties>
</file>